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97" r:id="rId2"/>
    <p:sldId id="259" r:id="rId3"/>
    <p:sldId id="330" r:id="rId4"/>
    <p:sldId id="344" r:id="rId5"/>
    <p:sldId id="341" r:id="rId6"/>
    <p:sldId id="342" r:id="rId7"/>
    <p:sldId id="332" r:id="rId8"/>
    <p:sldId id="333" r:id="rId9"/>
    <p:sldId id="336" r:id="rId10"/>
    <p:sldId id="345" r:id="rId11"/>
    <p:sldId id="334" r:id="rId12"/>
    <p:sldId id="331" r:id="rId13"/>
    <p:sldId id="343" r:id="rId14"/>
    <p:sldId id="340" r:id="rId15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005996"/>
    <a:srgbClr val="F2F7FC"/>
    <a:srgbClr val="008EEE"/>
    <a:srgbClr val="70AD47"/>
    <a:srgbClr val="DEEBF7"/>
    <a:srgbClr val="0082DA"/>
    <a:srgbClr val="08468A"/>
    <a:srgbClr val="01FF74"/>
    <a:srgbClr val="00EE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Темный стиль 1 —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Темный стиль 2 —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92" autoAdjust="0"/>
    <p:restoredTop sz="94828" autoAdjust="0"/>
  </p:normalViewPr>
  <p:slideViewPr>
    <p:cSldViewPr snapToGrid="0">
      <p:cViewPr varScale="1">
        <p:scale>
          <a:sx n="82" d="100"/>
          <a:sy n="82" d="100"/>
        </p:scale>
        <p:origin x="564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552941878670583E-2"/>
          <c:y val="4.0890413706846505E-2"/>
          <c:w val="0.82557146409477455"/>
          <c:h val="0.8270019760051527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rgbClr val="F2F7FC">
                  <a:alpha val="79000"/>
                </a:srgbClr>
              </a:solidFill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400" b="1">
                        <a:solidFill>
                          <a:schemeClr val="bg1"/>
                        </a:solidFill>
                        <a:latin typeface="Cambria" pitchFamily="18" charset="0"/>
                        <a:ea typeface="Cambria" pitchFamily="18" charset="0"/>
                      </a:defRPr>
                    </a:pPr>
                    <a:r>
                      <a:rPr lang="en-US" sz="2400" b="1" i="0" dirty="0">
                        <a:solidFill>
                          <a:schemeClr val="bg1"/>
                        </a:solidFill>
                        <a:latin typeface="Cambria" pitchFamily="18" charset="0"/>
                        <a:ea typeface="Cambria" pitchFamily="18" charset="0"/>
                      </a:rPr>
                      <a:t>5</a:t>
                    </a:r>
                    <a:r>
                      <a:rPr lang="en-US" sz="2400" b="1" dirty="0">
                        <a:solidFill>
                          <a:schemeClr val="bg1"/>
                        </a:solidFill>
                      </a:rPr>
                      <a:t>2,6</a:t>
                    </a:r>
                    <a:r>
                      <a:rPr lang="en-US" sz="2400" b="1" baseline="0" dirty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 sz="2400" b="1" dirty="0">
                        <a:solidFill>
                          <a:schemeClr val="bg1"/>
                        </a:solidFill>
                      </a:rPr>
                      <a:t>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53333751984787"/>
                      <c:h val="0.1465992885135011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9BAE-4188-BBCA-63AE2B0ACEB8}"/>
                </c:ext>
              </c:extLst>
            </c:dLbl>
            <c:dLbl>
              <c:idx val="1"/>
              <c:layout>
                <c:manualLayout>
                  <c:x val="7.0018278187419332E-3"/>
                  <c:y val="6.2456651300211042E-3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solidFill>
                          <a:schemeClr val="bg1"/>
                        </a:solidFill>
                        <a:latin typeface="Cambria" pitchFamily="18" charset="0"/>
                        <a:ea typeface="Cambria" pitchFamily="18" charset="0"/>
                      </a:defRPr>
                    </a:pPr>
                    <a:r>
                      <a:rPr lang="en-US" sz="2400" b="1" i="0" dirty="0">
                        <a:solidFill>
                          <a:schemeClr val="bg1"/>
                        </a:solidFill>
                        <a:latin typeface="Cambria" pitchFamily="18" charset="0"/>
                        <a:ea typeface="Cambria" pitchFamily="18" charset="0"/>
                      </a:rPr>
                      <a:t>4</a:t>
                    </a:r>
                    <a:r>
                      <a:rPr lang="en-US" sz="2400" b="1" dirty="0">
                        <a:solidFill>
                          <a:schemeClr val="bg1"/>
                        </a:solidFill>
                      </a:rPr>
                      <a:t>,3 %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BAE-4188-BBCA-63AE2B0ACEB8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sz="2400" b="1">
                        <a:solidFill>
                          <a:schemeClr val="bg1"/>
                        </a:solidFill>
                        <a:latin typeface="Cambria" pitchFamily="18" charset="0"/>
                        <a:ea typeface="Cambria" pitchFamily="18" charset="0"/>
                      </a:defRPr>
                    </a:pPr>
                    <a:r>
                      <a:rPr lang="en-US" sz="2400" b="1" i="0" dirty="0">
                        <a:solidFill>
                          <a:schemeClr val="bg1"/>
                        </a:solidFill>
                        <a:latin typeface="Cambria" pitchFamily="18" charset="0"/>
                        <a:ea typeface="Cambria" pitchFamily="18" charset="0"/>
                      </a:rPr>
                      <a:t>3</a:t>
                    </a:r>
                    <a:r>
                      <a:rPr lang="en-US" sz="2400" b="1" dirty="0">
                        <a:solidFill>
                          <a:schemeClr val="bg1"/>
                        </a:solidFill>
                      </a:rPr>
                      <a:t>4,5 %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039510263344074"/>
                      <c:h val="0.1465992885135011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9BAE-4188-BBCA-63AE2B0ACEB8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pPr>
                      <a:defRPr sz="2400" b="1">
                        <a:solidFill>
                          <a:srgbClr val="08468A"/>
                        </a:solidFill>
                        <a:latin typeface="Cambria" pitchFamily="18" charset="0"/>
                        <a:ea typeface="Cambria" pitchFamily="18" charset="0"/>
                      </a:defRPr>
                    </a:pPr>
                    <a:r>
                      <a:rPr lang="en-US" sz="2400" b="1" i="0" dirty="0">
                        <a:solidFill>
                          <a:srgbClr val="08468A"/>
                        </a:solidFill>
                        <a:latin typeface="Cambria" pitchFamily="18" charset="0"/>
                        <a:ea typeface="Cambria" pitchFamily="18" charset="0"/>
                      </a:rPr>
                      <a:t>8</a:t>
                    </a:r>
                    <a:r>
                      <a:rPr lang="en-US" sz="2400" b="1" dirty="0">
                        <a:solidFill>
                          <a:srgbClr val="08468A"/>
                        </a:solidFill>
                      </a:rPr>
                      <a:t>,6%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BAE-4188-BBCA-63AE2B0ACE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0">
                    <a:latin typeface="Cambria" pitchFamily="18" charset="0"/>
                    <a:ea typeface="Cambria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данные по технологии CAPI</c:v>
                </c:pt>
                <c:pt idx="1">
                  <c:v>административные источники</c:v>
                </c:pt>
                <c:pt idx="2">
                  <c:v>данные налоговых органов</c:v>
                </c:pt>
                <c:pt idx="3">
                  <c:v>данные web-scraping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52.6</c:v>
                </c:pt>
                <c:pt idx="1">
                  <c:v>4.3</c:v>
                </c:pt>
                <c:pt idx="2">
                  <c:v>34.5</c:v>
                </c:pt>
                <c:pt idx="3">
                  <c:v>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8F-4C6F-B4D0-0536DDF1E6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13"/>
        <c:holeSize val="41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29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5029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r">
              <a:defRPr sz="1200"/>
            </a:lvl1pPr>
          </a:lstStyle>
          <a:p>
            <a:fld id="{F22FCACF-855B-45D8-BD3A-6BB94AB1232E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3488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58" tIns="47429" rIns="94858" bIns="47429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4858" tIns="47429" rIns="94858" bIns="4742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0" cy="495028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4" y="9371286"/>
            <a:ext cx="2918830" cy="495028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r">
              <a:defRPr sz="1200"/>
            </a:lvl1pPr>
          </a:lstStyle>
          <a:p>
            <a:fld id="{95230550-433D-45E8-BF90-E76FA0DC058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0159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CD2020-4A53-45D5-8328-F1E5C92D73B4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44282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553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5531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5531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CD2020-4A53-45D5-8328-F1E5C92D73B4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4428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553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553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8337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553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553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EB0DC-C3E4-4479-83BF-B6B3C91C57B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285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20826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075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052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0944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8862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5376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08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151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6476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2613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969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4792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1594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6328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4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5.png"/><Relationship Id="rId9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1.png"/><Relationship Id="rId3" Type="http://schemas.openxmlformats.org/officeDocument/2006/relationships/image" Target="../media/image4.png"/><Relationship Id="rId7" Type="http://schemas.openxmlformats.org/officeDocument/2006/relationships/image" Target="../media/image17.png"/><Relationship Id="rId12" Type="http://schemas.microsoft.com/office/2007/relationships/hdphoto" Target="../media/hdphoto2.wdp"/><Relationship Id="rId17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6" Type="http://schemas.microsoft.com/office/2007/relationships/hdphoto" Target="../media/hdphoto3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15.emf"/><Relationship Id="rId15" Type="http://schemas.openxmlformats.org/officeDocument/2006/relationships/image" Target="../media/image23.png"/><Relationship Id="rId10" Type="http://schemas.microsoft.com/office/2007/relationships/hdphoto" Target="../media/hdphoto1.wdp"/><Relationship Id="rId4" Type="http://schemas.openxmlformats.org/officeDocument/2006/relationships/image" Target="../media/image5.png"/><Relationship Id="rId9" Type="http://schemas.openxmlformats.org/officeDocument/2006/relationships/image" Target="../media/image19.png"/><Relationship Id="rId1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5.png"/><Relationship Id="rId7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31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зеленый, дизайн, иллюстрация&#10;&#10;Автоматически созданное описание">
            <a:extLst>
              <a:ext uri="{FF2B5EF4-FFF2-40B4-BE49-F238E27FC236}">
                <a16:creationId xmlns:a16="http://schemas.microsoft.com/office/drawing/2014/main" id="{B333A484-999E-133C-9968-2776E38606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 descr="Изображение выглядит как карта, Цвет электрик, Мир&#10;&#10;Автоматически созданное описание">
            <a:extLst>
              <a:ext uri="{FF2B5EF4-FFF2-40B4-BE49-F238E27FC236}">
                <a16:creationId xmlns:a16="http://schemas.microsoft.com/office/drawing/2014/main" id="{AD92F798-37B3-D21B-CC5E-6C7F5D49B1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18" y="2793745"/>
            <a:ext cx="5589382" cy="4471506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004843C-C758-0947-370F-169D0F708CC1}"/>
              </a:ext>
            </a:extLst>
          </p:cNvPr>
          <p:cNvSpPr/>
          <p:nvPr/>
        </p:nvSpPr>
        <p:spPr>
          <a:xfrm>
            <a:off x="0" y="8626"/>
            <a:ext cx="12205869" cy="6858000"/>
          </a:xfrm>
          <a:prstGeom prst="rect">
            <a:avLst/>
          </a:prstGeom>
          <a:solidFill>
            <a:srgbClr val="005996">
              <a:alpha val="6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Montserrat" panose="00000500000000000000" pitchFamily="2" charset="-52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8752C8C-1AEF-41BE-A88A-D214263CEDE6}"/>
              </a:ext>
            </a:extLst>
          </p:cNvPr>
          <p:cNvSpPr txBox="1"/>
          <p:nvPr/>
        </p:nvSpPr>
        <p:spPr>
          <a:xfrm>
            <a:off x="528366" y="1768813"/>
            <a:ext cx="69517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en-US" sz="2400" b="1" dirty="0" smtClean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  <a:sym typeface="+mn-ea"/>
              </a:rPr>
              <a:t>ALTERNATIVE SOURCES</a:t>
            </a:r>
            <a:r>
              <a:rPr lang="en-US" altLang="en-US" sz="2400" b="1" dirty="0" smtClean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  <a:sym typeface="+mn-ea"/>
              </a:rPr>
              <a:t> OF </a:t>
            </a:r>
            <a:r>
              <a:rPr lang="ru-RU" altLang="en-US" sz="2400" b="1" dirty="0" smtClean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  <a:sym typeface="+mn-ea"/>
              </a:rPr>
              <a:t>DATA FOR CALCULAT</a:t>
            </a:r>
            <a:r>
              <a:rPr lang="en-US" altLang="en-US" sz="2400" b="1" dirty="0" smtClean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  <a:sym typeface="+mn-ea"/>
              </a:rPr>
              <a:t>ION OF</a:t>
            </a:r>
            <a:r>
              <a:rPr lang="ru-RU" altLang="en-US" sz="2400" b="1" dirty="0" smtClean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  <a:sym typeface="+mn-ea"/>
              </a:rPr>
              <a:t> THE CONSUMER PRICE </a:t>
            </a:r>
            <a:r>
              <a:rPr lang="en-US" altLang="en-US" sz="2400" b="1" dirty="0" smtClean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  <a:sym typeface="+mn-ea"/>
              </a:rPr>
              <a:t/>
            </a:r>
            <a:br>
              <a:rPr lang="en-US" altLang="en-US" sz="2400" b="1" dirty="0" smtClean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  <a:sym typeface="+mn-ea"/>
              </a:rPr>
            </a:br>
            <a:r>
              <a:rPr lang="ru-RU" altLang="en-US" sz="2400" b="1" dirty="0" smtClean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  <a:sym typeface="+mn-ea"/>
              </a:rPr>
              <a:t>INDEX IN THE REPUBLIC OF UZBEKISTAN</a:t>
            </a:r>
            <a:endParaRPr lang="ru-RU" sz="2400" b="1" dirty="0">
              <a:solidFill>
                <a:prstClr val="white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7" y="240291"/>
            <a:ext cx="1309081" cy="8901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752C8C-1AEF-41BE-A88A-D214263CEDE6}"/>
              </a:ext>
            </a:extLst>
          </p:cNvPr>
          <p:cNvSpPr txBox="1"/>
          <p:nvPr/>
        </p:nvSpPr>
        <p:spPr>
          <a:xfrm>
            <a:off x="1317758" y="350249"/>
            <a:ext cx="82837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NATIONAL </a:t>
            </a:r>
            <a:r>
              <a:rPr lang="ru-RU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STATISTICS </a:t>
            </a:r>
            <a:r>
              <a:rPr lang="ru" sz="2000" b="1" dirty="0" smtClean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COMMITTEE </a:t>
            </a:r>
            <a:r>
              <a:rPr lang="en-US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en-US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2000" b="1" dirty="0" smtClean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OF THE </a:t>
            </a:r>
            <a:r>
              <a:rPr lang="ru" sz="2000" b="1" dirty="0" smtClean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REPUBLIC </a:t>
            </a:r>
            <a:r>
              <a:rPr lang="ru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OF </a:t>
            </a:r>
            <a:r>
              <a:rPr lang="ru" sz="2000" b="1" dirty="0" smtClean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UZBEKISTAN</a:t>
            </a:r>
            <a:endParaRPr lang="ru" sz="2000" b="1" dirty="0">
              <a:solidFill>
                <a:prstClr val="white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46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1"/>
            <a:ext cx="12192001" cy="576000"/>
          </a:xfrm>
          <a:prstGeom prst="rect">
            <a:avLst/>
          </a:prstGeom>
        </p:spPr>
      </p:pic>
      <p:sp>
        <p:nvSpPr>
          <p:cNvPr id="19" name="object 13"/>
          <p:cNvSpPr txBox="1"/>
          <p:nvPr/>
        </p:nvSpPr>
        <p:spPr>
          <a:xfrm>
            <a:off x="3259498" y="133579"/>
            <a:ext cx="8029506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Unified electronic </a:t>
            </a:r>
            <a:r>
              <a:rPr lang="en-US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national catalog of goods and services</a:t>
            </a:r>
          </a:p>
        </p:txBody>
      </p:sp>
      <p:sp>
        <p:nvSpPr>
          <p:cNvPr id="5" name="object 13">
            <a:extLst>
              <a:ext uri="{FF2B5EF4-FFF2-40B4-BE49-F238E27FC236}">
                <a16:creationId xmlns:a16="http://schemas.microsoft.com/office/drawing/2014/main" id="{5402B710-D801-0624-D4A5-C3E5288AF4B6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en-US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10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54" name="Picture 2" descr="\\302-10\почта гкс\UZSTAT Logo(yangi).png">
            <a:extLst>
              <a:ext uri="{FF2B5EF4-FFF2-40B4-BE49-F238E27FC236}">
                <a16:creationId xmlns:a16="http://schemas.microsoft.com/office/drawing/2014/main" id="{8086933F-738A-4192-8263-6D04B0558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463" y="84645"/>
            <a:ext cx="378884" cy="378884"/>
          </a:xfrm>
          <a:prstGeom prst="rect">
            <a:avLst/>
          </a:prstGeom>
          <a:noFill/>
        </p:spPr>
      </p:pic>
      <p:sp>
        <p:nvSpPr>
          <p:cNvPr id="88" name="Скругленный прямоугольник 87"/>
          <p:cNvSpPr/>
          <p:nvPr/>
        </p:nvSpPr>
        <p:spPr>
          <a:xfrm>
            <a:off x="402088" y="727407"/>
            <a:ext cx="5165421" cy="5636361"/>
          </a:xfrm>
          <a:prstGeom prst="roundRect">
            <a:avLst>
              <a:gd name="adj" fmla="val 7152"/>
            </a:avLst>
          </a:prstGeom>
          <a:solidFill>
            <a:schemeClr val="bg1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Bef>
                <a:spcPts val="2400"/>
              </a:spcBef>
            </a:pPr>
            <a:endParaRPr lang="uz-Cyrl-UZ" sz="1600" b="1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658737" y="6807"/>
            <a:ext cx="2600761" cy="587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343254" rtl="0" eaLnBrk="1" fontAlgn="auto" latinLnBrk="0" hangingPunct="1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buClrTx/>
              <a:buSzTx/>
              <a:buFontTx/>
              <a:buNone/>
              <a:tabLst/>
              <a:defRPr/>
            </a:pP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НАЦИОНАЛЬНЫЙ КОМИТЕТ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/>
            </a:r>
            <a:b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РЕСПУБЛИКИ УЗБЕКИСТАН ПО СТАТИСТИКЕ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l="18308" t="7585" r="40100" b="8127"/>
          <a:stretch/>
        </p:blipFill>
        <p:spPr>
          <a:xfrm>
            <a:off x="567356" y="855463"/>
            <a:ext cx="4809653" cy="52770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14926" y="6256984"/>
            <a:ext cx="2828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u="sng" dirty="0" smtClean="0">
                <a:solidFill>
                  <a:srgbClr val="3333FF"/>
                </a:solidFill>
              </a:rPr>
              <a:t>tasnif.soliq.uz </a:t>
            </a:r>
            <a:endParaRPr lang="ru-RU" sz="2800" i="1" u="sng" dirty="0">
              <a:solidFill>
                <a:srgbClr val="3333FF"/>
              </a:solidFill>
            </a:endParaRP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6020092" y="709579"/>
            <a:ext cx="6013601" cy="5636361"/>
          </a:xfrm>
          <a:prstGeom prst="roundRect">
            <a:avLst>
              <a:gd name="adj" fmla="val 7152"/>
            </a:avLst>
          </a:prstGeom>
          <a:solidFill>
            <a:schemeClr val="bg1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Bef>
                <a:spcPts val="2400"/>
              </a:spcBef>
            </a:pPr>
            <a:endParaRPr lang="uz-Cyrl-UZ" sz="1600" b="1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/>
          <a:srcRect l="18308" t="7694" r="25952" b="14834"/>
          <a:stretch/>
        </p:blipFill>
        <p:spPr>
          <a:xfrm>
            <a:off x="6114390" y="969763"/>
            <a:ext cx="5825004" cy="438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704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Скругленный прямоугольник 465"/>
          <p:cNvSpPr/>
          <p:nvPr/>
        </p:nvSpPr>
        <p:spPr>
          <a:xfrm>
            <a:off x="6106829" y="3729551"/>
            <a:ext cx="5977595" cy="2880000"/>
          </a:xfrm>
          <a:prstGeom prst="roundRect">
            <a:avLst>
              <a:gd name="adj" fmla="val 5793"/>
            </a:avLst>
          </a:prstGeom>
          <a:solidFill>
            <a:srgbClr val="BDFFFF">
              <a:alpha val="31765"/>
            </a:srgb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z-Cyrl-UZ" dirty="0" smtClean="0">
                <a:latin typeface="Arial" panose="020B0604020202020204" pitchFamily="34" charset="0"/>
                <a:cs typeface="Arial" panose="020B0604020202020204" pitchFamily="34" charset="0"/>
              </a:rPr>
              <a:t>0000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3" name="object 4">
            <a:extLst>
              <a:ext uri="{FF2B5EF4-FFF2-40B4-BE49-F238E27FC236}">
                <a16:creationId xmlns:a16="http://schemas.microsoft.com/office/drawing/2014/main" id="{F5F449EE-B357-8372-DBA5-AF507952C00C}"/>
              </a:ext>
            </a:extLst>
          </p:cNvPr>
          <p:cNvSpPr/>
          <p:nvPr/>
        </p:nvSpPr>
        <p:spPr>
          <a:xfrm>
            <a:off x="85130" y="3747245"/>
            <a:ext cx="5940000" cy="2880000"/>
          </a:xfrm>
          <a:prstGeom prst="roundRect">
            <a:avLst>
              <a:gd name="adj" fmla="val 4763"/>
            </a:avLst>
          </a:prstGeom>
          <a:solidFill>
            <a:srgbClr val="00B050">
              <a:alpha val="8000"/>
            </a:srgbClr>
          </a:solidFill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txBody>
          <a:bodyPr wrap="square" lIns="0" tIns="0" rIns="0" bIns="0" rtlCol="0"/>
          <a:lstStyle/>
          <a:p>
            <a:endParaRPr lang="ru-RU"/>
          </a:p>
        </p:txBody>
      </p:sp>
      <p:sp>
        <p:nvSpPr>
          <p:cNvPr id="440" name="Скругленный прямоугольник 439"/>
          <p:cNvSpPr/>
          <p:nvPr/>
        </p:nvSpPr>
        <p:spPr>
          <a:xfrm>
            <a:off x="9932891" y="833620"/>
            <a:ext cx="2178423" cy="2519186"/>
          </a:xfrm>
          <a:prstGeom prst="roundRect">
            <a:avLst>
              <a:gd name="adj" fmla="val 5016"/>
            </a:avLst>
          </a:prstGeom>
          <a:solidFill>
            <a:schemeClr val="bg1"/>
          </a:solidFill>
          <a:ln w="12700">
            <a:noFill/>
            <a:prstDash val="dash"/>
          </a:ln>
          <a:effectLst>
            <a:outerShdw blurRad="63500" sx="102000" sy="102000" algn="ctr" rotWithShape="0">
              <a:srgbClr val="8FC26C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30" name="Скругленный прямоугольник 429"/>
          <p:cNvSpPr/>
          <p:nvPr/>
        </p:nvSpPr>
        <p:spPr>
          <a:xfrm>
            <a:off x="7554634" y="851550"/>
            <a:ext cx="2324549" cy="2519186"/>
          </a:xfrm>
          <a:prstGeom prst="roundRect">
            <a:avLst>
              <a:gd name="adj" fmla="val 5016"/>
            </a:avLst>
          </a:prstGeom>
          <a:solidFill>
            <a:schemeClr val="bg1"/>
          </a:solidFill>
          <a:ln w="12700">
            <a:noFill/>
            <a:prstDash val="dash"/>
          </a:ln>
          <a:effectLst>
            <a:outerShdw blurRad="63500" sx="102000" sy="102000" algn="ctr" rotWithShape="0">
              <a:srgbClr val="8FC26C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29" name="Скругленный прямоугольник 428"/>
          <p:cNvSpPr/>
          <p:nvPr/>
        </p:nvSpPr>
        <p:spPr>
          <a:xfrm>
            <a:off x="4954872" y="842584"/>
            <a:ext cx="2199042" cy="2519186"/>
          </a:xfrm>
          <a:prstGeom prst="roundRect">
            <a:avLst>
              <a:gd name="adj" fmla="val 5016"/>
            </a:avLst>
          </a:prstGeom>
          <a:solidFill>
            <a:schemeClr val="bg1"/>
          </a:solidFill>
          <a:ln w="12700">
            <a:noFill/>
            <a:prstDash val="dash"/>
          </a:ln>
          <a:effectLst>
            <a:outerShdw blurRad="63500" sx="102000" sy="102000" algn="ctr" rotWithShape="0">
              <a:srgbClr val="8FC26C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28" name="Скругленный прямоугольник 427"/>
          <p:cNvSpPr/>
          <p:nvPr/>
        </p:nvSpPr>
        <p:spPr>
          <a:xfrm>
            <a:off x="2507510" y="815689"/>
            <a:ext cx="2046637" cy="2528151"/>
          </a:xfrm>
          <a:prstGeom prst="roundRect">
            <a:avLst>
              <a:gd name="adj" fmla="val 5016"/>
            </a:avLst>
          </a:prstGeom>
          <a:solidFill>
            <a:schemeClr val="bg1"/>
          </a:solidFill>
          <a:ln w="12700">
            <a:noFill/>
            <a:prstDash val="dash"/>
          </a:ln>
          <a:effectLst>
            <a:outerShdw blurRad="63500" sx="102000" sy="102000" algn="ctr" rotWithShape="0">
              <a:srgbClr val="8FC26C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" name="object 14"/>
          <p:cNvSpPr txBox="1"/>
          <p:nvPr/>
        </p:nvSpPr>
        <p:spPr>
          <a:xfrm>
            <a:off x="11557769" y="325563"/>
            <a:ext cx="99347" cy="328633"/>
          </a:xfrm>
          <a:prstGeom prst="rect">
            <a:avLst/>
          </a:prstGeom>
        </p:spPr>
        <p:txBody>
          <a:bodyPr vert="horz" wrap="square" lIns="0" tIns="7701" rIns="0" bIns="0" rtlCol="0">
            <a:spAutoFit/>
          </a:bodyPr>
          <a:lstStyle/>
          <a:p>
            <a:pPr marL="7701">
              <a:spcBef>
                <a:spcPts val="61"/>
              </a:spcBef>
            </a:pPr>
            <a:endParaRPr lang="uz-Cyrl-UZ"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  <a:p>
            <a:pPr marL="7701">
              <a:spcBef>
                <a:spcPts val="61"/>
              </a:spcBef>
            </a:pPr>
            <a:endParaRPr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6350"/>
            <a:ext cx="12192000" cy="612000"/>
          </a:xfrm>
          <a:prstGeom prst="rect">
            <a:avLst/>
          </a:prstGeom>
        </p:spPr>
      </p:pic>
      <p:pic>
        <p:nvPicPr>
          <p:cNvPr id="7" name="Picture 2" descr="\\302-10\почта гкс\UZSTAT Logo(yangi).png">
            <a:extLst>
              <a:ext uri="{FF2B5EF4-FFF2-40B4-BE49-F238E27FC236}">
                <a16:creationId xmlns:a16="http://schemas.microsoft.com/office/drawing/2014/main" id="{D0756F70-613D-7C33-C224-EF61AEB4F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83" y="74386"/>
            <a:ext cx="378884" cy="378884"/>
          </a:xfrm>
          <a:prstGeom prst="rect">
            <a:avLst/>
          </a:prstGeom>
          <a:noFill/>
        </p:spPr>
      </p:pic>
      <p:sp>
        <p:nvSpPr>
          <p:cNvPr id="17" name="object 13">
            <a:extLst>
              <a:ext uri="{FF2B5EF4-FFF2-40B4-BE49-F238E27FC236}">
                <a16:creationId xmlns:a16="http://schemas.microsoft.com/office/drawing/2014/main" id="{F36E94E3-7BD5-B02E-AC33-747B9BE7832A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uz-Cyrl-UZ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</a:t>
            </a:r>
            <a:r>
              <a:rPr lang="en-US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7972" y="103517"/>
            <a:ext cx="5763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OTHER ALTERNATIVE DATA SOURCES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36207" y="905517"/>
            <a:ext cx="1800000" cy="540000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txBody>
          <a:bodyPr vert="horz" lIns="29033" tIns="14516" rIns="29033" bIns="14516" rtlCol="0" anchor="ctr">
            <a:noAutofit/>
          </a:bodyPr>
          <a:lstStyle/>
          <a:p>
            <a:pPr algn="ctr" defTabSz="2861981">
              <a:lnSpc>
                <a:spcPct val="90000"/>
              </a:lnSpc>
            </a:pPr>
            <a:r>
              <a:rPr lang="ru-RU" sz="1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Retailers ' websites</a:t>
            </a:r>
          </a:p>
        </p:txBody>
      </p:sp>
      <p:grpSp>
        <p:nvGrpSpPr>
          <p:cNvPr id="10" name="Group 14"/>
          <p:cNvGrpSpPr>
            <a:grpSpLocks noChangeAspect="1"/>
          </p:cNvGrpSpPr>
          <p:nvPr/>
        </p:nvGrpSpPr>
        <p:grpSpPr bwMode="auto">
          <a:xfrm>
            <a:off x="2682389" y="1615191"/>
            <a:ext cx="1546225" cy="962475"/>
            <a:chOff x="178" y="1214"/>
            <a:chExt cx="1086" cy="676"/>
          </a:xfrm>
        </p:grpSpPr>
        <p:sp>
          <p:nvSpPr>
            <p:cNvPr id="11" name="AutoShape 13"/>
            <p:cNvSpPr>
              <a:spLocks noChangeAspect="1" noChangeArrowheads="1" noTextEdit="1"/>
            </p:cNvSpPr>
            <p:nvPr/>
          </p:nvSpPr>
          <p:spPr bwMode="auto">
            <a:xfrm>
              <a:off x="178" y="1214"/>
              <a:ext cx="1086" cy="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" name="Freeform 15"/>
            <p:cNvSpPr/>
            <p:nvPr/>
          </p:nvSpPr>
          <p:spPr bwMode="auto">
            <a:xfrm>
              <a:off x="269" y="1224"/>
              <a:ext cx="127" cy="127"/>
            </a:xfrm>
            <a:custGeom>
              <a:avLst/>
              <a:gdLst>
                <a:gd name="T0" fmla="*/ 320 w 332"/>
                <a:gd name="T1" fmla="*/ 144 h 332"/>
                <a:gd name="T2" fmla="*/ 189 w 332"/>
                <a:gd name="T3" fmla="*/ 320 h 332"/>
                <a:gd name="T4" fmla="*/ 13 w 332"/>
                <a:gd name="T5" fmla="*/ 189 h 332"/>
                <a:gd name="T6" fmla="*/ 144 w 332"/>
                <a:gd name="T7" fmla="*/ 13 h 332"/>
                <a:gd name="T8" fmla="*/ 144 w 332"/>
                <a:gd name="T9" fmla="*/ 13 h 332"/>
                <a:gd name="T10" fmla="*/ 320 w 332"/>
                <a:gd name="T11" fmla="*/ 143 h 332"/>
                <a:gd name="T12" fmla="*/ 320 w 332"/>
                <a:gd name="T13" fmla="*/ 144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332">
                  <a:moveTo>
                    <a:pt x="320" y="144"/>
                  </a:moveTo>
                  <a:cubicBezTo>
                    <a:pt x="332" y="228"/>
                    <a:pt x="274" y="307"/>
                    <a:pt x="189" y="320"/>
                  </a:cubicBezTo>
                  <a:cubicBezTo>
                    <a:pt x="104" y="332"/>
                    <a:pt x="25" y="274"/>
                    <a:pt x="13" y="189"/>
                  </a:cubicBezTo>
                  <a:cubicBezTo>
                    <a:pt x="0" y="104"/>
                    <a:pt x="59" y="25"/>
                    <a:pt x="144" y="13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229" y="0"/>
                    <a:pt x="307" y="59"/>
                    <a:pt x="320" y="143"/>
                  </a:cubicBezTo>
                  <a:lnTo>
                    <a:pt x="320" y="144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284" y="1239"/>
              <a:ext cx="97" cy="97"/>
            </a:xfrm>
            <a:custGeom>
              <a:avLst/>
              <a:gdLst>
                <a:gd name="T0" fmla="*/ 243 w 253"/>
                <a:gd name="T1" fmla="*/ 109 h 253"/>
                <a:gd name="T2" fmla="*/ 143 w 253"/>
                <a:gd name="T3" fmla="*/ 243 h 253"/>
                <a:gd name="T4" fmla="*/ 9 w 253"/>
                <a:gd name="T5" fmla="*/ 143 h 253"/>
                <a:gd name="T6" fmla="*/ 109 w 253"/>
                <a:gd name="T7" fmla="*/ 9 h 253"/>
                <a:gd name="T8" fmla="*/ 109 w 253"/>
                <a:gd name="T9" fmla="*/ 9 h 253"/>
                <a:gd name="T10" fmla="*/ 243 w 253"/>
                <a:gd name="T11" fmla="*/ 109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253">
                  <a:moveTo>
                    <a:pt x="243" y="109"/>
                  </a:moveTo>
                  <a:cubicBezTo>
                    <a:pt x="253" y="174"/>
                    <a:pt x="208" y="234"/>
                    <a:pt x="143" y="243"/>
                  </a:cubicBezTo>
                  <a:cubicBezTo>
                    <a:pt x="79" y="253"/>
                    <a:pt x="19" y="208"/>
                    <a:pt x="9" y="143"/>
                  </a:cubicBezTo>
                  <a:cubicBezTo>
                    <a:pt x="0" y="79"/>
                    <a:pt x="44" y="18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74" y="0"/>
                    <a:pt x="234" y="44"/>
                    <a:pt x="243" y="109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286" y="1240"/>
              <a:ext cx="92" cy="55"/>
            </a:xfrm>
            <a:custGeom>
              <a:avLst/>
              <a:gdLst>
                <a:gd name="T0" fmla="*/ 238 w 238"/>
                <a:gd name="T1" fmla="*/ 102 h 144"/>
                <a:gd name="T2" fmla="*/ 233 w 238"/>
                <a:gd name="T3" fmla="*/ 88 h 144"/>
                <a:gd name="T4" fmla="*/ 214 w 238"/>
                <a:gd name="T5" fmla="*/ 54 h 144"/>
                <a:gd name="T6" fmla="*/ 195 w 238"/>
                <a:gd name="T7" fmla="*/ 35 h 144"/>
                <a:gd name="T8" fmla="*/ 169 w 238"/>
                <a:gd name="T9" fmla="*/ 19 h 144"/>
                <a:gd name="T10" fmla="*/ 137 w 238"/>
                <a:gd name="T11" fmla="*/ 10 h 144"/>
                <a:gd name="T12" fmla="*/ 120 w 238"/>
                <a:gd name="T13" fmla="*/ 9 h 144"/>
                <a:gd name="T14" fmla="*/ 84 w 238"/>
                <a:gd name="T15" fmla="*/ 15 h 144"/>
                <a:gd name="T16" fmla="*/ 67 w 238"/>
                <a:gd name="T17" fmla="*/ 23 h 144"/>
                <a:gd name="T18" fmla="*/ 53 w 238"/>
                <a:gd name="T19" fmla="*/ 32 h 144"/>
                <a:gd name="T20" fmla="*/ 40 w 238"/>
                <a:gd name="T21" fmla="*/ 42 h 144"/>
                <a:gd name="T22" fmla="*/ 22 w 238"/>
                <a:gd name="T23" fmla="*/ 66 h 144"/>
                <a:gd name="T24" fmla="*/ 11 w 238"/>
                <a:gd name="T25" fmla="*/ 91 h 144"/>
                <a:gd name="T26" fmla="*/ 5 w 238"/>
                <a:gd name="T27" fmla="*/ 129 h 144"/>
                <a:gd name="T28" fmla="*/ 5 w 238"/>
                <a:gd name="T29" fmla="*/ 144 h 144"/>
                <a:gd name="T30" fmla="*/ 2 w 238"/>
                <a:gd name="T31" fmla="*/ 129 h 144"/>
                <a:gd name="T32" fmla="*/ 5 w 238"/>
                <a:gd name="T33" fmla="*/ 89 h 144"/>
                <a:gd name="T34" fmla="*/ 35 w 238"/>
                <a:gd name="T35" fmla="*/ 37 h 144"/>
                <a:gd name="T36" fmla="*/ 48 w 238"/>
                <a:gd name="T37" fmla="*/ 25 h 144"/>
                <a:gd name="T38" fmla="*/ 64 w 238"/>
                <a:gd name="T39" fmla="*/ 15 h 144"/>
                <a:gd name="T40" fmla="*/ 81 w 238"/>
                <a:gd name="T41" fmla="*/ 7 h 144"/>
                <a:gd name="T42" fmla="*/ 120 w 238"/>
                <a:gd name="T43" fmla="*/ 0 h 144"/>
                <a:gd name="T44" fmla="*/ 139 w 238"/>
                <a:gd name="T45" fmla="*/ 2 h 144"/>
                <a:gd name="T46" fmla="*/ 173 w 238"/>
                <a:gd name="T47" fmla="*/ 12 h 144"/>
                <a:gd name="T48" fmla="*/ 200 w 238"/>
                <a:gd name="T49" fmla="*/ 30 h 144"/>
                <a:gd name="T50" fmla="*/ 219 w 238"/>
                <a:gd name="T51" fmla="*/ 51 h 144"/>
                <a:gd name="T52" fmla="*/ 236 w 238"/>
                <a:gd name="T53" fmla="*/ 88 h 144"/>
                <a:gd name="T54" fmla="*/ 238 w 238"/>
                <a:gd name="T55" fmla="*/ 10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8" h="144">
                  <a:moveTo>
                    <a:pt x="238" y="102"/>
                  </a:moveTo>
                  <a:cubicBezTo>
                    <a:pt x="237" y="102"/>
                    <a:pt x="236" y="97"/>
                    <a:pt x="233" y="88"/>
                  </a:cubicBezTo>
                  <a:cubicBezTo>
                    <a:pt x="228" y="76"/>
                    <a:pt x="222" y="65"/>
                    <a:pt x="214" y="54"/>
                  </a:cubicBezTo>
                  <a:cubicBezTo>
                    <a:pt x="208" y="47"/>
                    <a:pt x="202" y="41"/>
                    <a:pt x="195" y="35"/>
                  </a:cubicBezTo>
                  <a:cubicBezTo>
                    <a:pt x="187" y="29"/>
                    <a:pt x="179" y="24"/>
                    <a:pt x="169" y="19"/>
                  </a:cubicBezTo>
                  <a:cubicBezTo>
                    <a:pt x="159" y="15"/>
                    <a:pt x="148" y="12"/>
                    <a:pt x="137" y="10"/>
                  </a:cubicBezTo>
                  <a:cubicBezTo>
                    <a:pt x="132" y="9"/>
                    <a:pt x="126" y="9"/>
                    <a:pt x="120" y="9"/>
                  </a:cubicBezTo>
                  <a:cubicBezTo>
                    <a:pt x="107" y="9"/>
                    <a:pt x="95" y="11"/>
                    <a:pt x="84" y="15"/>
                  </a:cubicBezTo>
                  <a:cubicBezTo>
                    <a:pt x="78" y="17"/>
                    <a:pt x="73" y="20"/>
                    <a:pt x="67" y="23"/>
                  </a:cubicBezTo>
                  <a:cubicBezTo>
                    <a:pt x="62" y="25"/>
                    <a:pt x="58" y="28"/>
                    <a:pt x="53" y="32"/>
                  </a:cubicBezTo>
                  <a:cubicBezTo>
                    <a:pt x="49" y="35"/>
                    <a:pt x="44" y="39"/>
                    <a:pt x="40" y="42"/>
                  </a:cubicBezTo>
                  <a:cubicBezTo>
                    <a:pt x="33" y="50"/>
                    <a:pt x="27" y="58"/>
                    <a:pt x="22" y="66"/>
                  </a:cubicBezTo>
                  <a:cubicBezTo>
                    <a:pt x="17" y="74"/>
                    <a:pt x="14" y="82"/>
                    <a:pt x="11" y="91"/>
                  </a:cubicBezTo>
                  <a:cubicBezTo>
                    <a:pt x="7" y="103"/>
                    <a:pt x="5" y="116"/>
                    <a:pt x="5" y="129"/>
                  </a:cubicBezTo>
                  <a:cubicBezTo>
                    <a:pt x="5" y="138"/>
                    <a:pt x="6" y="143"/>
                    <a:pt x="5" y="144"/>
                  </a:cubicBezTo>
                  <a:cubicBezTo>
                    <a:pt x="4" y="144"/>
                    <a:pt x="3" y="139"/>
                    <a:pt x="2" y="129"/>
                  </a:cubicBezTo>
                  <a:cubicBezTo>
                    <a:pt x="0" y="116"/>
                    <a:pt x="1" y="102"/>
                    <a:pt x="5" y="89"/>
                  </a:cubicBezTo>
                  <a:cubicBezTo>
                    <a:pt x="10" y="69"/>
                    <a:pt x="20" y="51"/>
                    <a:pt x="35" y="37"/>
                  </a:cubicBezTo>
                  <a:cubicBezTo>
                    <a:pt x="39" y="32"/>
                    <a:pt x="43" y="28"/>
                    <a:pt x="48" y="25"/>
                  </a:cubicBezTo>
                  <a:cubicBezTo>
                    <a:pt x="53" y="21"/>
                    <a:pt x="58" y="18"/>
                    <a:pt x="64" y="15"/>
                  </a:cubicBezTo>
                  <a:cubicBezTo>
                    <a:pt x="69" y="12"/>
                    <a:pt x="75" y="9"/>
                    <a:pt x="81" y="7"/>
                  </a:cubicBezTo>
                  <a:cubicBezTo>
                    <a:pt x="93" y="3"/>
                    <a:pt x="107" y="0"/>
                    <a:pt x="120" y="0"/>
                  </a:cubicBezTo>
                  <a:cubicBezTo>
                    <a:pt x="126" y="0"/>
                    <a:pt x="133" y="1"/>
                    <a:pt x="139" y="2"/>
                  </a:cubicBezTo>
                  <a:cubicBezTo>
                    <a:pt x="151" y="3"/>
                    <a:pt x="162" y="7"/>
                    <a:pt x="173" y="12"/>
                  </a:cubicBezTo>
                  <a:cubicBezTo>
                    <a:pt x="183" y="17"/>
                    <a:pt x="192" y="23"/>
                    <a:pt x="200" y="30"/>
                  </a:cubicBezTo>
                  <a:cubicBezTo>
                    <a:pt x="207" y="36"/>
                    <a:pt x="214" y="43"/>
                    <a:pt x="219" y="51"/>
                  </a:cubicBezTo>
                  <a:cubicBezTo>
                    <a:pt x="227" y="62"/>
                    <a:pt x="233" y="74"/>
                    <a:pt x="236" y="88"/>
                  </a:cubicBezTo>
                  <a:cubicBezTo>
                    <a:pt x="238" y="97"/>
                    <a:pt x="238" y="102"/>
                    <a:pt x="238" y="102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1188" y="1370"/>
              <a:ext cx="60" cy="60"/>
            </a:xfrm>
            <a:custGeom>
              <a:avLst/>
              <a:gdLst>
                <a:gd name="T0" fmla="*/ 151 w 157"/>
                <a:gd name="T1" fmla="*/ 68 h 157"/>
                <a:gd name="T2" fmla="*/ 89 w 157"/>
                <a:gd name="T3" fmla="*/ 151 h 157"/>
                <a:gd name="T4" fmla="*/ 6 w 157"/>
                <a:gd name="T5" fmla="*/ 89 h 157"/>
                <a:gd name="T6" fmla="*/ 68 w 157"/>
                <a:gd name="T7" fmla="*/ 6 h 157"/>
                <a:gd name="T8" fmla="*/ 68 w 157"/>
                <a:gd name="T9" fmla="*/ 6 h 157"/>
                <a:gd name="T10" fmla="*/ 151 w 157"/>
                <a:gd name="T11" fmla="*/ 6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" h="157">
                  <a:moveTo>
                    <a:pt x="151" y="68"/>
                  </a:moveTo>
                  <a:cubicBezTo>
                    <a:pt x="157" y="108"/>
                    <a:pt x="129" y="145"/>
                    <a:pt x="89" y="151"/>
                  </a:cubicBezTo>
                  <a:cubicBezTo>
                    <a:pt x="49" y="157"/>
                    <a:pt x="12" y="129"/>
                    <a:pt x="6" y="89"/>
                  </a:cubicBezTo>
                  <a:cubicBezTo>
                    <a:pt x="0" y="49"/>
                    <a:pt x="28" y="12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108" y="0"/>
                    <a:pt x="145" y="28"/>
                    <a:pt x="151" y="6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" name="Freeform 19"/>
            <p:cNvSpPr/>
            <p:nvPr/>
          </p:nvSpPr>
          <p:spPr bwMode="auto">
            <a:xfrm>
              <a:off x="1195" y="1377"/>
              <a:ext cx="46" cy="46"/>
            </a:xfrm>
            <a:custGeom>
              <a:avLst/>
              <a:gdLst>
                <a:gd name="T0" fmla="*/ 114 w 119"/>
                <a:gd name="T1" fmla="*/ 51 h 119"/>
                <a:gd name="T2" fmla="*/ 68 w 119"/>
                <a:gd name="T3" fmla="*/ 115 h 119"/>
                <a:gd name="T4" fmla="*/ 4 w 119"/>
                <a:gd name="T5" fmla="*/ 68 h 119"/>
                <a:gd name="T6" fmla="*/ 51 w 119"/>
                <a:gd name="T7" fmla="*/ 4 h 119"/>
                <a:gd name="T8" fmla="*/ 51 w 119"/>
                <a:gd name="T9" fmla="*/ 4 h 119"/>
                <a:gd name="T10" fmla="*/ 114 w 119"/>
                <a:gd name="T11" fmla="*/ 5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119">
                  <a:moveTo>
                    <a:pt x="114" y="51"/>
                  </a:moveTo>
                  <a:cubicBezTo>
                    <a:pt x="119" y="82"/>
                    <a:pt x="98" y="110"/>
                    <a:pt x="68" y="115"/>
                  </a:cubicBezTo>
                  <a:cubicBezTo>
                    <a:pt x="37" y="119"/>
                    <a:pt x="9" y="98"/>
                    <a:pt x="4" y="68"/>
                  </a:cubicBezTo>
                  <a:cubicBezTo>
                    <a:pt x="0" y="37"/>
                    <a:pt x="21" y="9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82" y="0"/>
                    <a:pt x="110" y="21"/>
                    <a:pt x="114" y="5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" name="Freeform 20"/>
            <p:cNvSpPr/>
            <p:nvPr/>
          </p:nvSpPr>
          <p:spPr bwMode="auto">
            <a:xfrm>
              <a:off x="1196" y="1378"/>
              <a:ext cx="43" cy="26"/>
            </a:xfrm>
            <a:custGeom>
              <a:avLst/>
              <a:gdLst>
                <a:gd name="T0" fmla="*/ 112 w 113"/>
                <a:gd name="T1" fmla="*/ 48 h 67"/>
                <a:gd name="T2" fmla="*/ 110 w 113"/>
                <a:gd name="T3" fmla="*/ 41 h 67"/>
                <a:gd name="T4" fmla="*/ 101 w 113"/>
                <a:gd name="T5" fmla="*/ 25 h 67"/>
                <a:gd name="T6" fmla="*/ 92 w 113"/>
                <a:gd name="T7" fmla="*/ 16 h 67"/>
                <a:gd name="T8" fmla="*/ 80 w 113"/>
                <a:gd name="T9" fmla="*/ 9 h 67"/>
                <a:gd name="T10" fmla="*/ 73 w 113"/>
                <a:gd name="T11" fmla="*/ 6 h 67"/>
                <a:gd name="T12" fmla="*/ 65 w 113"/>
                <a:gd name="T13" fmla="*/ 4 h 67"/>
                <a:gd name="T14" fmla="*/ 57 w 113"/>
                <a:gd name="T15" fmla="*/ 4 h 67"/>
                <a:gd name="T16" fmla="*/ 48 w 113"/>
                <a:gd name="T17" fmla="*/ 5 h 67"/>
                <a:gd name="T18" fmla="*/ 40 w 113"/>
                <a:gd name="T19" fmla="*/ 7 h 67"/>
                <a:gd name="T20" fmla="*/ 32 w 113"/>
                <a:gd name="T21" fmla="*/ 10 h 67"/>
                <a:gd name="T22" fmla="*/ 25 w 113"/>
                <a:gd name="T23" fmla="*/ 14 h 67"/>
                <a:gd name="T24" fmla="*/ 19 w 113"/>
                <a:gd name="T25" fmla="*/ 19 h 67"/>
                <a:gd name="T26" fmla="*/ 11 w 113"/>
                <a:gd name="T27" fmla="*/ 31 h 67"/>
                <a:gd name="T28" fmla="*/ 5 w 113"/>
                <a:gd name="T29" fmla="*/ 42 h 67"/>
                <a:gd name="T30" fmla="*/ 3 w 113"/>
                <a:gd name="T31" fmla="*/ 60 h 67"/>
                <a:gd name="T32" fmla="*/ 3 w 113"/>
                <a:gd name="T33" fmla="*/ 67 h 67"/>
                <a:gd name="T34" fmla="*/ 1 w 113"/>
                <a:gd name="T35" fmla="*/ 60 h 67"/>
                <a:gd name="T36" fmla="*/ 3 w 113"/>
                <a:gd name="T37" fmla="*/ 41 h 67"/>
                <a:gd name="T38" fmla="*/ 8 w 113"/>
                <a:gd name="T39" fmla="*/ 29 h 67"/>
                <a:gd name="T40" fmla="*/ 17 w 113"/>
                <a:gd name="T41" fmla="*/ 17 h 67"/>
                <a:gd name="T42" fmla="*/ 23 w 113"/>
                <a:gd name="T43" fmla="*/ 11 h 67"/>
                <a:gd name="T44" fmla="*/ 30 w 113"/>
                <a:gd name="T45" fmla="*/ 6 h 67"/>
                <a:gd name="T46" fmla="*/ 38 w 113"/>
                <a:gd name="T47" fmla="*/ 3 h 67"/>
                <a:gd name="T48" fmla="*/ 47 w 113"/>
                <a:gd name="T49" fmla="*/ 0 h 67"/>
                <a:gd name="T50" fmla="*/ 57 w 113"/>
                <a:gd name="T51" fmla="*/ 0 h 67"/>
                <a:gd name="T52" fmla="*/ 66 w 113"/>
                <a:gd name="T53" fmla="*/ 0 h 67"/>
                <a:gd name="T54" fmla="*/ 74 w 113"/>
                <a:gd name="T55" fmla="*/ 2 h 67"/>
                <a:gd name="T56" fmla="*/ 82 w 113"/>
                <a:gd name="T57" fmla="*/ 5 h 67"/>
                <a:gd name="T58" fmla="*/ 104 w 113"/>
                <a:gd name="T59" fmla="*/ 23 h 67"/>
                <a:gd name="T60" fmla="*/ 112 w 113"/>
                <a:gd name="T61" fmla="*/ 41 h 67"/>
                <a:gd name="T62" fmla="*/ 112 w 113"/>
                <a:gd name="T63" fmla="*/ 4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" h="67">
                  <a:moveTo>
                    <a:pt x="112" y="48"/>
                  </a:moveTo>
                  <a:cubicBezTo>
                    <a:pt x="111" y="46"/>
                    <a:pt x="110" y="43"/>
                    <a:pt x="110" y="41"/>
                  </a:cubicBezTo>
                  <a:cubicBezTo>
                    <a:pt x="108" y="35"/>
                    <a:pt x="105" y="30"/>
                    <a:pt x="101" y="25"/>
                  </a:cubicBezTo>
                  <a:cubicBezTo>
                    <a:pt x="98" y="22"/>
                    <a:pt x="95" y="19"/>
                    <a:pt x="92" y="16"/>
                  </a:cubicBezTo>
                  <a:cubicBezTo>
                    <a:pt x="89" y="13"/>
                    <a:pt x="85" y="11"/>
                    <a:pt x="80" y="9"/>
                  </a:cubicBezTo>
                  <a:cubicBezTo>
                    <a:pt x="78" y="8"/>
                    <a:pt x="75" y="7"/>
                    <a:pt x="73" y="6"/>
                  </a:cubicBezTo>
                  <a:cubicBezTo>
                    <a:pt x="70" y="5"/>
                    <a:pt x="68" y="5"/>
                    <a:pt x="65" y="4"/>
                  </a:cubicBezTo>
                  <a:cubicBezTo>
                    <a:pt x="62" y="4"/>
                    <a:pt x="59" y="4"/>
                    <a:pt x="57" y="4"/>
                  </a:cubicBezTo>
                  <a:cubicBezTo>
                    <a:pt x="54" y="4"/>
                    <a:pt x="51" y="4"/>
                    <a:pt x="48" y="5"/>
                  </a:cubicBezTo>
                  <a:cubicBezTo>
                    <a:pt x="45" y="5"/>
                    <a:pt x="42" y="6"/>
                    <a:pt x="40" y="7"/>
                  </a:cubicBezTo>
                  <a:cubicBezTo>
                    <a:pt x="37" y="8"/>
                    <a:pt x="35" y="9"/>
                    <a:pt x="32" y="10"/>
                  </a:cubicBezTo>
                  <a:cubicBezTo>
                    <a:pt x="30" y="11"/>
                    <a:pt x="27" y="13"/>
                    <a:pt x="25" y="14"/>
                  </a:cubicBezTo>
                  <a:cubicBezTo>
                    <a:pt x="23" y="16"/>
                    <a:pt x="21" y="18"/>
                    <a:pt x="19" y="19"/>
                  </a:cubicBezTo>
                  <a:cubicBezTo>
                    <a:pt x="16" y="23"/>
                    <a:pt x="13" y="27"/>
                    <a:pt x="11" y="31"/>
                  </a:cubicBezTo>
                  <a:cubicBezTo>
                    <a:pt x="8" y="34"/>
                    <a:pt x="7" y="38"/>
                    <a:pt x="5" y="42"/>
                  </a:cubicBezTo>
                  <a:cubicBezTo>
                    <a:pt x="4" y="48"/>
                    <a:pt x="3" y="54"/>
                    <a:pt x="3" y="60"/>
                  </a:cubicBezTo>
                  <a:cubicBezTo>
                    <a:pt x="3" y="62"/>
                    <a:pt x="3" y="65"/>
                    <a:pt x="3" y="67"/>
                  </a:cubicBezTo>
                  <a:cubicBezTo>
                    <a:pt x="2" y="65"/>
                    <a:pt x="1" y="63"/>
                    <a:pt x="1" y="60"/>
                  </a:cubicBezTo>
                  <a:cubicBezTo>
                    <a:pt x="0" y="54"/>
                    <a:pt x="1" y="47"/>
                    <a:pt x="3" y="41"/>
                  </a:cubicBezTo>
                  <a:cubicBezTo>
                    <a:pt x="4" y="37"/>
                    <a:pt x="5" y="33"/>
                    <a:pt x="8" y="29"/>
                  </a:cubicBezTo>
                  <a:cubicBezTo>
                    <a:pt x="10" y="24"/>
                    <a:pt x="13" y="20"/>
                    <a:pt x="17" y="17"/>
                  </a:cubicBezTo>
                  <a:cubicBezTo>
                    <a:pt x="19" y="15"/>
                    <a:pt x="21" y="13"/>
                    <a:pt x="23" y="11"/>
                  </a:cubicBezTo>
                  <a:cubicBezTo>
                    <a:pt x="25" y="9"/>
                    <a:pt x="28" y="8"/>
                    <a:pt x="30" y="6"/>
                  </a:cubicBezTo>
                  <a:cubicBezTo>
                    <a:pt x="33" y="5"/>
                    <a:pt x="36" y="4"/>
                    <a:pt x="38" y="3"/>
                  </a:cubicBezTo>
                  <a:cubicBezTo>
                    <a:pt x="41" y="2"/>
                    <a:pt x="44" y="1"/>
                    <a:pt x="47" y="0"/>
                  </a:cubicBezTo>
                  <a:cubicBezTo>
                    <a:pt x="50" y="0"/>
                    <a:pt x="54" y="0"/>
                    <a:pt x="57" y="0"/>
                  </a:cubicBezTo>
                  <a:cubicBezTo>
                    <a:pt x="60" y="0"/>
                    <a:pt x="63" y="0"/>
                    <a:pt x="66" y="0"/>
                  </a:cubicBezTo>
                  <a:cubicBezTo>
                    <a:pt x="69" y="1"/>
                    <a:pt x="71" y="1"/>
                    <a:pt x="74" y="2"/>
                  </a:cubicBezTo>
                  <a:cubicBezTo>
                    <a:pt x="77" y="3"/>
                    <a:pt x="79" y="4"/>
                    <a:pt x="82" y="5"/>
                  </a:cubicBezTo>
                  <a:cubicBezTo>
                    <a:pt x="91" y="9"/>
                    <a:pt x="98" y="16"/>
                    <a:pt x="104" y="23"/>
                  </a:cubicBezTo>
                  <a:cubicBezTo>
                    <a:pt x="107" y="29"/>
                    <a:pt x="110" y="34"/>
                    <a:pt x="112" y="41"/>
                  </a:cubicBezTo>
                  <a:cubicBezTo>
                    <a:pt x="112" y="43"/>
                    <a:pt x="113" y="45"/>
                    <a:pt x="112" y="48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" name="Freeform 21"/>
            <p:cNvSpPr/>
            <p:nvPr/>
          </p:nvSpPr>
          <p:spPr bwMode="auto">
            <a:xfrm>
              <a:off x="439" y="1213"/>
              <a:ext cx="55" cy="55"/>
            </a:xfrm>
            <a:custGeom>
              <a:avLst/>
              <a:gdLst>
                <a:gd name="T0" fmla="*/ 138 w 143"/>
                <a:gd name="T1" fmla="*/ 62 h 143"/>
                <a:gd name="T2" fmla="*/ 82 w 143"/>
                <a:gd name="T3" fmla="*/ 138 h 143"/>
                <a:gd name="T4" fmla="*/ 6 w 143"/>
                <a:gd name="T5" fmla="*/ 81 h 143"/>
                <a:gd name="T6" fmla="*/ 62 w 143"/>
                <a:gd name="T7" fmla="*/ 5 h 143"/>
                <a:gd name="T8" fmla="*/ 62 w 143"/>
                <a:gd name="T9" fmla="*/ 5 h 143"/>
                <a:gd name="T10" fmla="*/ 138 w 143"/>
                <a:gd name="T11" fmla="*/ 61 h 143"/>
                <a:gd name="T12" fmla="*/ 138 w 143"/>
                <a:gd name="T13" fmla="*/ 6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143">
                  <a:moveTo>
                    <a:pt x="138" y="62"/>
                  </a:moveTo>
                  <a:cubicBezTo>
                    <a:pt x="143" y="98"/>
                    <a:pt x="118" y="132"/>
                    <a:pt x="82" y="138"/>
                  </a:cubicBezTo>
                  <a:cubicBezTo>
                    <a:pt x="45" y="143"/>
                    <a:pt x="11" y="118"/>
                    <a:pt x="6" y="81"/>
                  </a:cubicBezTo>
                  <a:cubicBezTo>
                    <a:pt x="0" y="45"/>
                    <a:pt x="25" y="11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99" y="0"/>
                    <a:pt x="133" y="25"/>
                    <a:pt x="138" y="61"/>
                  </a:cubicBezTo>
                  <a:lnTo>
                    <a:pt x="138" y="62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1" name="Freeform 22"/>
            <p:cNvSpPr/>
            <p:nvPr/>
          </p:nvSpPr>
          <p:spPr bwMode="auto">
            <a:xfrm>
              <a:off x="446" y="1219"/>
              <a:ext cx="42" cy="42"/>
            </a:xfrm>
            <a:custGeom>
              <a:avLst/>
              <a:gdLst>
                <a:gd name="T0" fmla="*/ 105 w 110"/>
                <a:gd name="T1" fmla="*/ 47 h 109"/>
                <a:gd name="T2" fmla="*/ 62 w 110"/>
                <a:gd name="T3" fmla="*/ 105 h 109"/>
                <a:gd name="T4" fmla="*/ 4 w 110"/>
                <a:gd name="T5" fmla="*/ 62 h 109"/>
                <a:gd name="T6" fmla="*/ 47 w 110"/>
                <a:gd name="T7" fmla="*/ 4 h 109"/>
                <a:gd name="T8" fmla="*/ 47 w 110"/>
                <a:gd name="T9" fmla="*/ 4 h 109"/>
                <a:gd name="T10" fmla="*/ 105 w 110"/>
                <a:gd name="T11" fmla="*/ 4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109">
                  <a:moveTo>
                    <a:pt x="105" y="47"/>
                  </a:moveTo>
                  <a:cubicBezTo>
                    <a:pt x="110" y="75"/>
                    <a:pt x="90" y="101"/>
                    <a:pt x="62" y="105"/>
                  </a:cubicBezTo>
                  <a:cubicBezTo>
                    <a:pt x="35" y="109"/>
                    <a:pt x="9" y="90"/>
                    <a:pt x="4" y="62"/>
                  </a:cubicBezTo>
                  <a:cubicBezTo>
                    <a:pt x="0" y="34"/>
                    <a:pt x="19" y="8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75" y="0"/>
                    <a:pt x="101" y="19"/>
                    <a:pt x="105" y="47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" name="Freeform 23"/>
            <p:cNvSpPr/>
            <p:nvPr/>
          </p:nvSpPr>
          <p:spPr bwMode="auto">
            <a:xfrm>
              <a:off x="447" y="1220"/>
              <a:ext cx="39" cy="24"/>
            </a:xfrm>
            <a:custGeom>
              <a:avLst/>
              <a:gdLst>
                <a:gd name="T0" fmla="*/ 102 w 102"/>
                <a:gd name="T1" fmla="*/ 44 h 62"/>
                <a:gd name="T2" fmla="*/ 100 w 102"/>
                <a:gd name="T3" fmla="*/ 38 h 62"/>
                <a:gd name="T4" fmla="*/ 92 w 102"/>
                <a:gd name="T5" fmla="*/ 24 h 62"/>
                <a:gd name="T6" fmla="*/ 84 w 102"/>
                <a:gd name="T7" fmla="*/ 16 h 62"/>
                <a:gd name="T8" fmla="*/ 73 w 102"/>
                <a:gd name="T9" fmla="*/ 9 h 62"/>
                <a:gd name="T10" fmla="*/ 66 w 102"/>
                <a:gd name="T11" fmla="*/ 6 h 62"/>
                <a:gd name="T12" fmla="*/ 59 w 102"/>
                <a:gd name="T13" fmla="*/ 5 h 62"/>
                <a:gd name="T14" fmla="*/ 43 w 102"/>
                <a:gd name="T15" fmla="*/ 5 h 62"/>
                <a:gd name="T16" fmla="*/ 36 w 102"/>
                <a:gd name="T17" fmla="*/ 7 h 62"/>
                <a:gd name="T18" fmla="*/ 29 w 102"/>
                <a:gd name="T19" fmla="*/ 10 h 62"/>
                <a:gd name="T20" fmla="*/ 22 w 102"/>
                <a:gd name="T21" fmla="*/ 14 h 62"/>
                <a:gd name="T22" fmla="*/ 17 w 102"/>
                <a:gd name="T23" fmla="*/ 19 h 62"/>
                <a:gd name="T24" fmla="*/ 4 w 102"/>
                <a:gd name="T25" fmla="*/ 39 h 62"/>
                <a:gd name="T26" fmla="*/ 2 w 102"/>
                <a:gd name="T27" fmla="*/ 56 h 62"/>
                <a:gd name="T28" fmla="*/ 2 w 102"/>
                <a:gd name="T29" fmla="*/ 62 h 62"/>
                <a:gd name="T30" fmla="*/ 0 w 102"/>
                <a:gd name="T31" fmla="*/ 56 h 62"/>
                <a:gd name="T32" fmla="*/ 2 w 102"/>
                <a:gd name="T33" fmla="*/ 39 h 62"/>
                <a:gd name="T34" fmla="*/ 6 w 102"/>
                <a:gd name="T35" fmla="*/ 27 h 62"/>
                <a:gd name="T36" fmla="*/ 14 w 102"/>
                <a:gd name="T37" fmla="*/ 16 h 62"/>
                <a:gd name="T38" fmla="*/ 20 w 102"/>
                <a:gd name="T39" fmla="*/ 11 h 62"/>
                <a:gd name="T40" fmla="*/ 27 w 102"/>
                <a:gd name="T41" fmla="*/ 7 h 62"/>
                <a:gd name="T42" fmla="*/ 34 w 102"/>
                <a:gd name="T43" fmla="*/ 3 h 62"/>
                <a:gd name="T44" fmla="*/ 42 w 102"/>
                <a:gd name="T45" fmla="*/ 1 h 62"/>
                <a:gd name="T46" fmla="*/ 59 w 102"/>
                <a:gd name="T47" fmla="*/ 1 h 62"/>
                <a:gd name="T48" fmla="*/ 67 w 102"/>
                <a:gd name="T49" fmla="*/ 3 h 62"/>
                <a:gd name="T50" fmla="*/ 74 w 102"/>
                <a:gd name="T51" fmla="*/ 5 h 62"/>
                <a:gd name="T52" fmla="*/ 86 w 102"/>
                <a:gd name="T53" fmla="*/ 13 h 62"/>
                <a:gd name="T54" fmla="*/ 94 w 102"/>
                <a:gd name="T55" fmla="*/ 22 h 62"/>
                <a:gd name="T56" fmla="*/ 101 w 102"/>
                <a:gd name="T57" fmla="*/ 38 h 62"/>
                <a:gd name="T58" fmla="*/ 102 w 102"/>
                <a:gd name="T59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2" h="62">
                  <a:moveTo>
                    <a:pt x="102" y="44"/>
                  </a:moveTo>
                  <a:cubicBezTo>
                    <a:pt x="101" y="42"/>
                    <a:pt x="100" y="40"/>
                    <a:pt x="100" y="38"/>
                  </a:cubicBezTo>
                  <a:cubicBezTo>
                    <a:pt x="98" y="33"/>
                    <a:pt x="95" y="28"/>
                    <a:pt x="92" y="24"/>
                  </a:cubicBezTo>
                  <a:cubicBezTo>
                    <a:pt x="89" y="21"/>
                    <a:pt x="87" y="18"/>
                    <a:pt x="84" y="16"/>
                  </a:cubicBezTo>
                  <a:cubicBezTo>
                    <a:pt x="80" y="13"/>
                    <a:pt x="77" y="11"/>
                    <a:pt x="73" y="9"/>
                  </a:cubicBezTo>
                  <a:cubicBezTo>
                    <a:pt x="70" y="8"/>
                    <a:pt x="68" y="7"/>
                    <a:pt x="66" y="6"/>
                  </a:cubicBezTo>
                  <a:cubicBezTo>
                    <a:pt x="64" y="6"/>
                    <a:pt x="61" y="5"/>
                    <a:pt x="59" y="5"/>
                  </a:cubicBezTo>
                  <a:cubicBezTo>
                    <a:pt x="54" y="4"/>
                    <a:pt x="48" y="4"/>
                    <a:pt x="43" y="5"/>
                  </a:cubicBezTo>
                  <a:cubicBezTo>
                    <a:pt x="41" y="6"/>
                    <a:pt x="38" y="6"/>
                    <a:pt x="36" y="7"/>
                  </a:cubicBezTo>
                  <a:cubicBezTo>
                    <a:pt x="33" y="8"/>
                    <a:pt x="31" y="9"/>
                    <a:pt x="29" y="10"/>
                  </a:cubicBezTo>
                  <a:cubicBezTo>
                    <a:pt x="26" y="11"/>
                    <a:pt x="24" y="13"/>
                    <a:pt x="22" y="14"/>
                  </a:cubicBezTo>
                  <a:cubicBezTo>
                    <a:pt x="20" y="15"/>
                    <a:pt x="19" y="17"/>
                    <a:pt x="17" y="19"/>
                  </a:cubicBezTo>
                  <a:cubicBezTo>
                    <a:pt x="11" y="24"/>
                    <a:pt x="7" y="32"/>
                    <a:pt x="4" y="39"/>
                  </a:cubicBezTo>
                  <a:cubicBezTo>
                    <a:pt x="3" y="45"/>
                    <a:pt x="2" y="50"/>
                    <a:pt x="2" y="56"/>
                  </a:cubicBezTo>
                  <a:cubicBezTo>
                    <a:pt x="2" y="58"/>
                    <a:pt x="2" y="60"/>
                    <a:pt x="2" y="62"/>
                  </a:cubicBezTo>
                  <a:cubicBezTo>
                    <a:pt x="1" y="60"/>
                    <a:pt x="0" y="58"/>
                    <a:pt x="0" y="56"/>
                  </a:cubicBezTo>
                  <a:cubicBezTo>
                    <a:pt x="0" y="50"/>
                    <a:pt x="0" y="44"/>
                    <a:pt x="2" y="39"/>
                  </a:cubicBezTo>
                  <a:cubicBezTo>
                    <a:pt x="3" y="35"/>
                    <a:pt x="4" y="31"/>
                    <a:pt x="6" y="27"/>
                  </a:cubicBezTo>
                  <a:cubicBezTo>
                    <a:pt x="8" y="23"/>
                    <a:pt x="11" y="19"/>
                    <a:pt x="14" y="16"/>
                  </a:cubicBezTo>
                  <a:cubicBezTo>
                    <a:pt x="16" y="14"/>
                    <a:pt x="18" y="13"/>
                    <a:pt x="20" y="11"/>
                  </a:cubicBezTo>
                  <a:cubicBezTo>
                    <a:pt x="22" y="9"/>
                    <a:pt x="24" y="8"/>
                    <a:pt x="27" y="7"/>
                  </a:cubicBezTo>
                  <a:cubicBezTo>
                    <a:pt x="29" y="5"/>
                    <a:pt x="32" y="4"/>
                    <a:pt x="34" y="3"/>
                  </a:cubicBezTo>
                  <a:cubicBezTo>
                    <a:pt x="37" y="2"/>
                    <a:pt x="40" y="2"/>
                    <a:pt x="42" y="1"/>
                  </a:cubicBezTo>
                  <a:cubicBezTo>
                    <a:pt x="48" y="0"/>
                    <a:pt x="54" y="0"/>
                    <a:pt x="59" y="1"/>
                  </a:cubicBezTo>
                  <a:cubicBezTo>
                    <a:pt x="62" y="1"/>
                    <a:pt x="64" y="2"/>
                    <a:pt x="67" y="3"/>
                  </a:cubicBezTo>
                  <a:cubicBezTo>
                    <a:pt x="69" y="3"/>
                    <a:pt x="72" y="4"/>
                    <a:pt x="74" y="5"/>
                  </a:cubicBezTo>
                  <a:cubicBezTo>
                    <a:pt x="78" y="7"/>
                    <a:pt x="82" y="10"/>
                    <a:pt x="86" y="13"/>
                  </a:cubicBezTo>
                  <a:cubicBezTo>
                    <a:pt x="89" y="16"/>
                    <a:pt x="92" y="19"/>
                    <a:pt x="94" y="22"/>
                  </a:cubicBezTo>
                  <a:cubicBezTo>
                    <a:pt x="97" y="27"/>
                    <a:pt x="100" y="32"/>
                    <a:pt x="101" y="38"/>
                  </a:cubicBezTo>
                  <a:cubicBezTo>
                    <a:pt x="102" y="40"/>
                    <a:pt x="102" y="42"/>
                    <a:pt x="102" y="44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" name="Freeform 24"/>
            <p:cNvSpPr>
              <a:spLocks noEditPoints="1"/>
            </p:cNvSpPr>
            <p:nvPr/>
          </p:nvSpPr>
          <p:spPr bwMode="auto">
            <a:xfrm>
              <a:off x="458" y="1227"/>
              <a:ext cx="19" cy="28"/>
            </a:xfrm>
            <a:custGeom>
              <a:avLst/>
              <a:gdLst>
                <a:gd name="T0" fmla="*/ 34 w 51"/>
                <a:gd name="T1" fmla="*/ 65 h 75"/>
                <a:gd name="T2" fmla="*/ 35 w 51"/>
                <a:gd name="T3" fmla="*/ 73 h 75"/>
                <a:gd name="T4" fmla="*/ 27 w 51"/>
                <a:gd name="T5" fmla="*/ 75 h 75"/>
                <a:gd name="T6" fmla="*/ 26 w 51"/>
                <a:gd name="T7" fmla="*/ 66 h 75"/>
                <a:gd name="T8" fmla="*/ 5 w 51"/>
                <a:gd name="T9" fmla="*/ 63 h 75"/>
                <a:gd name="T10" fmla="*/ 8 w 51"/>
                <a:gd name="T11" fmla="*/ 53 h 75"/>
                <a:gd name="T12" fmla="*/ 24 w 51"/>
                <a:gd name="T13" fmla="*/ 56 h 75"/>
                <a:gd name="T14" fmla="*/ 22 w 51"/>
                <a:gd name="T15" fmla="*/ 43 h 75"/>
                <a:gd name="T16" fmla="*/ 1 w 51"/>
                <a:gd name="T17" fmla="*/ 29 h 75"/>
                <a:gd name="T18" fmla="*/ 17 w 51"/>
                <a:gd name="T19" fmla="*/ 9 h 75"/>
                <a:gd name="T20" fmla="*/ 16 w 51"/>
                <a:gd name="T21" fmla="*/ 1 h 75"/>
                <a:gd name="T22" fmla="*/ 24 w 51"/>
                <a:gd name="T23" fmla="*/ 0 h 75"/>
                <a:gd name="T24" fmla="*/ 25 w 51"/>
                <a:gd name="T25" fmla="*/ 8 h 75"/>
                <a:gd name="T26" fmla="*/ 42 w 51"/>
                <a:gd name="T27" fmla="*/ 11 h 75"/>
                <a:gd name="T28" fmla="*/ 39 w 51"/>
                <a:gd name="T29" fmla="*/ 21 h 75"/>
                <a:gd name="T30" fmla="*/ 27 w 51"/>
                <a:gd name="T31" fmla="*/ 19 h 75"/>
                <a:gd name="T32" fmla="*/ 29 w 51"/>
                <a:gd name="T33" fmla="*/ 32 h 75"/>
                <a:gd name="T34" fmla="*/ 50 w 51"/>
                <a:gd name="T35" fmla="*/ 45 h 75"/>
                <a:gd name="T36" fmla="*/ 34 w 51"/>
                <a:gd name="T37" fmla="*/ 65 h 75"/>
                <a:gd name="T38" fmla="*/ 21 w 51"/>
                <a:gd name="T39" fmla="*/ 31 h 75"/>
                <a:gd name="T40" fmla="*/ 19 w 51"/>
                <a:gd name="T41" fmla="*/ 20 h 75"/>
                <a:gd name="T42" fmla="*/ 14 w 51"/>
                <a:gd name="T43" fmla="*/ 27 h 75"/>
                <a:gd name="T44" fmla="*/ 21 w 51"/>
                <a:gd name="T45" fmla="*/ 31 h 75"/>
                <a:gd name="T46" fmla="*/ 37 w 51"/>
                <a:gd name="T47" fmla="*/ 48 h 75"/>
                <a:gd name="T48" fmla="*/ 31 w 51"/>
                <a:gd name="T49" fmla="*/ 43 h 75"/>
                <a:gd name="T50" fmla="*/ 32 w 51"/>
                <a:gd name="T51" fmla="*/ 54 h 75"/>
                <a:gd name="T52" fmla="*/ 37 w 51"/>
                <a:gd name="T53" fmla="*/ 4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" h="75">
                  <a:moveTo>
                    <a:pt x="34" y="65"/>
                  </a:moveTo>
                  <a:cubicBezTo>
                    <a:pt x="35" y="73"/>
                    <a:pt x="35" y="73"/>
                    <a:pt x="35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19" y="67"/>
                    <a:pt x="12" y="66"/>
                    <a:pt x="5" y="6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13" y="55"/>
                    <a:pt x="19" y="56"/>
                    <a:pt x="24" y="56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3" y="42"/>
                    <a:pt x="3" y="41"/>
                    <a:pt x="1" y="29"/>
                  </a:cubicBezTo>
                  <a:cubicBezTo>
                    <a:pt x="0" y="21"/>
                    <a:pt x="5" y="13"/>
                    <a:pt x="17" y="9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31" y="8"/>
                    <a:pt x="36" y="8"/>
                    <a:pt x="42" y="1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5" y="19"/>
                    <a:pt x="31" y="19"/>
                    <a:pt x="27" y="19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8" y="33"/>
                    <a:pt x="48" y="34"/>
                    <a:pt x="50" y="45"/>
                  </a:cubicBezTo>
                  <a:cubicBezTo>
                    <a:pt x="51" y="53"/>
                    <a:pt x="46" y="61"/>
                    <a:pt x="34" y="65"/>
                  </a:cubicBezTo>
                  <a:close/>
                  <a:moveTo>
                    <a:pt x="21" y="31"/>
                  </a:moveTo>
                  <a:cubicBezTo>
                    <a:pt x="19" y="20"/>
                    <a:pt x="19" y="20"/>
                    <a:pt x="19" y="20"/>
                  </a:cubicBezTo>
                  <a:cubicBezTo>
                    <a:pt x="15" y="22"/>
                    <a:pt x="14" y="24"/>
                    <a:pt x="14" y="27"/>
                  </a:cubicBezTo>
                  <a:cubicBezTo>
                    <a:pt x="14" y="29"/>
                    <a:pt x="17" y="31"/>
                    <a:pt x="21" y="31"/>
                  </a:cubicBezTo>
                  <a:close/>
                  <a:moveTo>
                    <a:pt x="37" y="48"/>
                  </a:moveTo>
                  <a:cubicBezTo>
                    <a:pt x="37" y="45"/>
                    <a:pt x="34" y="44"/>
                    <a:pt x="31" y="43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6" y="53"/>
                    <a:pt x="37" y="50"/>
                    <a:pt x="37" y="48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" name="Freeform 25"/>
            <p:cNvSpPr/>
            <p:nvPr/>
          </p:nvSpPr>
          <p:spPr bwMode="auto">
            <a:xfrm>
              <a:off x="187" y="1475"/>
              <a:ext cx="82" cy="82"/>
            </a:xfrm>
            <a:custGeom>
              <a:avLst/>
              <a:gdLst>
                <a:gd name="T0" fmla="*/ 181 w 214"/>
                <a:gd name="T1" fmla="*/ 168 h 215"/>
                <a:gd name="T2" fmla="*/ 47 w 214"/>
                <a:gd name="T3" fmla="*/ 181 h 215"/>
                <a:gd name="T4" fmla="*/ 33 w 214"/>
                <a:gd name="T5" fmla="*/ 47 h 215"/>
                <a:gd name="T6" fmla="*/ 167 w 214"/>
                <a:gd name="T7" fmla="*/ 34 h 215"/>
                <a:gd name="T8" fmla="*/ 168 w 214"/>
                <a:gd name="T9" fmla="*/ 34 h 215"/>
                <a:gd name="T10" fmla="*/ 181 w 214"/>
                <a:gd name="T11" fmla="*/ 16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4" h="215">
                  <a:moveTo>
                    <a:pt x="181" y="168"/>
                  </a:moveTo>
                  <a:cubicBezTo>
                    <a:pt x="148" y="209"/>
                    <a:pt x="88" y="215"/>
                    <a:pt x="47" y="181"/>
                  </a:cubicBezTo>
                  <a:cubicBezTo>
                    <a:pt x="6" y="148"/>
                    <a:pt x="0" y="88"/>
                    <a:pt x="33" y="47"/>
                  </a:cubicBezTo>
                  <a:cubicBezTo>
                    <a:pt x="66" y="6"/>
                    <a:pt x="127" y="0"/>
                    <a:pt x="167" y="34"/>
                  </a:cubicBezTo>
                  <a:cubicBezTo>
                    <a:pt x="168" y="34"/>
                    <a:pt x="168" y="34"/>
                    <a:pt x="168" y="34"/>
                  </a:cubicBezTo>
                  <a:cubicBezTo>
                    <a:pt x="208" y="67"/>
                    <a:pt x="214" y="127"/>
                    <a:pt x="181" y="16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" name="Freeform 26"/>
            <p:cNvSpPr/>
            <p:nvPr/>
          </p:nvSpPr>
          <p:spPr bwMode="auto">
            <a:xfrm>
              <a:off x="196" y="1485"/>
              <a:ext cx="63" cy="62"/>
            </a:xfrm>
            <a:custGeom>
              <a:avLst/>
              <a:gdLst>
                <a:gd name="T0" fmla="*/ 138 w 164"/>
                <a:gd name="T1" fmla="*/ 127 h 163"/>
                <a:gd name="T2" fmla="*/ 36 w 164"/>
                <a:gd name="T3" fmla="*/ 138 h 163"/>
                <a:gd name="T4" fmla="*/ 26 w 164"/>
                <a:gd name="T5" fmla="*/ 36 h 163"/>
                <a:gd name="T6" fmla="*/ 128 w 164"/>
                <a:gd name="T7" fmla="*/ 25 h 163"/>
                <a:gd name="T8" fmla="*/ 128 w 164"/>
                <a:gd name="T9" fmla="*/ 25 h 163"/>
                <a:gd name="T10" fmla="*/ 138 w 164"/>
                <a:gd name="T11" fmla="*/ 12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4" h="163">
                  <a:moveTo>
                    <a:pt x="138" y="127"/>
                  </a:moveTo>
                  <a:cubicBezTo>
                    <a:pt x="113" y="159"/>
                    <a:pt x="67" y="163"/>
                    <a:pt x="36" y="138"/>
                  </a:cubicBezTo>
                  <a:cubicBezTo>
                    <a:pt x="5" y="113"/>
                    <a:pt x="0" y="67"/>
                    <a:pt x="26" y="36"/>
                  </a:cubicBezTo>
                  <a:cubicBezTo>
                    <a:pt x="51" y="5"/>
                    <a:pt x="97" y="0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59" y="51"/>
                    <a:pt x="164" y="96"/>
                    <a:pt x="138" y="127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" name="Freeform 27"/>
            <p:cNvSpPr/>
            <p:nvPr/>
          </p:nvSpPr>
          <p:spPr bwMode="auto">
            <a:xfrm>
              <a:off x="206" y="1487"/>
              <a:ext cx="51" cy="46"/>
            </a:xfrm>
            <a:custGeom>
              <a:avLst/>
              <a:gdLst>
                <a:gd name="T0" fmla="*/ 116 w 134"/>
                <a:gd name="T1" fmla="*/ 120 h 120"/>
                <a:gd name="T2" fmla="*/ 120 w 134"/>
                <a:gd name="T3" fmla="*/ 112 h 120"/>
                <a:gd name="T4" fmla="*/ 128 w 134"/>
                <a:gd name="T5" fmla="*/ 89 h 120"/>
                <a:gd name="T6" fmla="*/ 128 w 134"/>
                <a:gd name="T7" fmla="*/ 73 h 120"/>
                <a:gd name="T8" fmla="*/ 125 w 134"/>
                <a:gd name="T9" fmla="*/ 54 h 120"/>
                <a:gd name="T10" fmla="*/ 121 w 134"/>
                <a:gd name="T11" fmla="*/ 45 h 120"/>
                <a:gd name="T12" fmla="*/ 116 w 134"/>
                <a:gd name="T13" fmla="*/ 36 h 120"/>
                <a:gd name="T14" fmla="*/ 109 w 134"/>
                <a:gd name="T15" fmla="*/ 28 h 120"/>
                <a:gd name="T16" fmla="*/ 91 w 134"/>
                <a:gd name="T17" fmla="*/ 14 h 120"/>
                <a:gd name="T18" fmla="*/ 81 w 134"/>
                <a:gd name="T19" fmla="*/ 9 h 120"/>
                <a:gd name="T20" fmla="*/ 71 w 134"/>
                <a:gd name="T21" fmla="*/ 7 h 120"/>
                <a:gd name="T22" fmla="*/ 61 w 134"/>
                <a:gd name="T23" fmla="*/ 5 h 120"/>
                <a:gd name="T24" fmla="*/ 27 w 134"/>
                <a:gd name="T25" fmla="*/ 12 h 120"/>
                <a:gd name="T26" fmla="*/ 7 w 134"/>
                <a:gd name="T27" fmla="*/ 25 h 120"/>
                <a:gd name="T28" fmla="*/ 1 w 134"/>
                <a:gd name="T29" fmla="*/ 31 h 120"/>
                <a:gd name="T30" fmla="*/ 6 w 134"/>
                <a:gd name="T31" fmla="*/ 24 h 120"/>
                <a:gd name="T32" fmla="*/ 25 w 134"/>
                <a:gd name="T33" fmla="*/ 8 h 120"/>
                <a:gd name="T34" fmla="*/ 42 w 134"/>
                <a:gd name="T35" fmla="*/ 2 h 120"/>
                <a:gd name="T36" fmla="*/ 62 w 134"/>
                <a:gd name="T37" fmla="*/ 0 h 120"/>
                <a:gd name="T38" fmla="*/ 72 w 134"/>
                <a:gd name="T39" fmla="*/ 1 h 120"/>
                <a:gd name="T40" fmla="*/ 83 w 134"/>
                <a:gd name="T41" fmla="*/ 4 h 120"/>
                <a:gd name="T42" fmla="*/ 94 w 134"/>
                <a:gd name="T43" fmla="*/ 9 h 120"/>
                <a:gd name="T44" fmla="*/ 104 w 134"/>
                <a:gd name="T45" fmla="*/ 16 h 120"/>
                <a:gd name="T46" fmla="*/ 113 w 134"/>
                <a:gd name="T47" fmla="*/ 24 h 120"/>
                <a:gd name="T48" fmla="*/ 120 w 134"/>
                <a:gd name="T49" fmla="*/ 33 h 120"/>
                <a:gd name="T50" fmla="*/ 126 w 134"/>
                <a:gd name="T51" fmla="*/ 43 h 120"/>
                <a:gd name="T52" fmla="*/ 130 w 134"/>
                <a:gd name="T53" fmla="*/ 53 h 120"/>
                <a:gd name="T54" fmla="*/ 131 w 134"/>
                <a:gd name="T55" fmla="*/ 90 h 120"/>
                <a:gd name="T56" fmla="*/ 122 w 134"/>
                <a:gd name="T57" fmla="*/ 113 h 120"/>
                <a:gd name="T58" fmla="*/ 116 w 134"/>
                <a:gd name="T5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4" h="120">
                  <a:moveTo>
                    <a:pt x="116" y="120"/>
                  </a:moveTo>
                  <a:cubicBezTo>
                    <a:pt x="117" y="117"/>
                    <a:pt x="118" y="114"/>
                    <a:pt x="120" y="112"/>
                  </a:cubicBezTo>
                  <a:cubicBezTo>
                    <a:pt x="124" y="105"/>
                    <a:pt x="126" y="97"/>
                    <a:pt x="128" y="89"/>
                  </a:cubicBezTo>
                  <a:cubicBezTo>
                    <a:pt x="128" y="84"/>
                    <a:pt x="129" y="78"/>
                    <a:pt x="128" y="73"/>
                  </a:cubicBezTo>
                  <a:cubicBezTo>
                    <a:pt x="128" y="66"/>
                    <a:pt x="127" y="60"/>
                    <a:pt x="125" y="54"/>
                  </a:cubicBezTo>
                  <a:cubicBezTo>
                    <a:pt x="124" y="51"/>
                    <a:pt x="123" y="48"/>
                    <a:pt x="121" y="45"/>
                  </a:cubicBezTo>
                  <a:cubicBezTo>
                    <a:pt x="120" y="42"/>
                    <a:pt x="118" y="39"/>
                    <a:pt x="116" y="36"/>
                  </a:cubicBezTo>
                  <a:cubicBezTo>
                    <a:pt x="114" y="33"/>
                    <a:pt x="112" y="30"/>
                    <a:pt x="109" y="28"/>
                  </a:cubicBezTo>
                  <a:cubicBezTo>
                    <a:pt x="104" y="22"/>
                    <a:pt x="98" y="18"/>
                    <a:pt x="91" y="14"/>
                  </a:cubicBezTo>
                  <a:cubicBezTo>
                    <a:pt x="88" y="12"/>
                    <a:pt x="85" y="11"/>
                    <a:pt x="81" y="9"/>
                  </a:cubicBezTo>
                  <a:cubicBezTo>
                    <a:pt x="78" y="8"/>
                    <a:pt x="75" y="7"/>
                    <a:pt x="71" y="7"/>
                  </a:cubicBezTo>
                  <a:cubicBezTo>
                    <a:pt x="68" y="6"/>
                    <a:pt x="65" y="6"/>
                    <a:pt x="61" y="5"/>
                  </a:cubicBezTo>
                  <a:cubicBezTo>
                    <a:pt x="50" y="5"/>
                    <a:pt x="38" y="7"/>
                    <a:pt x="27" y="12"/>
                  </a:cubicBezTo>
                  <a:cubicBezTo>
                    <a:pt x="20" y="15"/>
                    <a:pt x="13" y="20"/>
                    <a:pt x="7" y="25"/>
                  </a:cubicBezTo>
                  <a:cubicBezTo>
                    <a:pt x="3" y="29"/>
                    <a:pt x="1" y="31"/>
                    <a:pt x="1" y="31"/>
                  </a:cubicBezTo>
                  <a:cubicBezTo>
                    <a:pt x="0" y="31"/>
                    <a:pt x="2" y="28"/>
                    <a:pt x="6" y="24"/>
                  </a:cubicBezTo>
                  <a:cubicBezTo>
                    <a:pt x="11" y="17"/>
                    <a:pt x="18" y="12"/>
                    <a:pt x="25" y="8"/>
                  </a:cubicBezTo>
                  <a:cubicBezTo>
                    <a:pt x="30" y="6"/>
                    <a:pt x="36" y="4"/>
                    <a:pt x="42" y="2"/>
                  </a:cubicBezTo>
                  <a:cubicBezTo>
                    <a:pt x="48" y="1"/>
                    <a:pt x="55" y="0"/>
                    <a:pt x="62" y="0"/>
                  </a:cubicBezTo>
                  <a:cubicBezTo>
                    <a:pt x="65" y="0"/>
                    <a:pt x="69" y="1"/>
                    <a:pt x="72" y="1"/>
                  </a:cubicBezTo>
                  <a:cubicBezTo>
                    <a:pt x="76" y="2"/>
                    <a:pt x="80" y="3"/>
                    <a:pt x="83" y="4"/>
                  </a:cubicBezTo>
                  <a:cubicBezTo>
                    <a:pt x="87" y="6"/>
                    <a:pt x="91" y="7"/>
                    <a:pt x="94" y="9"/>
                  </a:cubicBezTo>
                  <a:cubicBezTo>
                    <a:pt x="97" y="11"/>
                    <a:pt x="101" y="13"/>
                    <a:pt x="104" y="16"/>
                  </a:cubicBezTo>
                  <a:cubicBezTo>
                    <a:pt x="107" y="18"/>
                    <a:pt x="110" y="21"/>
                    <a:pt x="113" y="24"/>
                  </a:cubicBezTo>
                  <a:cubicBezTo>
                    <a:pt x="116" y="27"/>
                    <a:pt x="118" y="30"/>
                    <a:pt x="120" y="33"/>
                  </a:cubicBezTo>
                  <a:cubicBezTo>
                    <a:pt x="122" y="36"/>
                    <a:pt x="124" y="39"/>
                    <a:pt x="126" y="43"/>
                  </a:cubicBezTo>
                  <a:cubicBezTo>
                    <a:pt x="128" y="46"/>
                    <a:pt x="129" y="49"/>
                    <a:pt x="130" y="53"/>
                  </a:cubicBezTo>
                  <a:cubicBezTo>
                    <a:pt x="134" y="65"/>
                    <a:pt x="134" y="78"/>
                    <a:pt x="131" y="90"/>
                  </a:cubicBezTo>
                  <a:cubicBezTo>
                    <a:pt x="130" y="98"/>
                    <a:pt x="126" y="106"/>
                    <a:pt x="122" y="113"/>
                  </a:cubicBezTo>
                  <a:cubicBezTo>
                    <a:pt x="118" y="118"/>
                    <a:pt x="116" y="120"/>
                    <a:pt x="116" y="12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" name="Freeform 28"/>
            <p:cNvSpPr/>
            <p:nvPr/>
          </p:nvSpPr>
          <p:spPr bwMode="auto">
            <a:xfrm>
              <a:off x="1005" y="1628"/>
              <a:ext cx="83" cy="82"/>
            </a:xfrm>
            <a:custGeom>
              <a:avLst/>
              <a:gdLst>
                <a:gd name="T0" fmla="*/ 181 w 215"/>
                <a:gd name="T1" fmla="*/ 167 h 214"/>
                <a:gd name="T2" fmla="*/ 47 w 215"/>
                <a:gd name="T3" fmla="*/ 181 h 214"/>
                <a:gd name="T4" fmla="*/ 34 w 215"/>
                <a:gd name="T5" fmla="*/ 46 h 214"/>
                <a:gd name="T6" fmla="*/ 168 w 215"/>
                <a:gd name="T7" fmla="*/ 33 h 214"/>
                <a:gd name="T8" fmla="*/ 168 w 215"/>
                <a:gd name="T9" fmla="*/ 33 h 214"/>
                <a:gd name="T10" fmla="*/ 181 w 215"/>
                <a:gd name="T11" fmla="*/ 16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214">
                  <a:moveTo>
                    <a:pt x="181" y="167"/>
                  </a:moveTo>
                  <a:cubicBezTo>
                    <a:pt x="148" y="208"/>
                    <a:pt x="88" y="214"/>
                    <a:pt x="47" y="181"/>
                  </a:cubicBezTo>
                  <a:cubicBezTo>
                    <a:pt x="6" y="147"/>
                    <a:pt x="0" y="87"/>
                    <a:pt x="34" y="46"/>
                  </a:cubicBezTo>
                  <a:cubicBezTo>
                    <a:pt x="67" y="6"/>
                    <a:pt x="127" y="0"/>
                    <a:pt x="168" y="33"/>
                  </a:cubicBezTo>
                  <a:cubicBezTo>
                    <a:pt x="168" y="33"/>
                    <a:pt x="168" y="33"/>
                    <a:pt x="168" y="33"/>
                  </a:cubicBezTo>
                  <a:cubicBezTo>
                    <a:pt x="209" y="66"/>
                    <a:pt x="215" y="126"/>
                    <a:pt x="181" y="16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" name="Freeform 29"/>
            <p:cNvSpPr/>
            <p:nvPr/>
          </p:nvSpPr>
          <p:spPr bwMode="auto">
            <a:xfrm>
              <a:off x="1015" y="1638"/>
              <a:ext cx="63" cy="63"/>
            </a:xfrm>
            <a:custGeom>
              <a:avLst/>
              <a:gdLst>
                <a:gd name="T0" fmla="*/ 138 w 163"/>
                <a:gd name="T1" fmla="*/ 128 h 164"/>
                <a:gd name="T2" fmla="*/ 36 w 163"/>
                <a:gd name="T3" fmla="*/ 138 h 164"/>
                <a:gd name="T4" fmla="*/ 25 w 163"/>
                <a:gd name="T5" fmla="*/ 36 h 164"/>
                <a:gd name="T6" fmla="*/ 128 w 163"/>
                <a:gd name="T7" fmla="*/ 25 h 164"/>
                <a:gd name="T8" fmla="*/ 128 w 163"/>
                <a:gd name="T9" fmla="*/ 26 h 164"/>
                <a:gd name="T10" fmla="*/ 138 w 163"/>
                <a:gd name="T11" fmla="*/ 12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64">
                  <a:moveTo>
                    <a:pt x="138" y="128"/>
                  </a:moveTo>
                  <a:cubicBezTo>
                    <a:pt x="113" y="159"/>
                    <a:pt x="67" y="164"/>
                    <a:pt x="36" y="138"/>
                  </a:cubicBezTo>
                  <a:cubicBezTo>
                    <a:pt x="5" y="113"/>
                    <a:pt x="0" y="67"/>
                    <a:pt x="25" y="36"/>
                  </a:cubicBezTo>
                  <a:cubicBezTo>
                    <a:pt x="51" y="5"/>
                    <a:pt x="96" y="0"/>
                    <a:pt x="128" y="25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59" y="51"/>
                    <a:pt x="163" y="97"/>
                    <a:pt x="138" y="128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" name="Freeform 30"/>
            <p:cNvSpPr/>
            <p:nvPr/>
          </p:nvSpPr>
          <p:spPr bwMode="auto">
            <a:xfrm>
              <a:off x="1024" y="1640"/>
              <a:ext cx="52" cy="46"/>
            </a:xfrm>
            <a:custGeom>
              <a:avLst/>
              <a:gdLst>
                <a:gd name="T0" fmla="*/ 116 w 134"/>
                <a:gd name="T1" fmla="*/ 120 h 120"/>
                <a:gd name="T2" fmla="*/ 120 w 134"/>
                <a:gd name="T3" fmla="*/ 112 h 120"/>
                <a:gd name="T4" fmla="*/ 128 w 134"/>
                <a:gd name="T5" fmla="*/ 89 h 120"/>
                <a:gd name="T6" fmla="*/ 129 w 134"/>
                <a:gd name="T7" fmla="*/ 73 h 120"/>
                <a:gd name="T8" fmla="*/ 125 w 134"/>
                <a:gd name="T9" fmla="*/ 55 h 120"/>
                <a:gd name="T10" fmla="*/ 122 w 134"/>
                <a:gd name="T11" fmla="*/ 45 h 120"/>
                <a:gd name="T12" fmla="*/ 116 w 134"/>
                <a:gd name="T13" fmla="*/ 36 h 120"/>
                <a:gd name="T14" fmla="*/ 109 w 134"/>
                <a:gd name="T15" fmla="*/ 28 h 120"/>
                <a:gd name="T16" fmla="*/ 101 w 134"/>
                <a:gd name="T17" fmla="*/ 20 h 120"/>
                <a:gd name="T18" fmla="*/ 92 w 134"/>
                <a:gd name="T19" fmla="*/ 14 h 120"/>
                <a:gd name="T20" fmla="*/ 82 w 134"/>
                <a:gd name="T21" fmla="*/ 10 h 120"/>
                <a:gd name="T22" fmla="*/ 72 w 134"/>
                <a:gd name="T23" fmla="*/ 7 h 120"/>
                <a:gd name="T24" fmla="*/ 62 w 134"/>
                <a:gd name="T25" fmla="*/ 6 h 120"/>
                <a:gd name="T26" fmla="*/ 43 w 134"/>
                <a:gd name="T27" fmla="*/ 7 h 120"/>
                <a:gd name="T28" fmla="*/ 27 w 134"/>
                <a:gd name="T29" fmla="*/ 12 h 120"/>
                <a:gd name="T30" fmla="*/ 7 w 134"/>
                <a:gd name="T31" fmla="*/ 25 h 120"/>
                <a:gd name="T32" fmla="*/ 1 w 134"/>
                <a:gd name="T33" fmla="*/ 31 h 120"/>
                <a:gd name="T34" fmla="*/ 6 w 134"/>
                <a:gd name="T35" fmla="*/ 24 h 120"/>
                <a:gd name="T36" fmla="*/ 25 w 134"/>
                <a:gd name="T37" fmla="*/ 9 h 120"/>
                <a:gd name="T38" fmla="*/ 42 w 134"/>
                <a:gd name="T39" fmla="*/ 3 h 120"/>
                <a:gd name="T40" fmla="*/ 62 w 134"/>
                <a:gd name="T41" fmla="*/ 1 h 120"/>
                <a:gd name="T42" fmla="*/ 72 w 134"/>
                <a:gd name="T43" fmla="*/ 2 h 120"/>
                <a:gd name="T44" fmla="*/ 83 w 134"/>
                <a:gd name="T45" fmla="*/ 5 h 120"/>
                <a:gd name="T46" fmla="*/ 94 w 134"/>
                <a:gd name="T47" fmla="*/ 9 h 120"/>
                <a:gd name="T48" fmla="*/ 104 w 134"/>
                <a:gd name="T49" fmla="*/ 16 h 120"/>
                <a:gd name="T50" fmla="*/ 121 w 134"/>
                <a:gd name="T51" fmla="*/ 33 h 120"/>
                <a:gd name="T52" fmla="*/ 126 w 134"/>
                <a:gd name="T53" fmla="*/ 43 h 120"/>
                <a:gd name="T54" fmla="*/ 130 w 134"/>
                <a:gd name="T55" fmla="*/ 53 h 120"/>
                <a:gd name="T56" fmla="*/ 133 w 134"/>
                <a:gd name="T57" fmla="*/ 73 h 120"/>
                <a:gd name="T58" fmla="*/ 132 w 134"/>
                <a:gd name="T59" fmla="*/ 90 h 120"/>
                <a:gd name="T60" fmla="*/ 122 w 134"/>
                <a:gd name="T61" fmla="*/ 113 h 120"/>
                <a:gd name="T62" fmla="*/ 116 w 134"/>
                <a:gd name="T6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120">
                  <a:moveTo>
                    <a:pt x="116" y="120"/>
                  </a:moveTo>
                  <a:cubicBezTo>
                    <a:pt x="117" y="117"/>
                    <a:pt x="119" y="114"/>
                    <a:pt x="120" y="112"/>
                  </a:cubicBezTo>
                  <a:cubicBezTo>
                    <a:pt x="124" y="105"/>
                    <a:pt x="127" y="97"/>
                    <a:pt x="128" y="89"/>
                  </a:cubicBezTo>
                  <a:cubicBezTo>
                    <a:pt x="129" y="84"/>
                    <a:pt x="129" y="79"/>
                    <a:pt x="129" y="73"/>
                  </a:cubicBezTo>
                  <a:cubicBezTo>
                    <a:pt x="128" y="67"/>
                    <a:pt x="127" y="61"/>
                    <a:pt x="125" y="55"/>
                  </a:cubicBezTo>
                  <a:cubicBezTo>
                    <a:pt x="124" y="52"/>
                    <a:pt x="123" y="48"/>
                    <a:pt x="122" y="45"/>
                  </a:cubicBezTo>
                  <a:cubicBezTo>
                    <a:pt x="120" y="42"/>
                    <a:pt x="118" y="39"/>
                    <a:pt x="116" y="36"/>
                  </a:cubicBezTo>
                  <a:cubicBezTo>
                    <a:pt x="114" y="33"/>
                    <a:pt x="112" y="31"/>
                    <a:pt x="109" y="28"/>
                  </a:cubicBezTo>
                  <a:cubicBezTo>
                    <a:pt x="107" y="25"/>
                    <a:pt x="104" y="23"/>
                    <a:pt x="101" y="20"/>
                  </a:cubicBezTo>
                  <a:cubicBezTo>
                    <a:pt x="98" y="18"/>
                    <a:pt x="95" y="16"/>
                    <a:pt x="92" y="14"/>
                  </a:cubicBezTo>
                  <a:cubicBezTo>
                    <a:pt x="88" y="13"/>
                    <a:pt x="85" y="11"/>
                    <a:pt x="82" y="10"/>
                  </a:cubicBezTo>
                  <a:cubicBezTo>
                    <a:pt x="78" y="9"/>
                    <a:pt x="75" y="8"/>
                    <a:pt x="72" y="7"/>
                  </a:cubicBezTo>
                  <a:cubicBezTo>
                    <a:pt x="68" y="6"/>
                    <a:pt x="65" y="6"/>
                    <a:pt x="62" y="6"/>
                  </a:cubicBezTo>
                  <a:cubicBezTo>
                    <a:pt x="55" y="5"/>
                    <a:pt x="49" y="6"/>
                    <a:pt x="43" y="7"/>
                  </a:cubicBezTo>
                  <a:cubicBezTo>
                    <a:pt x="38" y="8"/>
                    <a:pt x="32" y="10"/>
                    <a:pt x="27" y="12"/>
                  </a:cubicBezTo>
                  <a:cubicBezTo>
                    <a:pt x="20" y="16"/>
                    <a:pt x="13" y="20"/>
                    <a:pt x="7" y="25"/>
                  </a:cubicBezTo>
                  <a:cubicBezTo>
                    <a:pt x="3" y="29"/>
                    <a:pt x="1" y="32"/>
                    <a:pt x="1" y="31"/>
                  </a:cubicBezTo>
                  <a:cubicBezTo>
                    <a:pt x="0" y="31"/>
                    <a:pt x="2" y="28"/>
                    <a:pt x="6" y="24"/>
                  </a:cubicBezTo>
                  <a:cubicBezTo>
                    <a:pt x="11" y="18"/>
                    <a:pt x="18" y="13"/>
                    <a:pt x="25" y="9"/>
                  </a:cubicBezTo>
                  <a:cubicBezTo>
                    <a:pt x="31" y="6"/>
                    <a:pt x="36" y="4"/>
                    <a:pt x="42" y="3"/>
                  </a:cubicBezTo>
                  <a:cubicBezTo>
                    <a:pt x="48" y="1"/>
                    <a:pt x="55" y="0"/>
                    <a:pt x="62" y="1"/>
                  </a:cubicBezTo>
                  <a:cubicBezTo>
                    <a:pt x="65" y="1"/>
                    <a:pt x="69" y="1"/>
                    <a:pt x="72" y="2"/>
                  </a:cubicBezTo>
                  <a:cubicBezTo>
                    <a:pt x="76" y="2"/>
                    <a:pt x="80" y="3"/>
                    <a:pt x="83" y="5"/>
                  </a:cubicBezTo>
                  <a:cubicBezTo>
                    <a:pt x="87" y="6"/>
                    <a:pt x="91" y="8"/>
                    <a:pt x="94" y="9"/>
                  </a:cubicBezTo>
                  <a:cubicBezTo>
                    <a:pt x="98" y="11"/>
                    <a:pt x="101" y="14"/>
                    <a:pt x="104" y="16"/>
                  </a:cubicBezTo>
                  <a:cubicBezTo>
                    <a:pt x="111" y="21"/>
                    <a:pt x="116" y="27"/>
                    <a:pt x="121" y="33"/>
                  </a:cubicBezTo>
                  <a:cubicBezTo>
                    <a:pt x="123" y="36"/>
                    <a:pt x="125" y="40"/>
                    <a:pt x="126" y="43"/>
                  </a:cubicBezTo>
                  <a:cubicBezTo>
                    <a:pt x="128" y="46"/>
                    <a:pt x="129" y="50"/>
                    <a:pt x="130" y="53"/>
                  </a:cubicBezTo>
                  <a:cubicBezTo>
                    <a:pt x="132" y="60"/>
                    <a:pt x="133" y="66"/>
                    <a:pt x="133" y="73"/>
                  </a:cubicBezTo>
                  <a:cubicBezTo>
                    <a:pt x="134" y="79"/>
                    <a:pt x="133" y="85"/>
                    <a:pt x="132" y="90"/>
                  </a:cubicBezTo>
                  <a:cubicBezTo>
                    <a:pt x="130" y="98"/>
                    <a:pt x="127" y="106"/>
                    <a:pt x="122" y="113"/>
                  </a:cubicBezTo>
                  <a:cubicBezTo>
                    <a:pt x="119" y="118"/>
                    <a:pt x="117" y="120"/>
                    <a:pt x="116" y="12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" name="Freeform 31"/>
            <p:cNvSpPr>
              <a:spLocks noEditPoints="1"/>
            </p:cNvSpPr>
            <p:nvPr/>
          </p:nvSpPr>
          <p:spPr bwMode="auto">
            <a:xfrm>
              <a:off x="1026" y="1226"/>
              <a:ext cx="141" cy="161"/>
            </a:xfrm>
            <a:custGeom>
              <a:avLst/>
              <a:gdLst>
                <a:gd name="T0" fmla="*/ 360 w 368"/>
                <a:gd name="T1" fmla="*/ 274 h 419"/>
                <a:gd name="T2" fmla="*/ 216 w 368"/>
                <a:gd name="T3" fmla="*/ 41 h 419"/>
                <a:gd name="T4" fmla="*/ 198 w 368"/>
                <a:gd name="T5" fmla="*/ 29 h 419"/>
                <a:gd name="T6" fmla="*/ 70 w 368"/>
                <a:gd name="T7" fmla="*/ 3 h 419"/>
                <a:gd name="T8" fmla="*/ 39 w 368"/>
                <a:gd name="T9" fmla="*/ 22 h 419"/>
                <a:gd name="T10" fmla="*/ 2 w 368"/>
                <a:gd name="T11" fmla="*/ 147 h 419"/>
                <a:gd name="T12" fmla="*/ 5 w 368"/>
                <a:gd name="T13" fmla="*/ 169 h 419"/>
                <a:gd name="T14" fmla="*/ 149 w 368"/>
                <a:gd name="T15" fmla="*/ 402 h 419"/>
                <a:gd name="T16" fmla="*/ 187 w 368"/>
                <a:gd name="T17" fmla="*/ 411 h 419"/>
                <a:gd name="T18" fmla="*/ 187 w 368"/>
                <a:gd name="T19" fmla="*/ 411 h 419"/>
                <a:gd name="T20" fmla="*/ 351 w 368"/>
                <a:gd name="T21" fmla="*/ 311 h 419"/>
                <a:gd name="T22" fmla="*/ 360 w 368"/>
                <a:gd name="T23" fmla="*/ 274 h 419"/>
                <a:gd name="T24" fmla="*/ 102 w 368"/>
                <a:gd name="T25" fmla="*/ 89 h 419"/>
                <a:gd name="T26" fmla="*/ 67 w 368"/>
                <a:gd name="T27" fmla="*/ 78 h 419"/>
                <a:gd name="T28" fmla="*/ 78 w 368"/>
                <a:gd name="T29" fmla="*/ 44 h 419"/>
                <a:gd name="T30" fmla="*/ 113 w 368"/>
                <a:gd name="T31" fmla="*/ 55 h 419"/>
                <a:gd name="T32" fmla="*/ 113 w 368"/>
                <a:gd name="T33" fmla="*/ 55 h 419"/>
                <a:gd name="T34" fmla="*/ 102 w 368"/>
                <a:gd name="T35" fmla="*/ 8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419">
                  <a:moveTo>
                    <a:pt x="360" y="274"/>
                  </a:moveTo>
                  <a:cubicBezTo>
                    <a:pt x="216" y="41"/>
                    <a:pt x="216" y="41"/>
                    <a:pt x="216" y="41"/>
                  </a:cubicBezTo>
                  <a:cubicBezTo>
                    <a:pt x="212" y="35"/>
                    <a:pt x="205" y="30"/>
                    <a:pt x="198" y="29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56" y="0"/>
                    <a:pt x="43" y="8"/>
                    <a:pt x="39" y="22"/>
                  </a:cubicBezTo>
                  <a:cubicBezTo>
                    <a:pt x="2" y="147"/>
                    <a:pt x="2" y="147"/>
                    <a:pt x="2" y="147"/>
                  </a:cubicBezTo>
                  <a:cubicBezTo>
                    <a:pt x="0" y="154"/>
                    <a:pt x="1" y="162"/>
                    <a:pt x="5" y="169"/>
                  </a:cubicBezTo>
                  <a:cubicBezTo>
                    <a:pt x="149" y="402"/>
                    <a:pt x="149" y="402"/>
                    <a:pt x="149" y="402"/>
                  </a:cubicBezTo>
                  <a:cubicBezTo>
                    <a:pt x="157" y="414"/>
                    <a:pt x="174" y="419"/>
                    <a:pt x="187" y="411"/>
                  </a:cubicBezTo>
                  <a:cubicBezTo>
                    <a:pt x="187" y="411"/>
                    <a:pt x="187" y="411"/>
                    <a:pt x="187" y="411"/>
                  </a:cubicBezTo>
                  <a:cubicBezTo>
                    <a:pt x="351" y="311"/>
                    <a:pt x="351" y="311"/>
                    <a:pt x="351" y="311"/>
                  </a:cubicBezTo>
                  <a:cubicBezTo>
                    <a:pt x="364" y="304"/>
                    <a:pt x="368" y="287"/>
                    <a:pt x="360" y="274"/>
                  </a:cubicBezTo>
                  <a:close/>
                  <a:moveTo>
                    <a:pt x="102" y="89"/>
                  </a:moveTo>
                  <a:cubicBezTo>
                    <a:pt x="89" y="96"/>
                    <a:pt x="74" y="91"/>
                    <a:pt x="67" y="78"/>
                  </a:cubicBezTo>
                  <a:cubicBezTo>
                    <a:pt x="61" y="66"/>
                    <a:pt x="66" y="50"/>
                    <a:pt x="78" y="44"/>
                  </a:cubicBezTo>
                  <a:cubicBezTo>
                    <a:pt x="91" y="38"/>
                    <a:pt x="106" y="42"/>
                    <a:pt x="113" y="55"/>
                  </a:cubicBezTo>
                  <a:cubicBezTo>
                    <a:pt x="113" y="55"/>
                    <a:pt x="113" y="55"/>
                    <a:pt x="113" y="55"/>
                  </a:cubicBezTo>
                  <a:cubicBezTo>
                    <a:pt x="119" y="67"/>
                    <a:pt x="114" y="83"/>
                    <a:pt x="102" y="89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1052" y="1272"/>
              <a:ext cx="87" cy="78"/>
            </a:xfrm>
            <a:custGeom>
              <a:avLst/>
              <a:gdLst>
                <a:gd name="T0" fmla="*/ 14 w 227"/>
                <a:gd name="T1" fmla="*/ 120 h 204"/>
                <a:gd name="T2" fmla="*/ 25 w 227"/>
                <a:gd name="T3" fmla="*/ 63 h 204"/>
                <a:gd name="T4" fmla="*/ 82 w 227"/>
                <a:gd name="T5" fmla="*/ 79 h 204"/>
                <a:gd name="T6" fmla="*/ 71 w 227"/>
                <a:gd name="T7" fmla="*/ 136 h 204"/>
                <a:gd name="T8" fmla="*/ 14 w 227"/>
                <a:gd name="T9" fmla="*/ 120 h 204"/>
                <a:gd name="T10" fmla="*/ 59 w 227"/>
                <a:gd name="T11" fmla="*/ 92 h 204"/>
                <a:gd name="T12" fmla="*/ 36 w 227"/>
                <a:gd name="T13" fmla="*/ 81 h 204"/>
                <a:gd name="T14" fmla="*/ 37 w 227"/>
                <a:gd name="T15" fmla="*/ 106 h 204"/>
                <a:gd name="T16" fmla="*/ 60 w 227"/>
                <a:gd name="T17" fmla="*/ 118 h 204"/>
                <a:gd name="T18" fmla="*/ 59 w 227"/>
                <a:gd name="T19" fmla="*/ 93 h 204"/>
                <a:gd name="T20" fmla="*/ 59 w 227"/>
                <a:gd name="T21" fmla="*/ 92 h 204"/>
                <a:gd name="T22" fmla="*/ 104 w 227"/>
                <a:gd name="T23" fmla="*/ 16 h 204"/>
                <a:gd name="T24" fmla="*/ 131 w 227"/>
                <a:gd name="T25" fmla="*/ 0 h 204"/>
                <a:gd name="T26" fmla="*/ 123 w 227"/>
                <a:gd name="T27" fmla="*/ 187 h 204"/>
                <a:gd name="T28" fmla="*/ 96 w 227"/>
                <a:gd name="T29" fmla="*/ 204 h 204"/>
                <a:gd name="T30" fmla="*/ 104 w 227"/>
                <a:gd name="T31" fmla="*/ 16 h 204"/>
                <a:gd name="T32" fmla="*/ 146 w 227"/>
                <a:gd name="T33" fmla="*/ 125 h 204"/>
                <a:gd name="T34" fmla="*/ 157 w 227"/>
                <a:gd name="T35" fmla="*/ 67 h 204"/>
                <a:gd name="T36" fmla="*/ 213 w 227"/>
                <a:gd name="T37" fmla="*/ 83 h 204"/>
                <a:gd name="T38" fmla="*/ 202 w 227"/>
                <a:gd name="T39" fmla="*/ 140 h 204"/>
                <a:gd name="T40" fmla="*/ 146 w 227"/>
                <a:gd name="T41" fmla="*/ 125 h 204"/>
                <a:gd name="T42" fmla="*/ 190 w 227"/>
                <a:gd name="T43" fmla="*/ 97 h 204"/>
                <a:gd name="T44" fmla="*/ 168 w 227"/>
                <a:gd name="T45" fmla="*/ 85 h 204"/>
                <a:gd name="T46" fmla="*/ 168 w 227"/>
                <a:gd name="T47" fmla="*/ 111 h 204"/>
                <a:gd name="T48" fmla="*/ 191 w 227"/>
                <a:gd name="T49" fmla="*/ 122 h 204"/>
                <a:gd name="T50" fmla="*/ 190 w 227"/>
                <a:gd name="T51" fmla="*/ 9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7" h="204">
                  <a:moveTo>
                    <a:pt x="14" y="120"/>
                  </a:moveTo>
                  <a:cubicBezTo>
                    <a:pt x="0" y="98"/>
                    <a:pt x="6" y="75"/>
                    <a:pt x="25" y="63"/>
                  </a:cubicBezTo>
                  <a:cubicBezTo>
                    <a:pt x="45" y="51"/>
                    <a:pt x="68" y="56"/>
                    <a:pt x="82" y="79"/>
                  </a:cubicBezTo>
                  <a:cubicBezTo>
                    <a:pt x="96" y="101"/>
                    <a:pt x="90" y="124"/>
                    <a:pt x="71" y="136"/>
                  </a:cubicBezTo>
                  <a:cubicBezTo>
                    <a:pt x="51" y="148"/>
                    <a:pt x="29" y="143"/>
                    <a:pt x="14" y="120"/>
                  </a:cubicBezTo>
                  <a:close/>
                  <a:moveTo>
                    <a:pt x="59" y="92"/>
                  </a:moveTo>
                  <a:cubicBezTo>
                    <a:pt x="51" y="79"/>
                    <a:pt x="43" y="77"/>
                    <a:pt x="36" y="81"/>
                  </a:cubicBezTo>
                  <a:cubicBezTo>
                    <a:pt x="30" y="85"/>
                    <a:pt x="28" y="93"/>
                    <a:pt x="37" y="106"/>
                  </a:cubicBezTo>
                  <a:cubicBezTo>
                    <a:pt x="45" y="120"/>
                    <a:pt x="54" y="122"/>
                    <a:pt x="60" y="118"/>
                  </a:cubicBezTo>
                  <a:cubicBezTo>
                    <a:pt x="66" y="114"/>
                    <a:pt x="67" y="106"/>
                    <a:pt x="59" y="93"/>
                  </a:cubicBezTo>
                  <a:lnTo>
                    <a:pt x="59" y="92"/>
                  </a:lnTo>
                  <a:close/>
                  <a:moveTo>
                    <a:pt x="104" y="16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23" y="187"/>
                    <a:pt x="123" y="187"/>
                    <a:pt x="123" y="187"/>
                  </a:cubicBezTo>
                  <a:cubicBezTo>
                    <a:pt x="96" y="204"/>
                    <a:pt x="96" y="204"/>
                    <a:pt x="96" y="204"/>
                  </a:cubicBezTo>
                  <a:lnTo>
                    <a:pt x="104" y="16"/>
                  </a:lnTo>
                  <a:close/>
                  <a:moveTo>
                    <a:pt x="146" y="125"/>
                  </a:moveTo>
                  <a:cubicBezTo>
                    <a:pt x="132" y="102"/>
                    <a:pt x="137" y="80"/>
                    <a:pt x="157" y="67"/>
                  </a:cubicBezTo>
                  <a:cubicBezTo>
                    <a:pt x="176" y="55"/>
                    <a:pt x="199" y="60"/>
                    <a:pt x="213" y="83"/>
                  </a:cubicBezTo>
                  <a:cubicBezTo>
                    <a:pt x="227" y="105"/>
                    <a:pt x="221" y="128"/>
                    <a:pt x="202" y="140"/>
                  </a:cubicBezTo>
                  <a:cubicBezTo>
                    <a:pt x="183" y="153"/>
                    <a:pt x="160" y="148"/>
                    <a:pt x="146" y="125"/>
                  </a:cubicBezTo>
                  <a:close/>
                  <a:moveTo>
                    <a:pt x="190" y="97"/>
                  </a:moveTo>
                  <a:cubicBezTo>
                    <a:pt x="182" y="83"/>
                    <a:pt x="174" y="81"/>
                    <a:pt x="168" y="85"/>
                  </a:cubicBezTo>
                  <a:cubicBezTo>
                    <a:pt x="162" y="89"/>
                    <a:pt x="160" y="97"/>
                    <a:pt x="168" y="111"/>
                  </a:cubicBezTo>
                  <a:cubicBezTo>
                    <a:pt x="177" y="124"/>
                    <a:pt x="185" y="126"/>
                    <a:pt x="191" y="122"/>
                  </a:cubicBezTo>
                  <a:cubicBezTo>
                    <a:pt x="197" y="118"/>
                    <a:pt x="199" y="110"/>
                    <a:pt x="190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" name="Freeform 33"/>
            <p:cNvSpPr/>
            <p:nvPr/>
          </p:nvSpPr>
          <p:spPr bwMode="auto">
            <a:xfrm>
              <a:off x="1209" y="1498"/>
              <a:ext cx="55" cy="42"/>
            </a:xfrm>
            <a:custGeom>
              <a:avLst/>
              <a:gdLst>
                <a:gd name="T0" fmla="*/ 106 w 143"/>
                <a:gd name="T1" fmla="*/ 109 h 110"/>
                <a:gd name="T2" fmla="*/ 2 w 143"/>
                <a:gd name="T3" fmla="*/ 79 h 110"/>
                <a:gd name="T4" fmla="*/ 0 w 143"/>
                <a:gd name="T5" fmla="*/ 75 h 110"/>
                <a:gd name="T6" fmla="*/ 4 w 143"/>
                <a:gd name="T7" fmla="*/ 73 h 110"/>
                <a:gd name="T8" fmla="*/ 105 w 143"/>
                <a:gd name="T9" fmla="*/ 102 h 110"/>
                <a:gd name="T10" fmla="*/ 135 w 143"/>
                <a:gd name="T11" fmla="*/ 42 h 110"/>
                <a:gd name="T12" fmla="*/ 13 w 143"/>
                <a:gd name="T13" fmla="*/ 7 h 110"/>
                <a:gd name="T14" fmla="*/ 10 w 143"/>
                <a:gd name="T15" fmla="*/ 3 h 110"/>
                <a:gd name="T16" fmla="*/ 14 w 143"/>
                <a:gd name="T17" fmla="*/ 0 h 110"/>
                <a:gd name="T18" fmla="*/ 140 w 143"/>
                <a:gd name="T19" fmla="*/ 37 h 110"/>
                <a:gd name="T20" fmla="*/ 142 w 143"/>
                <a:gd name="T21" fmla="*/ 39 h 110"/>
                <a:gd name="T22" fmla="*/ 142 w 143"/>
                <a:gd name="T23" fmla="*/ 41 h 110"/>
                <a:gd name="T24" fmla="*/ 110 w 143"/>
                <a:gd name="T25" fmla="*/ 108 h 110"/>
                <a:gd name="T26" fmla="*/ 106 w 143"/>
                <a:gd name="T27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110">
                  <a:moveTo>
                    <a:pt x="106" y="109"/>
                  </a:moveTo>
                  <a:cubicBezTo>
                    <a:pt x="2" y="79"/>
                    <a:pt x="2" y="79"/>
                    <a:pt x="2" y="79"/>
                  </a:cubicBezTo>
                  <a:cubicBezTo>
                    <a:pt x="1" y="79"/>
                    <a:pt x="0" y="77"/>
                    <a:pt x="0" y="75"/>
                  </a:cubicBezTo>
                  <a:cubicBezTo>
                    <a:pt x="1" y="74"/>
                    <a:pt x="2" y="73"/>
                    <a:pt x="4" y="73"/>
                  </a:cubicBezTo>
                  <a:cubicBezTo>
                    <a:pt x="105" y="102"/>
                    <a:pt x="105" y="102"/>
                    <a:pt x="105" y="102"/>
                  </a:cubicBezTo>
                  <a:cubicBezTo>
                    <a:pt x="135" y="42"/>
                    <a:pt x="135" y="42"/>
                    <a:pt x="135" y="4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1" y="6"/>
                    <a:pt x="10" y="4"/>
                    <a:pt x="10" y="3"/>
                  </a:cubicBezTo>
                  <a:cubicBezTo>
                    <a:pt x="11" y="1"/>
                    <a:pt x="13" y="0"/>
                    <a:pt x="14" y="0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41" y="37"/>
                    <a:pt x="142" y="38"/>
                    <a:pt x="142" y="39"/>
                  </a:cubicBezTo>
                  <a:cubicBezTo>
                    <a:pt x="143" y="39"/>
                    <a:pt x="143" y="40"/>
                    <a:pt x="142" y="41"/>
                  </a:cubicBezTo>
                  <a:cubicBezTo>
                    <a:pt x="110" y="108"/>
                    <a:pt x="110" y="108"/>
                    <a:pt x="110" y="108"/>
                  </a:cubicBezTo>
                  <a:cubicBezTo>
                    <a:pt x="109" y="109"/>
                    <a:pt x="108" y="110"/>
                    <a:pt x="106" y="109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" name="Freeform 34"/>
            <p:cNvSpPr/>
            <p:nvPr/>
          </p:nvSpPr>
          <p:spPr bwMode="auto">
            <a:xfrm>
              <a:off x="1202" y="1487"/>
              <a:ext cx="45" cy="62"/>
            </a:xfrm>
            <a:custGeom>
              <a:avLst/>
              <a:gdLst>
                <a:gd name="T0" fmla="*/ 115 w 119"/>
                <a:gd name="T1" fmla="*/ 162 h 162"/>
                <a:gd name="T2" fmla="*/ 115 w 119"/>
                <a:gd name="T3" fmla="*/ 162 h 162"/>
                <a:gd name="T4" fmla="*/ 16 w 119"/>
                <a:gd name="T5" fmla="*/ 133 h 162"/>
                <a:gd name="T6" fmla="*/ 14 w 119"/>
                <a:gd name="T7" fmla="*/ 129 h 162"/>
                <a:gd name="T8" fmla="*/ 31 w 119"/>
                <a:gd name="T9" fmla="*/ 15 h 162"/>
                <a:gd name="T10" fmla="*/ 2 w 119"/>
                <a:gd name="T11" fmla="*/ 7 h 162"/>
                <a:gd name="T12" fmla="*/ 0 w 119"/>
                <a:gd name="T13" fmla="*/ 3 h 162"/>
                <a:gd name="T14" fmla="*/ 4 w 119"/>
                <a:gd name="T15" fmla="*/ 1 h 162"/>
                <a:gd name="T16" fmla="*/ 36 w 119"/>
                <a:gd name="T17" fmla="*/ 10 h 162"/>
                <a:gd name="T18" fmla="*/ 38 w 119"/>
                <a:gd name="T19" fmla="*/ 14 h 162"/>
                <a:gd name="T20" fmla="*/ 20 w 119"/>
                <a:gd name="T21" fmla="*/ 128 h 162"/>
                <a:gd name="T22" fmla="*/ 116 w 119"/>
                <a:gd name="T23" fmla="*/ 156 h 162"/>
                <a:gd name="T24" fmla="*/ 119 w 119"/>
                <a:gd name="T25" fmla="*/ 160 h 162"/>
                <a:gd name="T26" fmla="*/ 115 w 119"/>
                <a:gd name="T27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" h="162">
                  <a:moveTo>
                    <a:pt x="115" y="162"/>
                  </a:moveTo>
                  <a:cubicBezTo>
                    <a:pt x="115" y="162"/>
                    <a:pt x="115" y="162"/>
                    <a:pt x="115" y="162"/>
                  </a:cubicBezTo>
                  <a:cubicBezTo>
                    <a:pt x="16" y="133"/>
                    <a:pt x="16" y="133"/>
                    <a:pt x="16" y="133"/>
                  </a:cubicBezTo>
                  <a:cubicBezTo>
                    <a:pt x="14" y="132"/>
                    <a:pt x="13" y="131"/>
                    <a:pt x="14" y="129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2" y="0"/>
                    <a:pt x="4" y="1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10"/>
                    <a:pt x="38" y="12"/>
                    <a:pt x="38" y="14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116" y="156"/>
                    <a:pt x="116" y="156"/>
                    <a:pt x="116" y="156"/>
                  </a:cubicBezTo>
                  <a:cubicBezTo>
                    <a:pt x="118" y="156"/>
                    <a:pt x="119" y="158"/>
                    <a:pt x="119" y="160"/>
                  </a:cubicBezTo>
                  <a:cubicBezTo>
                    <a:pt x="118" y="161"/>
                    <a:pt x="116" y="162"/>
                    <a:pt x="115" y="162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" name="Freeform 35"/>
            <p:cNvSpPr>
              <a:spLocks noEditPoints="1"/>
            </p:cNvSpPr>
            <p:nvPr/>
          </p:nvSpPr>
          <p:spPr bwMode="auto">
            <a:xfrm>
              <a:off x="1205" y="1541"/>
              <a:ext cx="13" cy="13"/>
            </a:xfrm>
            <a:custGeom>
              <a:avLst/>
              <a:gdLst>
                <a:gd name="T0" fmla="*/ 13 w 35"/>
                <a:gd name="T1" fmla="*/ 33 h 36"/>
                <a:gd name="T2" fmla="*/ 2 w 35"/>
                <a:gd name="T3" fmla="*/ 13 h 36"/>
                <a:gd name="T4" fmla="*/ 22 w 35"/>
                <a:gd name="T5" fmla="*/ 2 h 36"/>
                <a:gd name="T6" fmla="*/ 33 w 35"/>
                <a:gd name="T7" fmla="*/ 22 h 36"/>
                <a:gd name="T8" fmla="*/ 13 w 35"/>
                <a:gd name="T9" fmla="*/ 33 h 36"/>
                <a:gd name="T10" fmla="*/ 20 w 35"/>
                <a:gd name="T11" fmla="*/ 8 h 36"/>
                <a:gd name="T12" fmla="*/ 8 w 35"/>
                <a:gd name="T13" fmla="*/ 15 h 36"/>
                <a:gd name="T14" fmla="*/ 15 w 35"/>
                <a:gd name="T15" fmla="*/ 27 h 36"/>
                <a:gd name="T16" fmla="*/ 26 w 35"/>
                <a:gd name="T17" fmla="*/ 20 h 36"/>
                <a:gd name="T18" fmla="*/ 20 w 35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6">
                  <a:moveTo>
                    <a:pt x="13" y="33"/>
                  </a:moveTo>
                  <a:cubicBezTo>
                    <a:pt x="4" y="31"/>
                    <a:pt x="0" y="22"/>
                    <a:pt x="2" y="13"/>
                  </a:cubicBezTo>
                  <a:cubicBezTo>
                    <a:pt x="5" y="5"/>
                    <a:pt x="14" y="0"/>
                    <a:pt x="22" y="2"/>
                  </a:cubicBezTo>
                  <a:cubicBezTo>
                    <a:pt x="30" y="5"/>
                    <a:pt x="35" y="14"/>
                    <a:pt x="33" y="22"/>
                  </a:cubicBezTo>
                  <a:cubicBezTo>
                    <a:pt x="30" y="31"/>
                    <a:pt x="22" y="36"/>
                    <a:pt x="13" y="33"/>
                  </a:cubicBezTo>
                  <a:close/>
                  <a:moveTo>
                    <a:pt x="20" y="8"/>
                  </a:moveTo>
                  <a:cubicBezTo>
                    <a:pt x="15" y="7"/>
                    <a:pt x="10" y="10"/>
                    <a:pt x="8" y="15"/>
                  </a:cubicBezTo>
                  <a:cubicBezTo>
                    <a:pt x="7" y="20"/>
                    <a:pt x="10" y="25"/>
                    <a:pt x="15" y="27"/>
                  </a:cubicBezTo>
                  <a:cubicBezTo>
                    <a:pt x="20" y="28"/>
                    <a:pt x="25" y="25"/>
                    <a:pt x="26" y="20"/>
                  </a:cubicBezTo>
                  <a:cubicBezTo>
                    <a:pt x="28" y="15"/>
                    <a:pt x="25" y="10"/>
                    <a:pt x="20" y="8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" name="Freeform 36"/>
            <p:cNvSpPr>
              <a:spLocks noEditPoints="1"/>
            </p:cNvSpPr>
            <p:nvPr/>
          </p:nvSpPr>
          <p:spPr bwMode="auto">
            <a:xfrm>
              <a:off x="1231" y="1548"/>
              <a:ext cx="13" cy="14"/>
            </a:xfrm>
            <a:custGeom>
              <a:avLst/>
              <a:gdLst>
                <a:gd name="T0" fmla="*/ 13 w 35"/>
                <a:gd name="T1" fmla="*/ 33 h 35"/>
                <a:gd name="T2" fmla="*/ 2 w 35"/>
                <a:gd name="T3" fmla="*/ 13 h 35"/>
                <a:gd name="T4" fmla="*/ 22 w 35"/>
                <a:gd name="T5" fmla="*/ 2 h 35"/>
                <a:gd name="T6" fmla="*/ 33 w 35"/>
                <a:gd name="T7" fmla="*/ 22 h 35"/>
                <a:gd name="T8" fmla="*/ 13 w 35"/>
                <a:gd name="T9" fmla="*/ 33 h 35"/>
                <a:gd name="T10" fmla="*/ 20 w 35"/>
                <a:gd name="T11" fmla="*/ 8 h 35"/>
                <a:gd name="T12" fmla="*/ 8 w 35"/>
                <a:gd name="T13" fmla="*/ 15 h 35"/>
                <a:gd name="T14" fmla="*/ 15 w 35"/>
                <a:gd name="T15" fmla="*/ 26 h 35"/>
                <a:gd name="T16" fmla="*/ 27 w 35"/>
                <a:gd name="T17" fmla="*/ 20 h 35"/>
                <a:gd name="T18" fmla="*/ 27 w 35"/>
                <a:gd name="T19" fmla="*/ 20 h 35"/>
                <a:gd name="T20" fmla="*/ 20 w 35"/>
                <a:gd name="T21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35">
                  <a:moveTo>
                    <a:pt x="13" y="33"/>
                  </a:moveTo>
                  <a:cubicBezTo>
                    <a:pt x="5" y="30"/>
                    <a:pt x="0" y="21"/>
                    <a:pt x="2" y="13"/>
                  </a:cubicBezTo>
                  <a:cubicBezTo>
                    <a:pt x="5" y="4"/>
                    <a:pt x="14" y="0"/>
                    <a:pt x="22" y="2"/>
                  </a:cubicBezTo>
                  <a:cubicBezTo>
                    <a:pt x="31" y="5"/>
                    <a:pt x="35" y="13"/>
                    <a:pt x="33" y="22"/>
                  </a:cubicBezTo>
                  <a:cubicBezTo>
                    <a:pt x="31" y="30"/>
                    <a:pt x="22" y="35"/>
                    <a:pt x="13" y="33"/>
                  </a:cubicBezTo>
                  <a:close/>
                  <a:moveTo>
                    <a:pt x="20" y="8"/>
                  </a:moveTo>
                  <a:cubicBezTo>
                    <a:pt x="15" y="7"/>
                    <a:pt x="10" y="10"/>
                    <a:pt x="8" y="15"/>
                  </a:cubicBezTo>
                  <a:cubicBezTo>
                    <a:pt x="7" y="20"/>
                    <a:pt x="10" y="25"/>
                    <a:pt x="15" y="26"/>
                  </a:cubicBezTo>
                  <a:cubicBezTo>
                    <a:pt x="20" y="28"/>
                    <a:pt x="25" y="25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8" y="15"/>
                    <a:pt x="25" y="10"/>
                    <a:pt x="20" y="8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" name="Freeform 37"/>
            <p:cNvSpPr/>
            <p:nvPr/>
          </p:nvSpPr>
          <p:spPr bwMode="auto">
            <a:xfrm>
              <a:off x="1221" y="1503"/>
              <a:ext cx="9" cy="29"/>
            </a:xfrm>
            <a:custGeom>
              <a:avLst/>
              <a:gdLst>
                <a:gd name="T0" fmla="*/ 2 w 22"/>
                <a:gd name="T1" fmla="*/ 76 h 76"/>
                <a:gd name="T2" fmla="*/ 0 w 22"/>
                <a:gd name="T3" fmla="*/ 72 h 76"/>
                <a:gd name="T4" fmla="*/ 15 w 22"/>
                <a:gd name="T5" fmla="*/ 3 h 76"/>
                <a:gd name="T6" fmla="*/ 19 w 22"/>
                <a:gd name="T7" fmla="*/ 0 h 76"/>
                <a:gd name="T8" fmla="*/ 22 w 22"/>
                <a:gd name="T9" fmla="*/ 4 h 76"/>
                <a:gd name="T10" fmla="*/ 22 w 22"/>
                <a:gd name="T11" fmla="*/ 4 h 76"/>
                <a:gd name="T12" fmla="*/ 7 w 22"/>
                <a:gd name="T13" fmla="*/ 73 h 76"/>
                <a:gd name="T14" fmla="*/ 3 w 22"/>
                <a:gd name="T15" fmla="*/ 76 h 76"/>
                <a:gd name="T16" fmla="*/ 3 w 22"/>
                <a:gd name="T17" fmla="*/ 76 h 76"/>
                <a:gd name="T18" fmla="*/ 2 w 22"/>
                <a:gd name="T1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76">
                  <a:moveTo>
                    <a:pt x="2" y="76"/>
                  </a:moveTo>
                  <a:cubicBezTo>
                    <a:pt x="1" y="75"/>
                    <a:pt x="0" y="73"/>
                    <a:pt x="0" y="7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1"/>
                    <a:pt x="17" y="0"/>
                    <a:pt x="19" y="0"/>
                  </a:cubicBezTo>
                  <a:cubicBezTo>
                    <a:pt x="21" y="0"/>
                    <a:pt x="22" y="2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6" y="75"/>
                    <a:pt x="4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lnTo>
                    <a:pt x="2" y="76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" name="Freeform 38"/>
            <p:cNvSpPr/>
            <p:nvPr/>
          </p:nvSpPr>
          <p:spPr bwMode="auto">
            <a:xfrm>
              <a:off x="1235" y="1508"/>
              <a:ext cx="12" cy="28"/>
            </a:xfrm>
            <a:custGeom>
              <a:avLst/>
              <a:gdLst>
                <a:gd name="T0" fmla="*/ 3 w 31"/>
                <a:gd name="T1" fmla="*/ 74 h 74"/>
                <a:gd name="T2" fmla="*/ 3 w 31"/>
                <a:gd name="T3" fmla="*/ 74 h 74"/>
                <a:gd name="T4" fmla="*/ 1 w 31"/>
                <a:gd name="T5" fmla="*/ 69 h 74"/>
                <a:gd name="T6" fmla="*/ 24 w 31"/>
                <a:gd name="T7" fmla="*/ 3 h 74"/>
                <a:gd name="T8" fmla="*/ 29 w 31"/>
                <a:gd name="T9" fmla="*/ 1 h 74"/>
                <a:gd name="T10" fmla="*/ 31 w 31"/>
                <a:gd name="T11" fmla="*/ 5 h 74"/>
                <a:gd name="T12" fmla="*/ 7 w 31"/>
                <a:gd name="T13" fmla="*/ 71 h 74"/>
                <a:gd name="T14" fmla="*/ 3 w 31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74">
                  <a:moveTo>
                    <a:pt x="3" y="74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1" y="73"/>
                    <a:pt x="0" y="71"/>
                    <a:pt x="1" y="69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5" y="1"/>
                    <a:pt x="27" y="0"/>
                    <a:pt x="29" y="1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7" y="73"/>
                    <a:pt x="5" y="74"/>
                    <a:pt x="3" y="74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" name="Freeform 39"/>
            <p:cNvSpPr/>
            <p:nvPr/>
          </p:nvSpPr>
          <p:spPr bwMode="auto">
            <a:xfrm>
              <a:off x="1210" y="1512"/>
              <a:ext cx="47" cy="15"/>
            </a:xfrm>
            <a:custGeom>
              <a:avLst/>
              <a:gdLst>
                <a:gd name="T0" fmla="*/ 3 w 124"/>
                <a:gd name="T1" fmla="*/ 7 h 39"/>
                <a:gd name="T2" fmla="*/ 1 w 124"/>
                <a:gd name="T3" fmla="*/ 3 h 39"/>
                <a:gd name="T4" fmla="*/ 5 w 124"/>
                <a:gd name="T5" fmla="*/ 1 h 39"/>
                <a:gd name="T6" fmla="*/ 121 w 124"/>
                <a:gd name="T7" fmla="*/ 33 h 39"/>
                <a:gd name="T8" fmla="*/ 124 w 124"/>
                <a:gd name="T9" fmla="*/ 36 h 39"/>
                <a:gd name="T10" fmla="*/ 120 w 124"/>
                <a:gd name="T11" fmla="*/ 39 h 39"/>
                <a:gd name="T12" fmla="*/ 119 w 124"/>
                <a:gd name="T13" fmla="*/ 39 h 39"/>
                <a:gd name="T14" fmla="*/ 3 w 124"/>
                <a:gd name="T15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39">
                  <a:moveTo>
                    <a:pt x="3" y="7"/>
                  </a:moveTo>
                  <a:cubicBezTo>
                    <a:pt x="1" y="6"/>
                    <a:pt x="0" y="5"/>
                    <a:pt x="1" y="3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3" y="33"/>
                    <a:pt x="124" y="35"/>
                    <a:pt x="124" y="36"/>
                  </a:cubicBezTo>
                  <a:cubicBezTo>
                    <a:pt x="123" y="38"/>
                    <a:pt x="121" y="39"/>
                    <a:pt x="120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3" y="7"/>
                    <a:pt x="3" y="7"/>
                    <a:pt x="3" y="7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" name="Oval 40"/>
            <p:cNvSpPr>
              <a:spLocks noChangeArrowheads="1"/>
            </p:cNvSpPr>
            <p:nvPr/>
          </p:nvSpPr>
          <p:spPr bwMode="auto">
            <a:xfrm>
              <a:off x="225" y="1794"/>
              <a:ext cx="991" cy="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" name="Freeform 41"/>
            <p:cNvSpPr/>
            <p:nvPr/>
          </p:nvSpPr>
          <p:spPr bwMode="auto">
            <a:xfrm>
              <a:off x="241" y="1587"/>
              <a:ext cx="42" cy="121"/>
            </a:xfrm>
            <a:custGeom>
              <a:avLst/>
              <a:gdLst>
                <a:gd name="T0" fmla="*/ 111 w 111"/>
                <a:gd name="T1" fmla="*/ 0 h 315"/>
                <a:gd name="T2" fmla="*/ 45 w 111"/>
                <a:gd name="T3" fmla="*/ 69 h 315"/>
                <a:gd name="T4" fmla="*/ 9 w 111"/>
                <a:gd name="T5" fmla="*/ 158 h 315"/>
                <a:gd name="T6" fmla="*/ 0 w 111"/>
                <a:gd name="T7" fmla="*/ 315 h 315"/>
                <a:gd name="T8" fmla="*/ 67 w 111"/>
                <a:gd name="T9" fmla="*/ 127 h 315"/>
                <a:gd name="T10" fmla="*/ 45 w 111"/>
                <a:gd name="T11" fmla="*/ 126 h 315"/>
                <a:gd name="T12" fmla="*/ 80 w 111"/>
                <a:gd name="T13" fmla="*/ 100 h 315"/>
                <a:gd name="T14" fmla="*/ 96 w 111"/>
                <a:gd name="T15" fmla="*/ 58 h 315"/>
                <a:gd name="T16" fmla="*/ 69 w 111"/>
                <a:gd name="T17" fmla="*/ 62 h 315"/>
                <a:gd name="T18" fmla="*/ 111 w 111"/>
                <a:gd name="T1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315">
                  <a:moveTo>
                    <a:pt x="111" y="0"/>
                  </a:moveTo>
                  <a:cubicBezTo>
                    <a:pt x="82" y="15"/>
                    <a:pt x="60" y="41"/>
                    <a:pt x="45" y="69"/>
                  </a:cubicBezTo>
                  <a:cubicBezTo>
                    <a:pt x="29" y="97"/>
                    <a:pt x="19" y="128"/>
                    <a:pt x="9" y="158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33" y="259"/>
                    <a:pt x="60" y="193"/>
                    <a:pt x="67" y="127"/>
                  </a:cubicBezTo>
                  <a:cubicBezTo>
                    <a:pt x="45" y="126"/>
                    <a:pt x="45" y="126"/>
                    <a:pt x="45" y="126"/>
                  </a:cubicBezTo>
                  <a:cubicBezTo>
                    <a:pt x="60" y="123"/>
                    <a:pt x="72" y="113"/>
                    <a:pt x="80" y="100"/>
                  </a:cubicBezTo>
                  <a:cubicBezTo>
                    <a:pt x="88" y="87"/>
                    <a:pt x="92" y="72"/>
                    <a:pt x="96" y="5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90" y="48"/>
                    <a:pt x="105" y="26"/>
                    <a:pt x="111" y="0"/>
                  </a:cubicBezTo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1" name="Freeform 42"/>
            <p:cNvSpPr/>
            <p:nvPr/>
          </p:nvSpPr>
          <p:spPr bwMode="auto">
            <a:xfrm>
              <a:off x="241" y="1587"/>
              <a:ext cx="42" cy="121"/>
            </a:xfrm>
            <a:custGeom>
              <a:avLst/>
              <a:gdLst>
                <a:gd name="T0" fmla="*/ 111 w 111"/>
                <a:gd name="T1" fmla="*/ 0 h 315"/>
                <a:gd name="T2" fmla="*/ 45 w 111"/>
                <a:gd name="T3" fmla="*/ 69 h 315"/>
                <a:gd name="T4" fmla="*/ 9 w 111"/>
                <a:gd name="T5" fmla="*/ 158 h 315"/>
                <a:gd name="T6" fmla="*/ 0 w 111"/>
                <a:gd name="T7" fmla="*/ 315 h 315"/>
                <a:gd name="T8" fmla="*/ 67 w 111"/>
                <a:gd name="T9" fmla="*/ 127 h 315"/>
                <a:gd name="T10" fmla="*/ 45 w 111"/>
                <a:gd name="T11" fmla="*/ 126 h 315"/>
                <a:gd name="T12" fmla="*/ 45 w 111"/>
                <a:gd name="T13" fmla="*/ 126 h 315"/>
                <a:gd name="T14" fmla="*/ 80 w 111"/>
                <a:gd name="T15" fmla="*/ 100 h 315"/>
                <a:gd name="T16" fmla="*/ 96 w 111"/>
                <a:gd name="T17" fmla="*/ 58 h 315"/>
                <a:gd name="T18" fmla="*/ 69 w 111"/>
                <a:gd name="T19" fmla="*/ 62 h 315"/>
                <a:gd name="T20" fmla="*/ 69 w 111"/>
                <a:gd name="T21" fmla="*/ 62 h 315"/>
                <a:gd name="T22" fmla="*/ 111 w 111"/>
                <a:gd name="T2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315">
                  <a:moveTo>
                    <a:pt x="111" y="0"/>
                  </a:moveTo>
                  <a:cubicBezTo>
                    <a:pt x="82" y="15"/>
                    <a:pt x="60" y="41"/>
                    <a:pt x="45" y="69"/>
                  </a:cubicBezTo>
                  <a:cubicBezTo>
                    <a:pt x="29" y="97"/>
                    <a:pt x="19" y="128"/>
                    <a:pt x="9" y="158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33" y="259"/>
                    <a:pt x="60" y="193"/>
                    <a:pt x="67" y="127"/>
                  </a:cubicBezTo>
                  <a:cubicBezTo>
                    <a:pt x="45" y="126"/>
                    <a:pt x="45" y="126"/>
                    <a:pt x="45" y="126"/>
                  </a:cubicBezTo>
                  <a:cubicBezTo>
                    <a:pt x="45" y="126"/>
                    <a:pt x="45" y="126"/>
                    <a:pt x="45" y="126"/>
                  </a:cubicBezTo>
                  <a:cubicBezTo>
                    <a:pt x="60" y="123"/>
                    <a:pt x="72" y="113"/>
                    <a:pt x="80" y="100"/>
                  </a:cubicBezTo>
                  <a:cubicBezTo>
                    <a:pt x="88" y="87"/>
                    <a:pt x="92" y="72"/>
                    <a:pt x="96" y="5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90" y="48"/>
                    <a:pt x="105" y="26"/>
                    <a:pt x="111" y="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2" name="Freeform 43"/>
            <p:cNvSpPr/>
            <p:nvPr/>
          </p:nvSpPr>
          <p:spPr bwMode="auto">
            <a:xfrm>
              <a:off x="211" y="1582"/>
              <a:ext cx="36" cy="140"/>
            </a:xfrm>
            <a:custGeom>
              <a:avLst/>
              <a:gdLst>
                <a:gd name="T0" fmla="*/ 74 w 94"/>
                <a:gd name="T1" fmla="*/ 365 h 365"/>
                <a:gd name="T2" fmla="*/ 3 w 94"/>
                <a:gd name="T3" fmla="*/ 197 h 365"/>
                <a:gd name="T4" fmla="*/ 32 w 94"/>
                <a:gd name="T5" fmla="*/ 197 h 365"/>
                <a:gd name="T6" fmla="*/ 3 w 94"/>
                <a:gd name="T7" fmla="*/ 164 h 365"/>
                <a:gd name="T8" fmla="*/ 6 w 94"/>
                <a:gd name="T9" fmla="*/ 109 h 365"/>
                <a:gd name="T10" fmla="*/ 33 w 94"/>
                <a:gd name="T11" fmla="*/ 115 h 365"/>
                <a:gd name="T12" fmla="*/ 10 w 94"/>
                <a:gd name="T13" fmla="*/ 89 h 365"/>
                <a:gd name="T14" fmla="*/ 16 w 94"/>
                <a:gd name="T15" fmla="*/ 0 h 365"/>
                <a:gd name="T16" fmla="*/ 58 w 94"/>
                <a:gd name="T17" fmla="*/ 69 h 365"/>
                <a:gd name="T18" fmla="*/ 87 w 94"/>
                <a:gd name="T19" fmla="*/ 252 h 365"/>
                <a:gd name="T20" fmla="*/ 74 w 94"/>
                <a:gd name="T21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365">
                  <a:moveTo>
                    <a:pt x="74" y="365"/>
                  </a:moveTo>
                  <a:cubicBezTo>
                    <a:pt x="74" y="365"/>
                    <a:pt x="2" y="279"/>
                    <a:pt x="3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32" y="197"/>
                    <a:pt x="0" y="176"/>
                    <a:pt x="3" y="164"/>
                  </a:cubicBezTo>
                  <a:cubicBezTo>
                    <a:pt x="5" y="153"/>
                    <a:pt x="6" y="109"/>
                    <a:pt x="6" y="109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3" y="115"/>
                    <a:pt x="13" y="105"/>
                    <a:pt x="10" y="89"/>
                  </a:cubicBezTo>
                  <a:cubicBezTo>
                    <a:pt x="8" y="74"/>
                    <a:pt x="16" y="0"/>
                    <a:pt x="16" y="0"/>
                  </a:cubicBezTo>
                  <a:cubicBezTo>
                    <a:pt x="16" y="0"/>
                    <a:pt x="48" y="35"/>
                    <a:pt x="58" y="69"/>
                  </a:cubicBezTo>
                  <a:cubicBezTo>
                    <a:pt x="68" y="104"/>
                    <a:pt x="94" y="145"/>
                    <a:pt x="87" y="252"/>
                  </a:cubicBezTo>
                  <a:cubicBezTo>
                    <a:pt x="79" y="358"/>
                    <a:pt x="74" y="365"/>
                    <a:pt x="74" y="36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3" name="Freeform 44"/>
            <p:cNvSpPr/>
            <p:nvPr/>
          </p:nvSpPr>
          <p:spPr bwMode="auto">
            <a:xfrm>
              <a:off x="252" y="1618"/>
              <a:ext cx="50" cy="107"/>
            </a:xfrm>
            <a:custGeom>
              <a:avLst/>
              <a:gdLst>
                <a:gd name="T0" fmla="*/ 2 w 129"/>
                <a:gd name="T1" fmla="*/ 280 h 280"/>
                <a:gd name="T2" fmla="*/ 97 w 129"/>
                <a:gd name="T3" fmla="*/ 161 h 280"/>
                <a:gd name="T4" fmla="*/ 74 w 129"/>
                <a:gd name="T5" fmla="*/ 155 h 280"/>
                <a:gd name="T6" fmla="*/ 104 w 129"/>
                <a:gd name="T7" fmla="*/ 135 h 280"/>
                <a:gd name="T8" fmla="*/ 114 w 129"/>
                <a:gd name="T9" fmla="*/ 89 h 280"/>
                <a:gd name="T10" fmla="*/ 91 w 129"/>
                <a:gd name="T11" fmla="*/ 89 h 280"/>
                <a:gd name="T12" fmla="*/ 114 w 129"/>
                <a:gd name="T13" fmla="*/ 73 h 280"/>
                <a:gd name="T14" fmla="*/ 129 w 129"/>
                <a:gd name="T15" fmla="*/ 0 h 280"/>
                <a:gd name="T16" fmla="*/ 80 w 129"/>
                <a:gd name="T17" fmla="*/ 47 h 280"/>
                <a:gd name="T18" fmla="*/ 17 w 129"/>
                <a:gd name="T19" fmla="*/ 187 h 280"/>
                <a:gd name="T20" fmla="*/ 2 w 129"/>
                <a:gd name="T21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" h="280">
                  <a:moveTo>
                    <a:pt x="2" y="280"/>
                  </a:moveTo>
                  <a:cubicBezTo>
                    <a:pt x="2" y="280"/>
                    <a:pt x="80" y="228"/>
                    <a:pt x="97" y="161"/>
                  </a:cubicBezTo>
                  <a:cubicBezTo>
                    <a:pt x="74" y="155"/>
                    <a:pt x="74" y="155"/>
                    <a:pt x="74" y="155"/>
                  </a:cubicBezTo>
                  <a:cubicBezTo>
                    <a:pt x="74" y="155"/>
                    <a:pt x="104" y="145"/>
                    <a:pt x="104" y="135"/>
                  </a:cubicBezTo>
                  <a:cubicBezTo>
                    <a:pt x="105" y="125"/>
                    <a:pt x="114" y="89"/>
                    <a:pt x="114" y="89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9"/>
                    <a:pt x="109" y="85"/>
                    <a:pt x="114" y="73"/>
                  </a:cubicBezTo>
                  <a:cubicBezTo>
                    <a:pt x="120" y="61"/>
                    <a:pt x="129" y="0"/>
                    <a:pt x="129" y="0"/>
                  </a:cubicBezTo>
                  <a:cubicBezTo>
                    <a:pt x="129" y="0"/>
                    <a:pt x="96" y="21"/>
                    <a:pt x="80" y="47"/>
                  </a:cubicBezTo>
                  <a:cubicBezTo>
                    <a:pt x="64" y="73"/>
                    <a:pt x="34" y="100"/>
                    <a:pt x="17" y="187"/>
                  </a:cubicBezTo>
                  <a:cubicBezTo>
                    <a:pt x="0" y="274"/>
                    <a:pt x="2" y="280"/>
                    <a:pt x="2" y="2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4" name="Freeform 45"/>
            <p:cNvSpPr/>
            <p:nvPr/>
          </p:nvSpPr>
          <p:spPr bwMode="auto">
            <a:xfrm>
              <a:off x="224" y="1611"/>
              <a:ext cx="16" cy="137"/>
            </a:xfrm>
            <a:custGeom>
              <a:avLst/>
              <a:gdLst>
                <a:gd name="T0" fmla="*/ 0 w 41"/>
                <a:gd name="T1" fmla="*/ 0 h 357"/>
                <a:gd name="T2" fmla="*/ 0 w 41"/>
                <a:gd name="T3" fmla="*/ 1 h 357"/>
                <a:gd name="T4" fmla="*/ 1 w 41"/>
                <a:gd name="T5" fmla="*/ 3 h 357"/>
                <a:gd name="T6" fmla="*/ 3 w 41"/>
                <a:gd name="T7" fmla="*/ 13 h 357"/>
                <a:gd name="T8" fmla="*/ 11 w 41"/>
                <a:gd name="T9" fmla="*/ 51 h 357"/>
                <a:gd name="T10" fmla="*/ 30 w 41"/>
                <a:gd name="T11" fmla="*/ 177 h 357"/>
                <a:gd name="T12" fmla="*/ 40 w 41"/>
                <a:gd name="T13" fmla="*/ 304 h 357"/>
                <a:gd name="T14" fmla="*/ 41 w 41"/>
                <a:gd name="T15" fmla="*/ 343 h 357"/>
                <a:gd name="T16" fmla="*/ 41 w 41"/>
                <a:gd name="T17" fmla="*/ 353 h 357"/>
                <a:gd name="T18" fmla="*/ 41 w 41"/>
                <a:gd name="T19" fmla="*/ 356 h 357"/>
                <a:gd name="T20" fmla="*/ 41 w 41"/>
                <a:gd name="T21" fmla="*/ 357 h 357"/>
                <a:gd name="T22" fmla="*/ 41 w 41"/>
                <a:gd name="T23" fmla="*/ 356 h 357"/>
                <a:gd name="T24" fmla="*/ 41 w 41"/>
                <a:gd name="T25" fmla="*/ 353 h 357"/>
                <a:gd name="T26" fmla="*/ 41 w 41"/>
                <a:gd name="T27" fmla="*/ 343 h 357"/>
                <a:gd name="T28" fmla="*/ 39 w 41"/>
                <a:gd name="T29" fmla="*/ 304 h 357"/>
                <a:gd name="T30" fmla="*/ 28 w 41"/>
                <a:gd name="T31" fmla="*/ 177 h 357"/>
                <a:gd name="T32" fmla="*/ 9 w 41"/>
                <a:gd name="T33" fmla="*/ 51 h 357"/>
                <a:gd name="T34" fmla="*/ 2 w 41"/>
                <a:gd name="T35" fmla="*/ 14 h 357"/>
                <a:gd name="T36" fmla="*/ 0 w 41"/>
                <a:gd name="T37" fmla="*/ 3 h 357"/>
                <a:gd name="T38" fmla="*/ 0 w 41"/>
                <a:gd name="T39" fmla="*/ 1 h 357"/>
                <a:gd name="T40" fmla="*/ 0 w 41"/>
                <a:gd name="T41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357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6"/>
                    <a:pt x="2" y="9"/>
                    <a:pt x="3" y="13"/>
                  </a:cubicBezTo>
                  <a:cubicBezTo>
                    <a:pt x="5" y="22"/>
                    <a:pt x="8" y="35"/>
                    <a:pt x="11" y="51"/>
                  </a:cubicBezTo>
                  <a:cubicBezTo>
                    <a:pt x="17" y="83"/>
                    <a:pt x="24" y="128"/>
                    <a:pt x="30" y="177"/>
                  </a:cubicBezTo>
                  <a:cubicBezTo>
                    <a:pt x="36" y="226"/>
                    <a:pt x="39" y="271"/>
                    <a:pt x="40" y="304"/>
                  </a:cubicBezTo>
                  <a:cubicBezTo>
                    <a:pt x="41" y="320"/>
                    <a:pt x="41" y="333"/>
                    <a:pt x="41" y="343"/>
                  </a:cubicBezTo>
                  <a:cubicBezTo>
                    <a:pt x="41" y="347"/>
                    <a:pt x="41" y="351"/>
                    <a:pt x="41" y="353"/>
                  </a:cubicBezTo>
                  <a:cubicBezTo>
                    <a:pt x="41" y="354"/>
                    <a:pt x="41" y="355"/>
                    <a:pt x="41" y="356"/>
                  </a:cubicBezTo>
                  <a:cubicBezTo>
                    <a:pt x="41" y="356"/>
                    <a:pt x="41" y="357"/>
                    <a:pt x="41" y="357"/>
                  </a:cubicBezTo>
                  <a:cubicBezTo>
                    <a:pt x="41" y="357"/>
                    <a:pt x="41" y="356"/>
                    <a:pt x="41" y="356"/>
                  </a:cubicBezTo>
                  <a:cubicBezTo>
                    <a:pt x="41" y="355"/>
                    <a:pt x="41" y="354"/>
                    <a:pt x="41" y="353"/>
                  </a:cubicBezTo>
                  <a:cubicBezTo>
                    <a:pt x="41" y="350"/>
                    <a:pt x="41" y="347"/>
                    <a:pt x="41" y="343"/>
                  </a:cubicBezTo>
                  <a:cubicBezTo>
                    <a:pt x="41" y="333"/>
                    <a:pt x="40" y="320"/>
                    <a:pt x="39" y="304"/>
                  </a:cubicBezTo>
                  <a:cubicBezTo>
                    <a:pt x="37" y="272"/>
                    <a:pt x="34" y="227"/>
                    <a:pt x="28" y="177"/>
                  </a:cubicBezTo>
                  <a:cubicBezTo>
                    <a:pt x="23" y="128"/>
                    <a:pt x="15" y="84"/>
                    <a:pt x="9" y="51"/>
                  </a:cubicBezTo>
                  <a:cubicBezTo>
                    <a:pt x="6" y="35"/>
                    <a:pt x="4" y="23"/>
                    <a:pt x="2" y="14"/>
                  </a:cubicBezTo>
                  <a:cubicBezTo>
                    <a:pt x="1" y="9"/>
                    <a:pt x="1" y="6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3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5" name="Freeform 46"/>
            <p:cNvSpPr/>
            <p:nvPr/>
          </p:nvSpPr>
          <p:spPr bwMode="auto">
            <a:xfrm>
              <a:off x="178" y="1665"/>
              <a:ext cx="57" cy="77"/>
            </a:xfrm>
            <a:custGeom>
              <a:avLst/>
              <a:gdLst>
                <a:gd name="T0" fmla="*/ 148 w 148"/>
                <a:gd name="T1" fmla="*/ 201 h 201"/>
                <a:gd name="T2" fmla="*/ 62 w 148"/>
                <a:gd name="T3" fmla="*/ 81 h 201"/>
                <a:gd name="T4" fmla="*/ 77 w 148"/>
                <a:gd name="T5" fmla="*/ 75 h 201"/>
                <a:gd name="T6" fmla="*/ 46 w 148"/>
                <a:gd name="T7" fmla="*/ 64 h 201"/>
                <a:gd name="T8" fmla="*/ 24 w 148"/>
                <a:gd name="T9" fmla="*/ 38 h 201"/>
                <a:gd name="T10" fmla="*/ 45 w 148"/>
                <a:gd name="T11" fmla="*/ 34 h 201"/>
                <a:gd name="T12" fmla="*/ 0 w 148"/>
                <a:gd name="T13" fmla="*/ 0 h 201"/>
                <a:gd name="T14" fmla="*/ 64 w 148"/>
                <a:gd name="T15" fmla="*/ 34 h 201"/>
                <a:gd name="T16" fmla="*/ 102 w 148"/>
                <a:gd name="T17" fmla="*/ 78 h 201"/>
                <a:gd name="T18" fmla="*/ 117 w 148"/>
                <a:gd name="T19" fmla="*/ 103 h 201"/>
                <a:gd name="T20" fmla="*/ 148 w 148"/>
                <a:gd name="T21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201">
                  <a:moveTo>
                    <a:pt x="148" y="201"/>
                  </a:moveTo>
                  <a:cubicBezTo>
                    <a:pt x="148" y="201"/>
                    <a:pt x="82" y="126"/>
                    <a:pt x="62" y="81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66" y="76"/>
                    <a:pt x="54" y="72"/>
                    <a:pt x="46" y="64"/>
                  </a:cubicBezTo>
                  <a:cubicBezTo>
                    <a:pt x="37" y="57"/>
                    <a:pt x="30" y="48"/>
                    <a:pt x="24" y="38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26" y="29"/>
                    <a:pt x="10" y="17"/>
                    <a:pt x="0" y="0"/>
                  </a:cubicBezTo>
                  <a:cubicBezTo>
                    <a:pt x="24" y="4"/>
                    <a:pt x="46" y="17"/>
                    <a:pt x="64" y="34"/>
                  </a:cubicBezTo>
                  <a:cubicBezTo>
                    <a:pt x="78" y="47"/>
                    <a:pt x="91" y="62"/>
                    <a:pt x="102" y="78"/>
                  </a:cubicBezTo>
                  <a:cubicBezTo>
                    <a:pt x="108" y="86"/>
                    <a:pt x="113" y="94"/>
                    <a:pt x="117" y="103"/>
                  </a:cubicBezTo>
                  <a:cubicBezTo>
                    <a:pt x="129" y="126"/>
                    <a:pt x="148" y="174"/>
                    <a:pt x="148" y="201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6" name="Freeform 47"/>
            <p:cNvSpPr/>
            <p:nvPr/>
          </p:nvSpPr>
          <p:spPr bwMode="auto">
            <a:xfrm>
              <a:off x="246" y="1635"/>
              <a:ext cx="44" cy="113"/>
            </a:xfrm>
            <a:custGeom>
              <a:avLst/>
              <a:gdLst>
                <a:gd name="T0" fmla="*/ 114 w 114"/>
                <a:gd name="T1" fmla="*/ 0 h 295"/>
                <a:gd name="T2" fmla="*/ 113 w 114"/>
                <a:gd name="T3" fmla="*/ 3 h 295"/>
                <a:gd name="T4" fmla="*/ 109 w 114"/>
                <a:gd name="T5" fmla="*/ 11 h 295"/>
                <a:gd name="T6" fmla="*/ 94 w 114"/>
                <a:gd name="T7" fmla="*/ 42 h 295"/>
                <a:gd name="T8" fmla="*/ 50 w 114"/>
                <a:gd name="T9" fmla="*/ 145 h 295"/>
                <a:gd name="T10" fmla="*/ 14 w 114"/>
                <a:gd name="T11" fmla="*/ 250 h 295"/>
                <a:gd name="T12" fmla="*/ 4 w 114"/>
                <a:gd name="T13" fmla="*/ 283 h 295"/>
                <a:gd name="T14" fmla="*/ 1 w 114"/>
                <a:gd name="T15" fmla="*/ 292 h 295"/>
                <a:gd name="T16" fmla="*/ 0 w 114"/>
                <a:gd name="T17" fmla="*/ 295 h 295"/>
                <a:gd name="T18" fmla="*/ 1 w 114"/>
                <a:gd name="T19" fmla="*/ 292 h 295"/>
                <a:gd name="T20" fmla="*/ 3 w 114"/>
                <a:gd name="T21" fmla="*/ 283 h 295"/>
                <a:gd name="T22" fmla="*/ 12 w 114"/>
                <a:gd name="T23" fmla="*/ 250 h 295"/>
                <a:gd name="T24" fmla="*/ 48 w 114"/>
                <a:gd name="T25" fmla="*/ 144 h 295"/>
                <a:gd name="T26" fmla="*/ 93 w 114"/>
                <a:gd name="T27" fmla="*/ 41 h 295"/>
                <a:gd name="T28" fmla="*/ 108 w 114"/>
                <a:gd name="T29" fmla="*/ 11 h 295"/>
                <a:gd name="T30" fmla="*/ 112 w 114"/>
                <a:gd name="T31" fmla="*/ 3 h 295"/>
                <a:gd name="T32" fmla="*/ 114 w 114"/>
                <a:gd name="T33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295">
                  <a:moveTo>
                    <a:pt x="114" y="0"/>
                  </a:moveTo>
                  <a:cubicBezTo>
                    <a:pt x="114" y="1"/>
                    <a:pt x="113" y="2"/>
                    <a:pt x="113" y="3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5" y="19"/>
                    <a:pt x="100" y="29"/>
                    <a:pt x="94" y="42"/>
                  </a:cubicBezTo>
                  <a:cubicBezTo>
                    <a:pt x="82" y="68"/>
                    <a:pt x="66" y="104"/>
                    <a:pt x="50" y="145"/>
                  </a:cubicBezTo>
                  <a:cubicBezTo>
                    <a:pt x="35" y="186"/>
                    <a:pt x="22" y="223"/>
                    <a:pt x="14" y="250"/>
                  </a:cubicBezTo>
                  <a:cubicBezTo>
                    <a:pt x="9" y="264"/>
                    <a:pt x="6" y="275"/>
                    <a:pt x="4" y="283"/>
                  </a:cubicBezTo>
                  <a:cubicBezTo>
                    <a:pt x="1" y="292"/>
                    <a:pt x="1" y="292"/>
                    <a:pt x="1" y="292"/>
                  </a:cubicBezTo>
                  <a:cubicBezTo>
                    <a:pt x="1" y="293"/>
                    <a:pt x="0" y="294"/>
                    <a:pt x="0" y="295"/>
                  </a:cubicBezTo>
                  <a:cubicBezTo>
                    <a:pt x="0" y="294"/>
                    <a:pt x="0" y="293"/>
                    <a:pt x="1" y="292"/>
                  </a:cubicBezTo>
                  <a:cubicBezTo>
                    <a:pt x="1" y="289"/>
                    <a:pt x="2" y="286"/>
                    <a:pt x="3" y="283"/>
                  </a:cubicBezTo>
                  <a:cubicBezTo>
                    <a:pt x="5" y="275"/>
                    <a:pt x="8" y="264"/>
                    <a:pt x="12" y="250"/>
                  </a:cubicBezTo>
                  <a:cubicBezTo>
                    <a:pt x="20" y="223"/>
                    <a:pt x="33" y="185"/>
                    <a:pt x="48" y="144"/>
                  </a:cubicBezTo>
                  <a:cubicBezTo>
                    <a:pt x="64" y="103"/>
                    <a:pt x="80" y="67"/>
                    <a:pt x="93" y="41"/>
                  </a:cubicBezTo>
                  <a:cubicBezTo>
                    <a:pt x="99" y="28"/>
                    <a:pt x="104" y="18"/>
                    <a:pt x="108" y="11"/>
                  </a:cubicBezTo>
                  <a:cubicBezTo>
                    <a:pt x="110" y="8"/>
                    <a:pt x="111" y="5"/>
                    <a:pt x="112" y="3"/>
                  </a:cubicBezTo>
                  <a:cubicBezTo>
                    <a:pt x="113" y="2"/>
                    <a:pt x="113" y="1"/>
                    <a:pt x="11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7" name="Freeform 48"/>
            <p:cNvSpPr/>
            <p:nvPr/>
          </p:nvSpPr>
          <p:spPr bwMode="auto">
            <a:xfrm>
              <a:off x="219" y="1705"/>
              <a:ext cx="18" cy="49"/>
            </a:xfrm>
            <a:custGeom>
              <a:avLst/>
              <a:gdLst>
                <a:gd name="T0" fmla="*/ 49 w 49"/>
                <a:gd name="T1" fmla="*/ 128 h 128"/>
                <a:gd name="T2" fmla="*/ 47 w 49"/>
                <a:gd name="T3" fmla="*/ 123 h 128"/>
                <a:gd name="T4" fmla="*/ 45 w 49"/>
                <a:gd name="T5" fmla="*/ 108 h 128"/>
                <a:gd name="T6" fmla="*/ 31 w 49"/>
                <a:gd name="T7" fmla="*/ 62 h 128"/>
                <a:gd name="T8" fmla="*/ 11 w 49"/>
                <a:gd name="T9" fmla="*/ 18 h 128"/>
                <a:gd name="T10" fmla="*/ 3 w 49"/>
                <a:gd name="T11" fmla="*/ 5 h 128"/>
                <a:gd name="T12" fmla="*/ 0 w 49"/>
                <a:gd name="T13" fmla="*/ 0 h 128"/>
                <a:gd name="T14" fmla="*/ 4 w 49"/>
                <a:gd name="T15" fmla="*/ 5 h 128"/>
                <a:gd name="T16" fmla="*/ 12 w 49"/>
                <a:gd name="T17" fmla="*/ 17 h 128"/>
                <a:gd name="T18" fmla="*/ 33 w 49"/>
                <a:gd name="T19" fmla="*/ 61 h 128"/>
                <a:gd name="T20" fmla="*/ 46 w 49"/>
                <a:gd name="T21" fmla="*/ 108 h 128"/>
                <a:gd name="T22" fmla="*/ 48 w 49"/>
                <a:gd name="T23" fmla="*/ 123 h 128"/>
                <a:gd name="T24" fmla="*/ 49 w 49"/>
                <a:gd name="T2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128">
                  <a:moveTo>
                    <a:pt x="49" y="128"/>
                  </a:moveTo>
                  <a:cubicBezTo>
                    <a:pt x="48" y="127"/>
                    <a:pt x="48" y="125"/>
                    <a:pt x="47" y="123"/>
                  </a:cubicBezTo>
                  <a:cubicBezTo>
                    <a:pt x="47" y="119"/>
                    <a:pt x="46" y="115"/>
                    <a:pt x="45" y="108"/>
                  </a:cubicBezTo>
                  <a:cubicBezTo>
                    <a:pt x="42" y="92"/>
                    <a:pt x="37" y="77"/>
                    <a:pt x="31" y="62"/>
                  </a:cubicBezTo>
                  <a:cubicBezTo>
                    <a:pt x="26" y="46"/>
                    <a:pt x="19" y="32"/>
                    <a:pt x="11" y="18"/>
                  </a:cubicBezTo>
                  <a:cubicBezTo>
                    <a:pt x="7" y="12"/>
                    <a:pt x="5" y="8"/>
                    <a:pt x="3" y="5"/>
                  </a:cubicBezTo>
                  <a:cubicBezTo>
                    <a:pt x="2" y="4"/>
                    <a:pt x="1" y="2"/>
                    <a:pt x="0" y="0"/>
                  </a:cubicBezTo>
                  <a:cubicBezTo>
                    <a:pt x="2" y="2"/>
                    <a:pt x="3" y="3"/>
                    <a:pt x="4" y="5"/>
                  </a:cubicBezTo>
                  <a:cubicBezTo>
                    <a:pt x="6" y="7"/>
                    <a:pt x="9" y="12"/>
                    <a:pt x="12" y="17"/>
                  </a:cubicBezTo>
                  <a:cubicBezTo>
                    <a:pt x="20" y="31"/>
                    <a:pt x="28" y="46"/>
                    <a:pt x="33" y="61"/>
                  </a:cubicBezTo>
                  <a:cubicBezTo>
                    <a:pt x="39" y="76"/>
                    <a:pt x="43" y="92"/>
                    <a:pt x="46" y="108"/>
                  </a:cubicBezTo>
                  <a:cubicBezTo>
                    <a:pt x="47" y="114"/>
                    <a:pt x="48" y="119"/>
                    <a:pt x="48" y="123"/>
                  </a:cubicBezTo>
                  <a:cubicBezTo>
                    <a:pt x="49" y="125"/>
                    <a:pt x="49" y="126"/>
                    <a:pt x="49" y="128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8" name="Rectangle 49"/>
            <p:cNvSpPr>
              <a:spLocks noChangeArrowheads="1"/>
            </p:cNvSpPr>
            <p:nvPr/>
          </p:nvSpPr>
          <p:spPr bwMode="auto">
            <a:xfrm>
              <a:off x="215" y="1748"/>
              <a:ext cx="56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9" name="Freeform 50"/>
            <p:cNvSpPr/>
            <p:nvPr/>
          </p:nvSpPr>
          <p:spPr bwMode="auto">
            <a:xfrm>
              <a:off x="221" y="1759"/>
              <a:ext cx="44" cy="38"/>
            </a:xfrm>
            <a:custGeom>
              <a:avLst/>
              <a:gdLst>
                <a:gd name="T0" fmla="*/ 0 w 44"/>
                <a:gd name="T1" fmla="*/ 0 h 38"/>
                <a:gd name="T2" fmla="*/ 6 w 44"/>
                <a:gd name="T3" fmla="*/ 38 h 38"/>
                <a:gd name="T4" fmla="*/ 39 w 44"/>
                <a:gd name="T5" fmla="*/ 38 h 38"/>
                <a:gd name="T6" fmla="*/ 44 w 44"/>
                <a:gd name="T7" fmla="*/ 0 h 38"/>
                <a:gd name="T8" fmla="*/ 0 w 44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8">
                  <a:moveTo>
                    <a:pt x="0" y="0"/>
                  </a:moveTo>
                  <a:lnTo>
                    <a:pt x="6" y="38"/>
                  </a:lnTo>
                  <a:lnTo>
                    <a:pt x="39" y="38"/>
                  </a:lnTo>
                  <a:lnTo>
                    <a:pt x="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50" name="Freeform 51"/>
            <p:cNvSpPr/>
            <p:nvPr/>
          </p:nvSpPr>
          <p:spPr bwMode="auto">
            <a:xfrm>
              <a:off x="221" y="1759"/>
              <a:ext cx="46" cy="0"/>
            </a:xfrm>
            <a:custGeom>
              <a:avLst/>
              <a:gdLst>
                <a:gd name="T0" fmla="*/ 122 w 122"/>
                <a:gd name="T1" fmla="*/ 1 h 2"/>
                <a:gd name="T2" fmla="*/ 61 w 122"/>
                <a:gd name="T3" fmla="*/ 2 h 2"/>
                <a:gd name="T4" fmla="*/ 0 w 122"/>
                <a:gd name="T5" fmla="*/ 1 h 2"/>
                <a:gd name="T6" fmla="*/ 61 w 122"/>
                <a:gd name="T7" fmla="*/ 0 h 2"/>
                <a:gd name="T8" fmla="*/ 122 w 12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2">
                  <a:moveTo>
                    <a:pt x="122" y="1"/>
                  </a:moveTo>
                  <a:cubicBezTo>
                    <a:pt x="122" y="2"/>
                    <a:pt x="94" y="2"/>
                    <a:pt x="61" y="2"/>
                  </a:cubicBezTo>
                  <a:cubicBezTo>
                    <a:pt x="27" y="2"/>
                    <a:pt x="0" y="2"/>
                    <a:pt x="0" y="1"/>
                  </a:cubicBezTo>
                  <a:cubicBezTo>
                    <a:pt x="0" y="0"/>
                    <a:pt x="27" y="0"/>
                    <a:pt x="61" y="0"/>
                  </a:cubicBezTo>
                  <a:cubicBezTo>
                    <a:pt x="94" y="0"/>
                    <a:pt x="122" y="1"/>
                    <a:pt x="12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51" name="Freeform 52"/>
            <p:cNvSpPr/>
            <p:nvPr/>
          </p:nvSpPr>
          <p:spPr bwMode="auto">
            <a:xfrm>
              <a:off x="915" y="1731"/>
              <a:ext cx="14" cy="28"/>
            </a:xfrm>
            <a:custGeom>
              <a:avLst/>
              <a:gdLst>
                <a:gd name="T0" fmla="*/ 32 w 37"/>
                <a:gd name="T1" fmla="*/ 0 h 73"/>
                <a:gd name="T2" fmla="*/ 0 w 37"/>
                <a:gd name="T3" fmla="*/ 6 h 73"/>
                <a:gd name="T4" fmla="*/ 20 w 37"/>
                <a:gd name="T5" fmla="*/ 50 h 73"/>
                <a:gd name="T6" fmla="*/ 16 w 37"/>
                <a:gd name="T7" fmla="*/ 59 h 73"/>
                <a:gd name="T8" fmla="*/ 16 w 37"/>
                <a:gd name="T9" fmla="*/ 73 h 73"/>
                <a:gd name="T10" fmla="*/ 37 w 37"/>
                <a:gd name="T11" fmla="*/ 26 h 73"/>
                <a:gd name="T12" fmla="*/ 32 w 3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3">
                  <a:moveTo>
                    <a:pt x="32" y="0"/>
                  </a:moveTo>
                  <a:cubicBezTo>
                    <a:pt x="32" y="0"/>
                    <a:pt x="2" y="1"/>
                    <a:pt x="0" y="6"/>
                  </a:cubicBezTo>
                  <a:cubicBezTo>
                    <a:pt x="0" y="6"/>
                    <a:pt x="0" y="28"/>
                    <a:pt x="20" y="50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6" y="54"/>
                    <a:pt x="37" y="26"/>
                    <a:pt x="37" y="26"/>
                  </a:cubicBezTo>
                  <a:cubicBezTo>
                    <a:pt x="37" y="26"/>
                    <a:pt x="37" y="6"/>
                    <a:pt x="32" y="0"/>
                  </a:cubicBezTo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52" name="Freeform 53"/>
            <p:cNvSpPr/>
            <p:nvPr/>
          </p:nvSpPr>
          <p:spPr bwMode="auto">
            <a:xfrm>
              <a:off x="923" y="1731"/>
              <a:ext cx="6" cy="17"/>
            </a:xfrm>
            <a:custGeom>
              <a:avLst/>
              <a:gdLst>
                <a:gd name="T0" fmla="*/ 9 w 15"/>
                <a:gd name="T1" fmla="*/ 0 h 44"/>
                <a:gd name="T2" fmla="*/ 5 w 15"/>
                <a:gd name="T3" fmla="*/ 44 h 44"/>
                <a:gd name="T4" fmla="*/ 5 w 15"/>
                <a:gd name="T5" fmla="*/ 44 h 44"/>
                <a:gd name="T6" fmla="*/ 11 w 15"/>
                <a:gd name="T7" fmla="*/ 32 h 44"/>
                <a:gd name="T8" fmla="*/ 9 w 15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44">
                  <a:moveTo>
                    <a:pt x="9" y="0"/>
                  </a:moveTo>
                  <a:cubicBezTo>
                    <a:pt x="9" y="0"/>
                    <a:pt x="0" y="25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7" y="39"/>
                    <a:pt x="9" y="36"/>
                    <a:pt x="11" y="32"/>
                  </a:cubicBezTo>
                  <a:cubicBezTo>
                    <a:pt x="13" y="24"/>
                    <a:pt x="15" y="11"/>
                    <a:pt x="9" y="0"/>
                  </a:cubicBezTo>
                </a:path>
              </a:pathLst>
            </a:custGeom>
            <a:solidFill>
              <a:srgbClr val="303F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53" name="Freeform 54"/>
            <p:cNvSpPr/>
            <p:nvPr/>
          </p:nvSpPr>
          <p:spPr bwMode="auto">
            <a:xfrm>
              <a:off x="904" y="1734"/>
              <a:ext cx="40" cy="17"/>
            </a:xfrm>
            <a:custGeom>
              <a:avLst/>
              <a:gdLst>
                <a:gd name="T0" fmla="*/ 106 w 106"/>
                <a:gd name="T1" fmla="*/ 26 h 44"/>
                <a:gd name="T2" fmla="*/ 87 w 106"/>
                <a:gd name="T3" fmla="*/ 0 h 44"/>
                <a:gd name="T4" fmla="*/ 56 w 106"/>
                <a:gd name="T5" fmla="*/ 37 h 44"/>
                <a:gd name="T6" fmla="*/ 47 w 106"/>
                <a:gd name="T7" fmla="*/ 37 h 44"/>
                <a:gd name="T8" fmla="*/ 15 w 106"/>
                <a:gd name="T9" fmla="*/ 2 h 44"/>
                <a:gd name="T10" fmla="*/ 0 w 106"/>
                <a:gd name="T11" fmla="*/ 29 h 44"/>
                <a:gd name="T12" fmla="*/ 33 w 106"/>
                <a:gd name="T13" fmla="*/ 43 h 44"/>
                <a:gd name="T14" fmla="*/ 85 w 106"/>
                <a:gd name="T15" fmla="*/ 42 h 44"/>
                <a:gd name="T16" fmla="*/ 106 w 106"/>
                <a:gd name="T17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44">
                  <a:moveTo>
                    <a:pt x="106" y="26"/>
                  </a:moveTo>
                  <a:cubicBezTo>
                    <a:pt x="106" y="26"/>
                    <a:pt x="93" y="0"/>
                    <a:pt x="87" y="0"/>
                  </a:cubicBezTo>
                  <a:cubicBezTo>
                    <a:pt x="87" y="0"/>
                    <a:pt x="68" y="9"/>
                    <a:pt x="56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2" y="21"/>
                    <a:pt x="30" y="9"/>
                    <a:pt x="15" y="2"/>
                  </a:cubicBezTo>
                  <a:cubicBezTo>
                    <a:pt x="15" y="2"/>
                    <a:pt x="1" y="29"/>
                    <a:pt x="0" y="29"/>
                  </a:cubicBezTo>
                  <a:cubicBezTo>
                    <a:pt x="9" y="37"/>
                    <a:pt x="21" y="42"/>
                    <a:pt x="33" y="43"/>
                  </a:cubicBezTo>
                  <a:cubicBezTo>
                    <a:pt x="54" y="44"/>
                    <a:pt x="85" y="42"/>
                    <a:pt x="85" y="42"/>
                  </a:cubicBezTo>
                  <a:cubicBezTo>
                    <a:pt x="85" y="42"/>
                    <a:pt x="103" y="34"/>
                    <a:pt x="106" y="26"/>
                  </a:cubicBezTo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54" name="Freeform 55"/>
            <p:cNvSpPr/>
            <p:nvPr/>
          </p:nvSpPr>
          <p:spPr bwMode="auto">
            <a:xfrm>
              <a:off x="904" y="1745"/>
              <a:ext cx="15" cy="5"/>
            </a:xfrm>
            <a:custGeom>
              <a:avLst/>
              <a:gdLst>
                <a:gd name="T0" fmla="*/ 2 w 39"/>
                <a:gd name="T1" fmla="*/ 0 h 12"/>
                <a:gd name="T2" fmla="*/ 0 w 39"/>
                <a:gd name="T3" fmla="*/ 0 h 12"/>
                <a:gd name="T4" fmla="*/ 23 w 39"/>
                <a:gd name="T5" fmla="*/ 11 h 12"/>
                <a:gd name="T6" fmla="*/ 38 w 39"/>
                <a:gd name="T7" fmla="*/ 12 h 12"/>
                <a:gd name="T8" fmla="*/ 39 w 39"/>
                <a:gd name="T9" fmla="*/ 11 h 12"/>
                <a:gd name="T10" fmla="*/ 2 w 39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0" y="8"/>
                    <a:pt x="23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19" y="0"/>
                    <a:pt x="2" y="0"/>
                  </a:cubicBezTo>
                </a:path>
              </a:pathLst>
            </a:custGeom>
            <a:solidFill>
              <a:srgbClr val="303F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55" name="Freeform 56"/>
            <p:cNvSpPr/>
            <p:nvPr/>
          </p:nvSpPr>
          <p:spPr bwMode="auto">
            <a:xfrm>
              <a:off x="927" y="1745"/>
              <a:ext cx="13" cy="5"/>
            </a:xfrm>
            <a:custGeom>
              <a:avLst/>
              <a:gdLst>
                <a:gd name="T0" fmla="*/ 32 w 32"/>
                <a:gd name="T1" fmla="*/ 0 h 13"/>
                <a:gd name="T2" fmla="*/ 0 w 32"/>
                <a:gd name="T3" fmla="*/ 13 h 13"/>
                <a:gd name="T4" fmla="*/ 14 w 32"/>
                <a:gd name="T5" fmla="*/ 13 h 13"/>
                <a:gd name="T6" fmla="*/ 32 w 32"/>
                <a:gd name="T7" fmla="*/ 7 h 13"/>
                <a:gd name="T8" fmla="*/ 32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32" y="0"/>
                  </a:moveTo>
                  <a:cubicBezTo>
                    <a:pt x="23" y="1"/>
                    <a:pt x="9" y="5"/>
                    <a:pt x="0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9" y="12"/>
                    <a:pt x="26" y="10"/>
                    <a:pt x="32" y="7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303F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59" name="Freeform 57"/>
            <p:cNvSpPr/>
            <p:nvPr/>
          </p:nvSpPr>
          <p:spPr bwMode="auto">
            <a:xfrm>
              <a:off x="888" y="1749"/>
              <a:ext cx="73" cy="46"/>
            </a:xfrm>
            <a:custGeom>
              <a:avLst/>
              <a:gdLst>
                <a:gd name="T0" fmla="*/ 73 w 73"/>
                <a:gd name="T1" fmla="*/ 1 h 46"/>
                <a:gd name="T2" fmla="*/ 70 w 73"/>
                <a:gd name="T3" fmla="*/ 46 h 46"/>
                <a:gd name="T4" fmla="*/ 1 w 73"/>
                <a:gd name="T5" fmla="*/ 45 h 46"/>
                <a:gd name="T6" fmla="*/ 0 w 73"/>
                <a:gd name="T7" fmla="*/ 0 h 46"/>
                <a:gd name="T8" fmla="*/ 73 w 73"/>
                <a:gd name="T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6">
                  <a:moveTo>
                    <a:pt x="73" y="1"/>
                  </a:moveTo>
                  <a:lnTo>
                    <a:pt x="70" y="46"/>
                  </a:lnTo>
                  <a:lnTo>
                    <a:pt x="1" y="45"/>
                  </a:lnTo>
                  <a:lnTo>
                    <a:pt x="0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0" name="Freeform 58"/>
            <p:cNvSpPr/>
            <p:nvPr/>
          </p:nvSpPr>
          <p:spPr bwMode="auto">
            <a:xfrm>
              <a:off x="888" y="1749"/>
              <a:ext cx="73" cy="46"/>
            </a:xfrm>
            <a:custGeom>
              <a:avLst/>
              <a:gdLst>
                <a:gd name="T0" fmla="*/ 73 w 73"/>
                <a:gd name="T1" fmla="*/ 1 h 46"/>
                <a:gd name="T2" fmla="*/ 70 w 73"/>
                <a:gd name="T3" fmla="*/ 46 h 46"/>
                <a:gd name="T4" fmla="*/ 1 w 73"/>
                <a:gd name="T5" fmla="*/ 45 h 46"/>
                <a:gd name="T6" fmla="*/ 0 w 73"/>
                <a:gd name="T7" fmla="*/ 0 h 46"/>
                <a:gd name="T8" fmla="*/ 73 w 73"/>
                <a:gd name="T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6">
                  <a:moveTo>
                    <a:pt x="73" y="1"/>
                  </a:moveTo>
                  <a:lnTo>
                    <a:pt x="70" y="46"/>
                  </a:lnTo>
                  <a:lnTo>
                    <a:pt x="1" y="45"/>
                  </a:lnTo>
                  <a:lnTo>
                    <a:pt x="0" y="0"/>
                  </a:lnTo>
                  <a:lnTo>
                    <a:pt x="73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1" name="Rectangle 59"/>
            <p:cNvSpPr>
              <a:spLocks noChangeArrowheads="1"/>
            </p:cNvSpPr>
            <p:nvPr/>
          </p:nvSpPr>
          <p:spPr bwMode="auto">
            <a:xfrm>
              <a:off x="947" y="1794"/>
              <a:ext cx="11" cy="1"/>
            </a:xfrm>
            <a:prstGeom prst="rect">
              <a:avLst/>
            </a:prstGeom>
            <a:solidFill>
              <a:srgbClr val="2D5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2" name="Rectangle 60"/>
            <p:cNvSpPr>
              <a:spLocks noChangeArrowheads="1"/>
            </p:cNvSpPr>
            <p:nvPr/>
          </p:nvSpPr>
          <p:spPr bwMode="auto">
            <a:xfrm>
              <a:off x="947" y="1794"/>
              <a:ext cx="11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3" name="Freeform 61"/>
            <p:cNvSpPr/>
            <p:nvPr/>
          </p:nvSpPr>
          <p:spPr bwMode="auto">
            <a:xfrm>
              <a:off x="951" y="1750"/>
              <a:ext cx="5" cy="45"/>
            </a:xfrm>
            <a:custGeom>
              <a:avLst/>
              <a:gdLst>
                <a:gd name="T0" fmla="*/ 5 w 5"/>
                <a:gd name="T1" fmla="*/ 0 h 45"/>
                <a:gd name="T2" fmla="*/ 2 w 5"/>
                <a:gd name="T3" fmla="*/ 45 h 45"/>
                <a:gd name="T4" fmla="*/ 0 w 5"/>
                <a:gd name="T5" fmla="*/ 45 h 45"/>
                <a:gd name="T6" fmla="*/ 0 w 5"/>
                <a:gd name="T7" fmla="*/ 0 h 45"/>
                <a:gd name="T8" fmla="*/ 5 w 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5">
                  <a:moveTo>
                    <a:pt x="5" y="0"/>
                  </a:moveTo>
                  <a:lnTo>
                    <a:pt x="2" y="45"/>
                  </a:lnTo>
                  <a:lnTo>
                    <a:pt x="0" y="45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4" name="Rectangle 62"/>
            <p:cNvSpPr>
              <a:spLocks noChangeArrowheads="1"/>
            </p:cNvSpPr>
            <p:nvPr/>
          </p:nvSpPr>
          <p:spPr bwMode="auto">
            <a:xfrm>
              <a:off x="916" y="1750"/>
              <a:ext cx="6" cy="45"/>
            </a:xfrm>
            <a:prstGeom prst="rect">
              <a:avLst/>
            </a:pr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5" name="Rectangle 63"/>
            <p:cNvSpPr>
              <a:spLocks noChangeArrowheads="1"/>
            </p:cNvSpPr>
            <p:nvPr/>
          </p:nvSpPr>
          <p:spPr bwMode="auto">
            <a:xfrm>
              <a:off x="889" y="1769"/>
              <a:ext cx="70" cy="4"/>
            </a:xfrm>
            <a:prstGeom prst="rect">
              <a:avLst/>
            </a:pr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6" name="Freeform 64"/>
            <p:cNvSpPr/>
            <p:nvPr/>
          </p:nvSpPr>
          <p:spPr bwMode="auto">
            <a:xfrm>
              <a:off x="962" y="1681"/>
              <a:ext cx="33" cy="26"/>
            </a:xfrm>
            <a:custGeom>
              <a:avLst/>
              <a:gdLst>
                <a:gd name="T0" fmla="*/ 87 w 87"/>
                <a:gd name="T1" fmla="*/ 69 h 69"/>
                <a:gd name="T2" fmla="*/ 81 w 87"/>
                <a:gd name="T3" fmla="*/ 42 h 69"/>
                <a:gd name="T4" fmla="*/ 68 w 87"/>
                <a:gd name="T5" fmla="*/ 18 h 69"/>
                <a:gd name="T6" fmla="*/ 27 w 87"/>
                <a:gd name="T7" fmla="*/ 9 h 69"/>
                <a:gd name="T8" fmla="*/ 19 w 87"/>
                <a:gd name="T9" fmla="*/ 18 h 69"/>
                <a:gd name="T10" fmla="*/ 6 w 87"/>
                <a:gd name="T11" fmla="*/ 42 h 69"/>
                <a:gd name="T12" fmla="*/ 0 w 87"/>
                <a:gd name="T13" fmla="*/ 69 h 69"/>
                <a:gd name="T14" fmla="*/ 0 w 87"/>
                <a:gd name="T15" fmla="*/ 67 h 69"/>
                <a:gd name="T16" fmla="*/ 1 w 87"/>
                <a:gd name="T17" fmla="*/ 61 h 69"/>
                <a:gd name="T18" fmla="*/ 5 w 87"/>
                <a:gd name="T19" fmla="*/ 42 h 69"/>
                <a:gd name="T20" fmla="*/ 17 w 87"/>
                <a:gd name="T21" fmla="*/ 16 h 69"/>
                <a:gd name="T22" fmla="*/ 43 w 87"/>
                <a:gd name="T23" fmla="*/ 2 h 69"/>
                <a:gd name="T24" fmla="*/ 69 w 87"/>
                <a:gd name="T25" fmla="*/ 17 h 69"/>
                <a:gd name="T26" fmla="*/ 82 w 87"/>
                <a:gd name="T27" fmla="*/ 42 h 69"/>
                <a:gd name="T28" fmla="*/ 86 w 87"/>
                <a:gd name="T29" fmla="*/ 62 h 69"/>
                <a:gd name="T30" fmla="*/ 86 w 87"/>
                <a:gd name="T31" fmla="*/ 67 h 69"/>
                <a:gd name="T32" fmla="*/ 87 w 87"/>
                <a:gd name="T3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69">
                  <a:moveTo>
                    <a:pt x="87" y="69"/>
                  </a:moveTo>
                  <a:cubicBezTo>
                    <a:pt x="86" y="60"/>
                    <a:pt x="84" y="51"/>
                    <a:pt x="81" y="42"/>
                  </a:cubicBezTo>
                  <a:cubicBezTo>
                    <a:pt x="78" y="34"/>
                    <a:pt x="74" y="25"/>
                    <a:pt x="68" y="18"/>
                  </a:cubicBezTo>
                  <a:cubicBezTo>
                    <a:pt x="59" y="4"/>
                    <a:pt x="41" y="0"/>
                    <a:pt x="27" y="9"/>
                  </a:cubicBezTo>
                  <a:cubicBezTo>
                    <a:pt x="24" y="12"/>
                    <a:pt x="21" y="15"/>
                    <a:pt x="19" y="18"/>
                  </a:cubicBezTo>
                  <a:cubicBezTo>
                    <a:pt x="13" y="25"/>
                    <a:pt x="9" y="33"/>
                    <a:pt x="6" y="42"/>
                  </a:cubicBezTo>
                  <a:cubicBezTo>
                    <a:pt x="3" y="51"/>
                    <a:pt x="1" y="60"/>
                    <a:pt x="0" y="69"/>
                  </a:cubicBezTo>
                  <a:cubicBezTo>
                    <a:pt x="0" y="68"/>
                    <a:pt x="0" y="67"/>
                    <a:pt x="0" y="67"/>
                  </a:cubicBezTo>
                  <a:cubicBezTo>
                    <a:pt x="0" y="65"/>
                    <a:pt x="0" y="64"/>
                    <a:pt x="1" y="61"/>
                  </a:cubicBezTo>
                  <a:cubicBezTo>
                    <a:pt x="1" y="55"/>
                    <a:pt x="3" y="48"/>
                    <a:pt x="5" y="42"/>
                  </a:cubicBezTo>
                  <a:cubicBezTo>
                    <a:pt x="7" y="32"/>
                    <a:pt x="12" y="24"/>
                    <a:pt x="17" y="16"/>
                  </a:cubicBezTo>
                  <a:cubicBezTo>
                    <a:pt x="23" y="8"/>
                    <a:pt x="33" y="3"/>
                    <a:pt x="43" y="2"/>
                  </a:cubicBezTo>
                  <a:cubicBezTo>
                    <a:pt x="54" y="3"/>
                    <a:pt x="63" y="8"/>
                    <a:pt x="69" y="17"/>
                  </a:cubicBezTo>
                  <a:cubicBezTo>
                    <a:pt x="75" y="24"/>
                    <a:pt x="79" y="33"/>
                    <a:pt x="82" y="42"/>
                  </a:cubicBezTo>
                  <a:cubicBezTo>
                    <a:pt x="84" y="48"/>
                    <a:pt x="85" y="55"/>
                    <a:pt x="86" y="62"/>
                  </a:cubicBezTo>
                  <a:cubicBezTo>
                    <a:pt x="86" y="63"/>
                    <a:pt x="86" y="65"/>
                    <a:pt x="86" y="67"/>
                  </a:cubicBezTo>
                  <a:cubicBezTo>
                    <a:pt x="87" y="68"/>
                    <a:pt x="87" y="68"/>
                    <a:pt x="87" y="6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7" name="Freeform 65"/>
            <p:cNvSpPr/>
            <p:nvPr/>
          </p:nvSpPr>
          <p:spPr bwMode="auto">
            <a:xfrm>
              <a:off x="968" y="1681"/>
              <a:ext cx="33" cy="26"/>
            </a:xfrm>
            <a:custGeom>
              <a:avLst/>
              <a:gdLst>
                <a:gd name="T0" fmla="*/ 87 w 87"/>
                <a:gd name="T1" fmla="*/ 69 h 69"/>
                <a:gd name="T2" fmla="*/ 81 w 87"/>
                <a:gd name="T3" fmla="*/ 42 h 69"/>
                <a:gd name="T4" fmla="*/ 68 w 87"/>
                <a:gd name="T5" fmla="*/ 18 h 69"/>
                <a:gd name="T6" fmla="*/ 27 w 87"/>
                <a:gd name="T7" fmla="*/ 9 h 69"/>
                <a:gd name="T8" fmla="*/ 19 w 87"/>
                <a:gd name="T9" fmla="*/ 18 h 69"/>
                <a:gd name="T10" fmla="*/ 6 w 87"/>
                <a:gd name="T11" fmla="*/ 42 h 69"/>
                <a:gd name="T12" fmla="*/ 0 w 87"/>
                <a:gd name="T13" fmla="*/ 69 h 69"/>
                <a:gd name="T14" fmla="*/ 0 w 87"/>
                <a:gd name="T15" fmla="*/ 67 h 69"/>
                <a:gd name="T16" fmla="*/ 0 w 87"/>
                <a:gd name="T17" fmla="*/ 61 h 69"/>
                <a:gd name="T18" fmla="*/ 4 w 87"/>
                <a:gd name="T19" fmla="*/ 42 h 69"/>
                <a:gd name="T20" fmla="*/ 17 w 87"/>
                <a:gd name="T21" fmla="*/ 16 h 69"/>
                <a:gd name="T22" fmla="*/ 43 w 87"/>
                <a:gd name="T23" fmla="*/ 2 h 69"/>
                <a:gd name="T24" fmla="*/ 69 w 87"/>
                <a:gd name="T25" fmla="*/ 17 h 69"/>
                <a:gd name="T26" fmla="*/ 82 w 87"/>
                <a:gd name="T27" fmla="*/ 42 h 69"/>
                <a:gd name="T28" fmla="*/ 86 w 87"/>
                <a:gd name="T29" fmla="*/ 62 h 69"/>
                <a:gd name="T30" fmla="*/ 86 w 87"/>
                <a:gd name="T31" fmla="*/ 67 h 69"/>
                <a:gd name="T32" fmla="*/ 87 w 87"/>
                <a:gd name="T3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69">
                  <a:moveTo>
                    <a:pt x="87" y="69"/>
                  </a:moveTo>
                  <a:cubicBezTo>
                    <a:pt x="86" y="60"/>
                    <a:pt x="84" y="51"/>
                    <a:pt x="81" y="42"/>
                  </a:cubicBezTo>
                  <a:cubicBezTo>
                    <a:pt x="78" y="34"/>
                    <a:pt x="74" y="25"/>
                    <a:pt x="68" y="18"/>
                  </a:cubicBezTo>
                  <a:cubicBezTo>
                    <a:pt x="59" y="4"/>
                    <a:pt x="41" y="0"/>
                    <a:pt x="27" y="9"/>
                  </a:cubicBezTo>
                  <a:cubicBezTo>
                    <a:pt x="24" y="12"/>
                    <a:pt x="21" y="15"/>
                    <a:pt x="19" y="18"/>
                  </a:cubicBezTo>
                  <a:cubicBezTo>
                    <a:pt x="13" y="25"/>
                    <a:pt x="8" y="33"/>
                    <a:pt x="6" y="42"/>
                  </a:cubicBezTo>
                  <a:cubicBezTo>
                    <a:pt x="3" y="51"/>
                    <a:pt x="1" y="60"/>
                    <a:pt x="0" y="69"/>
                  </a:cubicBezTo>
                  <a:cubicBezTo>
                    <a:pt x="0" y="68"/>
                    <a:pt x="0" y="67"/>
                    <a:pt x="0" y="67"/>
                  </a:cubicBezTo>
                  <a:cubicBezTo>
                    <a:pt x="0" y="65"/>
                    <a:pt x="0" y="64"/>
                    <a:pt x="0" y="61"/>
                  </a:cubicBezTo>
                  <a:cubicBezTo>
                    <a:pt x="1" y="55"/>
                    <a:pt x="3" y="48"/>
                    <a:pt x="4" y="42"/>
                  </a:cubicBezTo>
                  <a:cubicBezTo>
                    <a:pt x="7" y="32"/>
                    <a:pt x="12" y="24"/>
                    <a:pt x="17" y="16"/>
                  </a:cubicBezTo>
                  <a:cubicBezTo>
                    <a:pt x="23" y="8"/>
                    <a:pt x="33" y="3"/>
                    <a:pt x="43" y="2"/>
                  </a:cubicBezTo>
                  <a:cubicBezTo>
                    <a:pt x="54" y="3"/>
                    <a:pt x="63" y="8"/>
                    <a:pt x="69" y="17"/>
                  </a:cubicBezTo>
                  <a:cubicBezTo>
                    <a:pt x="75" y="24"/>
                    <a:pt x="79" y="33"/>
                    <a:pt x="82" y="42"/>
                  </a:cubicBezTo>
                  <a:cubicBezTo>
                    <a:pt x="84" y="48"/>
                    <a:pt x="85" y="55"/>
                    <a:pt x="86" y="62"/>
                  </a:cubicBezTo>
                  <a:cubicBezTo>
                    <a:pt x="86" y="64"/>
                    <a:pt x="86" y="66"/>
                    <a:pt x="86" y="67"/>
                  </a:cubicBezTo>
                  <a:cubicBezTo>
                    <a:pt x="87" y="68"/>
                    <a:pt x="87" y="68"/>
                    <a:pt x="87" y="6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8" name="Freeform 66"/>
            <p:cNvSpPr/>
            <p:nvPr/>
          </p:nvSpPr>
          <p:spPr bwMode="auto">
            <a:xfrm>
              <a:off x="936" y="1702"/>
              <a:ext cx="72" cy="92"/>
            </a:xfrm>
            <a:custGeom>
              <a:avLst/>
              <a:gdLst>
                <a:gd name="T0" fmla="*/ 7 w 72"/>
                <a:gd name="T1" fmla="*/ 1 h 92"/>
                <a:gd name="T2" fmla="*/ 71 w 72"/>
                <a:gd name="T3" fmla="*/ 0 h 92"/>
                <a:gd name="T4" fmla="*/ 72 w 72"/>
                <a:gd name="T5" fmla="*/ 92 h 92"/>
                <a:gd name="T6" fmla="*/ 0 w 72"/>
                <a:gd name="T7" fmla="*/ 92 h 92"/>
                <a:gd name="T8" fmla="*/ 7 w 72"/>
                <a:gd name="T9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92">
                  <a:moveTo>
                    <a:pt x="7" y="1"/>
                  </a:moveTo>
                  <a:lnTo>
                    <a:pt x="71" y="0"/>
                  </a:lnTo>
                  <a:lnTo>
                    <a:pt x="72" y="92"/>
                  </a:lnTo>
                  <a:lnTo>
                    <a:pt x="0" y="92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9" name="Freeform 67"/>
            <p:cNvSpPr/>
            <p:nvPr/>
          </p:nvSpPr>
          <p:spPr bwMode="auto">
            <a:xfrm>
              <a:off x="936" y="1702"/>
              <a:ext cx="72" cy="92"/>
            </a:xfrm>
            <a:custGeom>
              <a:avLst/>
              <a:gdLst>
                <a:gd name="T0" fmla="*/ 7 w 72"/>
                <a:gd name="T1" fmla="*/ 1 h 92"/>
                <a:gd name="T2" fmla="*/ 71 w 72"/>
                <a:gd name="T3" fmla="*/ 0 h 92"/>
                <a:gd name="T4" fmla="*/ 72 w 72"/>
                <a:gd name="T5" fmla="*/ 92 h 92"/>
                <a:gd name="T6" fmla="*/ 0 w 72"/>
                <a:gd name="T7" fmla="*/ 92 h 92"/>
                <a:gd name="T8" fmla="*/ 7 w 72"/>
                <a:gd name="T9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92">
                  <a:moveTo>
                    <a:pt x="7" y="1"/>
                  </a:moveTo>
                  <a:lnTo>
                    <a:pt x="71" y="0"/>
                  </a:lnTo>
                  <a:lnTo>
                    <a:pt x="72" y="92"/>
                  </a:lnTo>
                  <a:lnTo>
                    <a:pt x="0" y="92"/>
                  </a:lnTo>
                  <a:lnTo>
                    <a:pt x="7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0" name="Freeform 68"/>
            <p:cNvSpPr/>
            <p:nvPr/>
          </p:nvSpPr>
          <p:spPr bwMode="auto">
            <a:xfrm>
              <a:off x="1007" y="1702"/>
              <a:ext cx="15" cy="92"/>
            </a:xfrm>
            <a:custGeom>
              <a:avLst/>
              <a:gdLst>
                <a:gd name="T0" fmla="*/ 0 w 15"/>
                <a:gd name="T1" fmla="*/ 0 h 92"/>
                <a:gd name="T2" fmla="*/ 8 w 15"/>
                <a:gd name="T3" fmla="*/ 0 h 92"/>
                <a:gd name="T4" fmla="*/ 15 w 15"/>
                <a:gd name="T5" fmla="*/ 92 h 92"/>
                <a:gd name="T6" fmla="*/ 1 w 15"/>
                <a:gd name="T7" fmla="*/ 92 h 92"/>
                <a:gd name="T8" fmla="*/ 0 w 15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2">
                  <a:moveTo>
                    <a:pt x="0" y="0"/>
                  </a:moveTo>
                  <a:lnTo>
                    <a:pt x="8" y="0"/>
                  </a:lnTo>
                  <a:lnTo>
                    <a:pt x="15" y="92"/>
                  </a:lnTo>
                  <a:lnTo>
                    <a:pt x="1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1" name="Freeform 69"/>
            <p:cNvSpPr/>
            <p:nvPr/>
          </p:nvSpPr>
          <p:spPr bwMode="auto">
            <a:xfrm>
              <a:off x="1007" y="1702"/>
              <a:ext cx="15" cy="92"/>
            </a:xfrm>
            <a:custGeom>
              <a:avLst/>
              <a:gdLst>
                <a:gd name="T0" fmla="*/ 0 w 15"/>
                <a:gd name="T1" fmla="*/ 0 h 92"/>
                <a:gd name="T2" fmla="*/ 8 w 15"/>
                <a:gd name="T3" fmla="*/ 0 h 92"/>
                <a:gd name="T4" fmla="*/ 15 w 15"/>
                <a:gd name="T5" fmla="*/ 92 h 92"/>
                <a:gd name="T6" fmla="*/ 1 w 15"/>
                <a:gd name="T7" fmla="*/ 92 h 92"/>
                <a:gd name="T8" fmla="*/ 0 w 15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2">
                  <a:moveTo>
                    <a:pt x="0" y="0"/>
                  </a:moveTo>
                  <a:lnTo>
                    <a:pt x="8" y="0"/>
                  </a:lnTo>
                  <a:lnTo>
                    <a:pt x="15" y="92"/>
                  </a:lnTo>
                  <a:lnTo>
                    <a:pt x="1" y="9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2" name="Rectangle 70"/>
            <p:cNvSpPr>
              <a:spLocks noChangeArrowheads="1"/>
            </p:cNvSpPr>
            <p:nvPr/>
          </p:nvSpPr>
          <p:spPr bwMode="auto">
            <a:xfrm>
              <a:off x="954" y="1734"/>
              <a:ext cx="42" cy="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3" name="Freeform 71"/>
            <p:cNvSpPr/>
            <p:nvPr/>
          </p:nvSpPr>
          <p:spPr bwMode="auto">
            <a:xfrm>
              <a:off x="1007" y="1702"/>
              <a:ext cx="15" cy="92"/>
            </a:xfrm>
            <a:custGeom>
              <a:avLst/>
              <a:gdLst>
                <a:gd name="T0" fmla="*/ 8 w 15"/>
                <a:gd name="T1" fmla="*/ 0 h 92"/>
                <a:gd name="T2" fmla="*/ 0 w 15"/>
                <a:gd name="T3" fmla="*/ 0 h 92"/>
                <a:gd name="T4" fmla="*/ 1 w 15"/>
                <a:gd name="T5" fmla="*/ 92 h 92"/>
                <a:gd name="T6" fmla="*/ 15 w 15"/>
                <a:gd name="T7" fmla="*/ 92 h 92"/>
                <a:gd name="T8" fmla="*/ 8 w 15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2">
                  <a:moveTo>
                    <a:pt x="8" y="0"/>
                  </a:moveTo>
                  <a:lnTo>
                    <a:pt x="0" y="0"/>
                  </a:lnTo>
                  <a:lnTo>
                    <a:pt x="1" y="92"/>
                  </a:lnTo>
                  <a:lnTo>
                    <a:pt x="15" y="9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2D5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4" name="Freeform 72"/>
            <p:cNvSpPr/>
            <p:nvPr/>
          </p:nvSpPr>
          <p:spPr bwMode="auto">
            <a:xfrm>
              <a:off x="1007" y="1702"/>
              <a:ext cx="15" cy="92"/>
            </a:xfrm>
            <a:custGeom>
              <a:avLst/>
              <a:gdLst>
                <a:gd name="T0" fmla="*/ 8 w 15"/>
                <a:gd name="T1" fmla="*/ 0 h 92"/>
                <a:gd name="T2" fmla="*/ 0 w 15"/>
                <a:gd name="T3" fmla="*/ 0 h 92"/>
                <a:gd name="T4" fmla="*/ 1 w 15"/>
                <a:gd name="T5" fmla="*/ 92 h 92"/>
                <a:gd name="T6" fmla="*/ 15 w 15"/>
                <a:gd name="T7" fmla="*/ 92 h 92"/>
                <a:gd name="T8" fmla="*/ 8 w 15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2">
                  <a:moveTo>
                    <a:pt x="8" y="0"/>
                  </a:moveTo>
                  <a:lnTo>
                    <a:pt x="0" y="0"/>
                  </a:lnTo>
                  <a:lnTo>
                    <a:pt x="1" y="92"/>
                  </a:lnTo>
                  <a:lnTo>
                    <a:pt x="15" y="92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5" name="Freeform 73"/>
            <p:cNvSpPr/>
            <p:nvPr/>
          </p:nvSpPr>
          <p:spPr bwMode="auto">
            <a:xfrm>
              <a:off x="936" y="1723"/>
              <a:ext cx="5" cy="71"/>
            </a:xfrm>
            <a:custGeom>
              <a:avLst/>
              <a:gdLst>
                <a:gd name="T0" fmla="*/ 1 w 14"/>
                <a:gd name="T1" fmla="*/ 185 h 185"/>
                <a:gd name="T2" fmla="*/ 6 w 14"/>
                <a:gd name="T3" fmla="*/ 92 h 185"/>
                <a:gd name="T4" fmla="*/ 13 w 14"/>
                <a:gd name="T5" fmla="*/ 0 h 185"/>
                <a:gd name="T6" fmla="*/ 8 w 14"/>
                <a:gd name="T7" fmla="*/ 93 h 185"/>
                <a:gd name="T8" fmla="*/ 1 w 14"/>
                <a:gd name="T9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85">
                  <a:moveTo>
                    <a:pt x="1" y="185"/>
                  </a:moveTo>
                  <a:cubicBezTo>
                    <a:pt x="0" y="185"/>
                    <a:pt x="3" y="144"/>
                    <a:pt x="6" y="92"/>
                  </a:cubicBezTo>
                  <a:cubicBezTo>
                    <a:pt x="10" y="41"/>
                    <a:pt x="13" y="0"/>
                    <a:pt x="13" y="0"/>
                  </a:cubicBezTo>
                  <a:cubicBezTo>
                    <a:pt x="14" y="0"/>
                    <a:pt x="12" y="41"/>
                    <a:pt x="8" y="93"/>
                  </a:cubicBezTo>
                  <a:cubicBezTo>
                    <a:pt x="5" y="144"/>
                    <a:pt x="2" y="185"/>
                    <a:pt x="1" y="18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6" name="Freeform 74"/>
            <p:cNvSpPr/>
            <p:nvPr/>
          </p:nvSpPr>
          <p:spPr bwMode="auto">
            <a:xfrm>
              <a:off x="375" y="1276"/>
              <a:ext cx="617" cy="519"/>
            </a:xfrm>
            <a:custGeom>
              <a:avLst/>
              <a:gdLst>
                <a:gd name="T0" fmla="*/ 1565 w 1612"/>
                <a:gd name="T1" fmla="*/ 0 h 1353"/>
                <a:gd name="T2" fmla="*/ 48 w 1612"/>
                <a:gd name="T3" fmla="*/ 0 h 1353"/>
                <a:gd name="T4" fmla="*/ 0 w 1612"/>
                <a:gd name="T5" fmla="*/ 47 h 1353"/>
                <a:gd name="T6" fmla="*/ 0 w 1612"/>
                <a:gd name="T7" fmla="*/ 47 h 1353"/>
                <a:gd name="T8" fmla="*/ 0 w 1612"/>
                <a:gd name="T9" fmla="*/ 1119 h 1353"/>
                <a:gd name="T10" fmla="*/ 48 w 1612"/>
                <a:gd name="T11" fmla="*/ 1166 h 1353"/>
                <a:gd name="T12" fmla="*/ 630 w 1612"/>
                <a:gd name="T13" fmla="*/ 1166 h 1353"/>
                <a:gd name="T14" fmla="*/ 602 w 1612"/>
                <a:gd name="T15" fmla="*/ 1353 h 1353"/>
                <a:gd name="T16" fmla="*/ 1024 w 1612"/>
                <a:gd name="T17" fmla="*/ 1353 h 1353"/>
                <a:gd name="T18" fmla="*/ 1000 w 1612"/>
                <a:gd name="T19" fmla="*/ 1166 h 1353"/>
                <a:gd name="T20" fmla="*/ 1565 w 1612"/>
                <a:gd name="T21" fmla="*/ 1166 h 1353"/>
                <a:gd name="T22" fmla="*/ 1612 w 1612"/>
                <a:gd name="T23" fmla="*/ 1119 h 1353"/>
                <a:gd name="T24" fmla="*/ 1612 w 1612"/>
                <a:gd name="T25" fmla="*/ 47 h 1353"/>
                <a:gd name="T26" fmla="*/ 1565 w 1612"/>
                <a:gd name="T27" fmla="*/ 0 h 1353"/>
                <a:gd name="T28" fmla="*/ 1565 w 1612"/>
                <a:gd name="T29" fmla="*/ 0 h 1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12" h="1353">
                  <a:moveTo>
                    <a:pt x="1565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1119"/>
                    <a:pt x="0" y="1119"/>
                    <a:pt x="0" y="1119"/>
                  </a:cubicBezTo>
                  <a:cubicBezTo>
                    <a:pt x="0" y="1145"/>
                    <a:pt x="22" y="1166"/>
                    <a:pt x="48" y="1166"/>
                  </a:cubicBezTo>
                  <a:cubicBezTo>
                    <a:pt x="630" y="1166"/>
                    <a:pt x="630" y="1166"/>
                    <a:pt x="630" y="1166"/>
                  </a:cubicBezTo>
                  <a:cubicBezTo>
                    <a:pt x="602" y="1353"/>
                    <a:pt x="602" y="1353"/>
                    <a:pt x="602" y="1353"/>
                  </a:cubicBezTo>
                  <a:cubicBezTo>
                    <a:pt x="1024" y="1353"/>
                    <a:pt x="1024" y="1353"/>
                    <a:pt x="1024" y="1353"/>
                  </a:cubicBezTo>
                  <a:cubicBezTo>
                    <a:pt x="1000" y="1166"/>
                    <a:pt x="1000" y="1166"/>
                    <a:pt x="1000" y="1166"/>
                  </a:cubicBezTo>
                  <a:cubicBezTo>
                    <a:pt x="1565" y="1166"/>
                    <a:pt x="1565" y="1166"/>
                    <a:pt x="1565" y="1166"/>
                  </a:cubicBezTo>
                  <a:cubicBezTo>
                    <a:pt x="1591" y="1166"/>
                    <a:pt x="1612" y="1145"/>
                    <a:pt x="1612" y="1119"/>
                  </a:cubicBezTo>
                  <a:cubicBezTo>
                    <a:pt x="1612" y="47"/>
                    <a:pt x="1612" y="47"/>
                    <a:pt x="1612" y="47"/>
                  </a:cubicBezTo>
                  <a:cubicBezTo>
                    <a:pt x="1612" y="21"/>
                    <a:pt x="1591" y="0"/>
                    <a:pt x="1565" y="0"/>
                  </a:cubicBezTo>
                  <a:cubicBezTo>
                    <a:pt x="1565" y="0"/>
                    <a:pt x="1565" y="0"/>
                    <a:pt x="1565" y="0"/>
                  </a:cubicBezTo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7" name="Freeform 75"/>
            <p:cNvSpPr/>
            <p:nvPr/>
          </p:nvSpPr>
          <p:spPr bwMode="auto">
            <a:xfrm>
              <a:off x="667" y="1671"/>
              <a:ext cx="32" cy="32"/>
            </a:xfrm>
            <a:custGeom>
              <a:avLst/>
              <a:gdLst>
                <a:gd name="T0" fmla="*/ 65 w 85"/>
                <a:gd name="T1" fmla="*/ 23 h 85"/>
                <a:gd name="T2" fmla="*/ 23 w 85"/>
                <a:gd name="T3" fmla="*/ 64 h 85"/>
                <a:gd name="T4" fmla="*/ 21 w 85"/>
                <a:gd name="T5" fmla="*/ 62 h 85"/>
                <a:gd name="T6" fmla="*/ 62 w 85"/>
                <a:gd name="T7" fmla="*/ 21 h 85"/>
                <a:gd name="T8" fmla="*/ 65 w 85"/>
                <a:gd name="T9" fmla="*/ 2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65" y="23"/>
                  </a:moveTo>
                  <a:cubicBezTo>
                    <a:pt x="85" y="53"/>
                    <a:pt x="53" y="85"/>
                    <a:pt x="23" y="64"/>
                  </a:cubicBezTo>
                  <a:cubicBezTo>
                    <a:pt x="22" y="64"/>
                    <a:pt x="21" y="63"/>
                    <a:pt x="21" y="62"/>
                  </a:cubicBezTo>
                  <a:cubicBezTo>
                    <a:pt x="0" y="32"/>
                    <a:pt x="32" y="0"/>
                    <a:pt x="62" y="21"/>
                  </a:cubicBezTo>
                  <a:cubicBezTo>
                    <a:pt x="63" y="21"/>
                    <a:pt x="64" y="22"/>
                    <a:pt x="65" y="2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8" name="Freeform 76"/>
            <p:cNvSpPr/>
            <p:nvPr/>
          </p:nvSpPr>
          <p:spPr bwMode="auto">
            <a:xfrm>
              <a:off x="391" y="1292"/>
              <a:ext cx="585" cy="356"/>
            </a:xfrm>
            <a:custGeom>
              <a:avLst/>
              <a:gdLst>
                <a:gd name="T0" fmla="*/ 39 w 1527"/>
                <a:gd name="T1" fmla="*/ 0 h 929"/>
                <a:gd name="T2" fmla="*/ 1488 w 1527"/>
                <a:gd name="T3" fmla="*/ 0 h 929"/>
                <a:gd name="T4" fmla="*/ 1527 w 1527"/>
                <a:gd name="T5" fmla="*/ 38 h 929"/>
                <a:gd name="T6" fmla="*/ 1527 w 1527"/>
                <a:gd name="T7" fmla="*/ 929 h 929"/>
                <a:gd name="T8" fmla="*/ 0 w 1527"/>
                <a:gd name="T9" fmla="*/ 929 h 929"/>
                <a:gd name="T10" fmla="*/ 0 w 1527"/>
                <a:gd name="T11" fmla="*/ 38 h 929"/>
                <a:gd name="T12" fmla="*/ 39 w 1527"/>
                <a:gd name="T13" fmla="*/ 0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7" h="929">
                  <a:moveTo>
                    <a:pt x="39" y="0"/>
                  </a:moveTo>
                  <a:cubicBezTo>
                    <a:pt x="1488" y="0"/>
                    <a:pt x="1488" y="0"/>
                    <a:pt x="1488" y="0"/>
                  </a:cubicBezTo>
                  <a:cubicBezTo>
                    <a:pt x="1509" y="0"/>
                    <a:pt x="1527" y="17"/>
                    <a:pt x="1527" y="38"/>
                  </a:cubicBezTo>
                  <a:cubicBezTo>
                    <a:pt x="1527" y="929"/>
                    <a:pt x="1527" y="929"/>
                    <a:pt x="1527" y="929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auto">
            <a:xfrm>
              <a:off x="601" y="1723"/>
              <a:ext cx="217" cy="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0" name="Rectangle 78"/>
            <p:cNvSpPr>
              <a:spLocks noChangeArrowheads="1"/>
            </p:cNvSpPr>
            <p:nvPr/>
          </p:nvSpPr>
          <p:spPr bwMode="auto">
            <a:xfrm>
              <a:off x="407" y="1306"/>
              <a:ext cx="554" cy="3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1" name="Rectangle 79"/>
            <p:cNvSpPr>
              <a:spLocks noChangeArrowheads="1"/>
            </p:cNvSpPr>
            <p:nvPr/>
          </p:nvSpPr>
          <p:spPr bwMode="auto">
            <a:xfrm>
              <a:off x="407" y="1306"/>
              <a:ext cx="55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2" name="Rectangle 80"/>
            <p:cNvSpPr>
              <a:spLocks noChangeArrowheads="1"/>
            </p:cNvSpPr>
            <p:nvPr/>
          </p:nvSpPr>
          <p:spPr bwMode="auto">
            <a:xfrm>
              <a:off x="407" y="1306"/>
              <a:ext cx="554" cy="2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3" name="Freeform 81"/>
            <p:cNvSpPr/>
            <p:nvPr/>
          </p:nvSpPr>
          <p:spPr bwMode="auto">
            <a:xfrm>
              <a:off x="421" y="1317"/>
              <a:ext cx="8" cy="8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0 h 21"/>
                <a:gd name="T4" fmla="*/ 0 w 21"/>
                <a:gd name="T5" fmla="*/ 11 h 21"/>
                <a:gd name="T6" fmla="*/ 10 w 21"/>
                <a:gd name="T7" fmla="*/ 0 h 21"/>
                <a:gd name="T8" fmla="*/ 10 w 21"/>
                <a:gd name="T9" fmla="*/ 0 h 21"/>
                <a:gd name="T10" fmla="*/ 20 w 21"/>
                <a:gd name="T11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6"/>
                    <a:pt x="16" y="20"/>
                    <a:pt x="11" y="20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4" name="Freeform 82"/>
            <p:cNvSpPr/>
            <p:nvPr/>
          </p:nvSpPr>
          <p:spPr bwMode="auto">
            <a:xfrm>
              <a:off x="432" y="1317"/>
              <a:ext cx="8" cy="8"/>
            </a:xfrm>
            <a:custGeom>
              <a:avLst/>
              <a:gdLst>
                <a:gd name="T0" fmla="*/ 21 w 21"/>
                <a:gd name="T1" fmla="*/ 10 h 21"/>
                <a:gd name="T2" fmla="*/ 11 w 21"/>
                <a:gd name="T3" fmla="*/ 20 h 21"/>
                <a:gd name="T4" fmla="*/ 0 w 21"/>
                <a:gd name="T5" fmla="*/ 11 h 21"/>
                <a:gd name="T6" fmla="*/ 10 w 21"/>
                <a:gd name="T7" fmla="*/ 0 h 21"/>
                <a:gd name="T8" fmla="*/ 11 w 21"/>
                <a:gd name="T9" fmla="*/ 0 h 21"/>
                <a:gd name="T10" fmla="*/ 21 w 21"/>
                <a:gd name="T11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6"/>
                    <a:pt x="17" y="20"/>
                    <a:pt x="11" y="20"/>
                  </a:cubicBezTo>
                  <a:cubicBezTo>
                    <a:pt x="5" y="21"/>
                    <a:pt x="1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0"/>
                    <a:pt x="21" y="4"/>
                    <a:pt x="2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5" name="Freeform 83"/>
            <p:cNvSpPr/>
            <p:nvPr/>
          </p:nvSpPr>
          <p:spPr bwMode="auto">
            <a:xfrm>
              <a:off x="443" y="1317"/>
              <a:ext cx="9" cy="8"/>
            </a:xfrm>
            <a:custGeom>
              <a:avLst/>
              <a:gdLst>
                <a:gd name="T0" fmla="*/ 21 w 21"/>
                <a:gd name="T1" fmla="*/ 10 h 21"/>
                <a:gd name="T2" fmla="*/ 11 w 21"/>
                <a:gd name="T3" fmla="*/ 20 h 21"/>
                <a:gd name="T4" fmla="*/ 0 w 21"/>
                <a:gd name="T5" fmla="*/ 11 h 21"/>
                <a:gd name="T6" fmla="*/ 10 w 21"/>
                <a:gd name="T7" fmla="*/ 0 h 21"/>
                <a:gd name="T8" fmla="*/ 10 w 21"/>
                <a:gd name="T9" fmla="*/ 0 h 21"/>
                <a:gd name="T10" fmla="*/ 21 w 21"/>
                <a:gd name="T11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6"/>
                    <a:pt x="16" y="20"/>
                    <a:pt x="11" y="20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" name="Rectangle 84"/>
            <p:cNvSpPr>
              <a:spLocks noChangeArrowheads="1"/>
            </p:cNvSpPr>
            <p:nvPr/>
          </p:nvSpPr>
          <p:spPr bwMode="auto">
            <a:xfrm>
              <a:off x="407" y="1374"/>
              <a:ext cx="554" cy="11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7" name="Rectangle 85"/>
            <p:cNvSpPr>
              <a:spLocks noChangeArrowheads="1"/>
            </p:cNvSpPr>
            <p:nvPr/>
          </p:nvSpPr>
          <p:spPr bwMode="auto">
            <a:xfrm>
              <a:off x="430" y="1349"/>
              <a:ext cx="54" cy="14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" name="Rectangle 86"/>
            <p:cNvSpPr>
              <a:spLocks noChangeArrowheads="1"/>
            </p:cNvSpPr>
            <p:nvPr/>
          </p:nvSpPr>
          <p:spPr bwMode="auto">
            <a:xfrm>
              <a:off x="824" y="1346"/>
              <a:ext cx="39" cy="1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9" name="Rectangle 87"/>
            <p:cNvSpPr>
              <a:spLocks noChangeArrowheads="1"/>
            </p:cNvSpPr>
            <p:nvPr/>
          </p:nvSpPr>
          <p:spPr bwMode="auto">
            <a:xfrm>
              <a:off x="760" y="1346"/>
              <a:ext cx="39" cy="1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0" name="Freeform 88"/>
            <p:cNvSpPr/>
            <p:nvPr/>
          </p:nvSpPr>
          <p:spPr bwMode="auto">
            <a:xfrm>
              <a:off x="653" y="1470"/>
              <a:ext cx="11" cy="10"/>
            </a:xfrm>
            <a:custGeom>
              <a:avLst/>
              <a:gdLst>
                <a:gd name="T0" fmla="*/ 26 w 27"/>
                <a:gd name="T1" fmla="*/ 13 h 26"/>
                <a:gd name="T2" fmla="*/ 14 w 27"/>
                <a:gd name="T3" fmla="*/ 26 h 26"/>
                <a:gd name="T4" fmla="*/ 1 w 27"/>
                <a:gd name="T5" fmla="*/ 14 h 26"/>
                <a:gd name="T6" fmla="*/ 13 w 27"/>
                <a:gd name="T7" fmla="*/ 0 h 26"/>
                <a:gd name="T8" fmla="*/ 13 w 27"/>
                <a:gd name="T9" fmla="*/ 0 h 26"/>
                <a:gd name="T10" fmla="*/ 26 w 27"/>
                <a:gd name="T1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6">
                  <a:moveTo>
                    <a:pt x="26" y="13"/>
                  </a:moveTo>
                  <a:cubicBezTo>
                    <a:pt x="27" y="20"/>
                    <a:pt x="21" y="26"/>
                    <a:pt x="14" y="26"/>
                  </a:cubicBezTo>
                  <a:cubicBezTo>
                    <a:pt x="7" y="26"/>
                    <a:pt x="1" y="21"/>
                    <a:pt x="1" y="14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1" name="Freeform 89"/>
            <p:cNvSpPr/>
            <p:nvPr/>
          </p:nvSpPr>
          <p:spPr bwMode="auto">
            <a:xfrm>
              <a:off x="673" y="1470"/>
              <a:ext cx="10" cy="10"/>
            </a:xfrm>
            <a:custGeom>
              <a:avLst/>
              <a:gdLst>
                <a:gd name="T0" fmla="*/ 26 w 27"/>
                <a:gd name="T1" fmla="*/ 13 h 26"/>
                <a:gd name="T2" fmla="*/ 14 w 27"/>
                <a:gd name="T3" fmla="*/ 26 h 26"/>
                <a:gd name="T4" fmla="*/ 1 w 27"/>
                <a:gd name="T5" fmla="*/ 14 h 26"/>
                <a:gd name="T6" fmla="*/ 13 w 27"/>
                <a:gd name="T7" fmla="*/ 0 h 26"/>
                <a:gd name="T8" fmla="*/ 14 w 27"/>
                <a:gd name="T9" fmla="*/ 0 h 26"/>
                <a:gd name="T10" fmla="*/ 26 w 27"/>
                <a:gd name="T1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6">
                  <a:moveTo>
                    <a:pt x="26" y="13"/>
                  </a:moveTo>
                  <a:cubicBezTo>
                    <a:pt x="27" y="20"/>
                    <a:pt x="21" y="26"/>
                    <a:pt x="14" y="26"/>
                  </a:cubicBezTo>
                  <a:cubicBezTo>
                    <a:pt x="7" y="26"/>
                    <a:pt x="1" y="21"/>
                    <a:pt x="1" y="14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1" y="0"/>
                    <a:pt x="26" y="6"/>
                    <a:pt x="26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2" name="Freeform 90"/>
            <p:cNvSpPr/>
            <p:nvPr/>
          </p:nvSpPr>
          <p:spPr bwMode="auto">
            <a:xfrm>
              <a:off x="692" y="1470"/>
              <a:ext cx="10" cy="10"/>
            </a:xfrm>
            <a:custGeom>
              <a:avLst/>
              <a:gdLst>
                <a:gd name="T0" fmla="*/ 26 w 27"/>
                <a:gd name="T1" fmla="*/ 13 h 26"/>
                <a:gd name="T2" fmla="*/ 14 w 27"/>
                <a:gd name="T3" fmla="*/ 26 h 26"/>
                <a:gd name="T4" fmla="*/ 1 w 27"/>
                <a:gd name="T5" fmla="*/ 14 h 26"/>
                <a:gd name="T6" fmla="*/ 13 w 27"/>
                <a:gd name="T7" fmla="*/ 0 h 26"/>
                <a:gd name="T8" fmla="*/ 14 w 27"/>
                <a:gd name="T9" fmla="*/ 0 h 26"/>
                <a:gd name="T10" fmla="*/ 26 w 27"/>
                <a:gd name="T1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6">
                  <a:moveTo>
                    <a:pt x="26" y="13"/>
                  </a:moveTo>
                  <a:cubicBezTo>
                    <a:pt x="27" y="20"/>
                    <a:pt x="21" y="26"/>
                    <a:pt x="14" y="26"/>
                  </a:cubicBezTo>
                  <a:cubicBezTo>
                    <a:pt x="7" y="26"/>
                    <a:pt x="1" y="21"/>
                    <a:pt x="1" y="14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1" y="0"/>
                    <a:pt x="26" y="6"/>
                    <a:pt x="26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3" name="Rectangle 91"/>
            <p:cNvSpPr>
              <a:spLocks noChangeArrowheads="1"/>
            </p:cNvSpPr>
            <p:nvPr/>
          </p:nvSpPr>
          <p:spPr bwMode="auto">
            <a:xfrm>
              <a:off x="453" y="1460"/>
              <a:ext cx="146" cy="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4" name="Rectangle 92"/>
            <p:cNvSpPr>
              <a:spLocks noChangeArrowheads="1"/>
            </p:cNvSpPr>
            <p:nvPr/>
          </p:nvSpPr>
          <p:spPr bwMode="auto">
            <a:xfrm>
              <a:off x="465" y="1512"/>
              <a:ext cx="84" cy="7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5" name="Rectangle 93"/>
            <p:cNvSpPr>
              <a:spLocks noChangeArrowheads="1"/>
            </p:cNvSpPr>
            <p:nvPr/>
          </p:nvSpPr>
          <p:spPr bwMode="auto">
            <a:xfrm>
              <a:off x="646" y="1511"/>
              <a:ext cx="70" cy="7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6" name="Rectangle 94"/>
            <p:cNvSpPr>
              <a:spLocks noChangeArrowheads="1"/>
            </p:cNvSpPr>
            <p:nvPr/>
          </p:nvSpPr>
          <p:spPr bwMode="auto">
            <a:xfrm>
              <a:off x="646" y="1511"/>
              <a:ext cx="7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7" name="Rectangle 95"/>
            <p:cNvSpPr>
              <a:spLocks noChangeArrowheads="1"/>
            </p:cNvSpPr>
            <p:nvPr/>
          </p:nvSpPr>
          <p:spPr bwMode="auto">
            <a:xfrm>
              <a:off x="808" y="1508"/>
              <a:ext cx="74" cy="7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8" name="Rectangle 96"/>
            <p:cNvSpPr>
              <a:spLocks noChangeArrowheads="1"/>
            </p:cNvSpPr>
            <p:nvPr/>
          </p:nvSpPr>
          <p:spPr bwMode="auto">
            <a:xfrm>
              <a:off x="808" y="1508"/>
              <a:ext cx="74" cy="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9" name="Freeform 97"/>
            <p:cNvSpPr/>
            <p:nvPr/>
          </p:nvSpPr>
          <p:spPr bwMode="auto">
            <a:xfrm>
              <a:off x="454" y="1502"/>
              <a:ext cx="105" cy="96"/>
            </a:xfrm>
            <a:custGeom>
              <a:avLst/>
              <a:gdLst>
                <a:gd name="T0" fmla="*/ 273 w 273"/>
                <a:gd name="T1" fmla="*/ 73 h 249"/>
                <a:gd name="T2" fmla="*/ 211 w 273"/>
                <a:gd name="T3" fmla="*/ 7 h 249"/>
                <a:gd name="T4" fmla="*/ 196 w 273"/>
                <a:gd name="T5" fmla="*/ 3 h 249"/>
                <a:gd name="T6" fmla="*/ 187 w 273"/>
                <a:gd name="T7" fmla="*/ 1 h 249"/>
                <a:gd name="T8" fmla="*/ 186 w 273"/>
                <a:gd name="T9" fmla="*/ 1 h 249"/>
                <a:gd name="T10" fmla="*/ 144 w 273"/>
                <a:gd name="T11" fmla="*/ 1 h 249"/>
                <a:gd name="T12" fmla="*/ 115 w 273"/>
                <a:gd name="T13" fmla="*/ 32 h 249"/>
                <a:gd name="T14" fmla="*/ 74 w 273"/>
                <a:gd name="T15" fmla="*/ 20 h 249"/>
                <a:gd name="T16" fmla="*/ 38 w 273"/>
                <a:gd name="T17" fmla="*/ 42 h 249"/>
                <a:gd name="T18" fmla="*/ 37 w 273"/>
                <a:gd name="T19" fmla="*/ 42 h 249"/>
                <a:gd name="T20" fmla="*/ 30 w 273"/>
                <a:gd name="T21" fmla="*/ 48 h 249"/>
                <a:gd name="T22" fmla="*/ 19 w 273"/>
                <a:gd name="T23" fmla="*/ 59 h 249"/>
                <a:gd name="T24" fmla="*/ 0 w 273"/>
                <a:gd name="T25" fmla="*/ 147 h 249"/>
                <a:gd name="T26" fmla="*/ 58 w 273"/>
                <a:gd name="T27" fmla="*/ 159 h 249"/>
                <a:gd name="T28" fmla="*/ 64 w 273"/>
                <a:gd name="T29" fmla="*/ 119 h 249"/>
                <a:gd name="T30" fmla="*/ 96 w 273"/>
                <a:gd name="T31" fmla="*/ 249 h 249"/>
                <a:gd name="T32" fmla="*/ 166 w 273"/>
                <a:gd name="T33" fmla="*/ 230 h 249"/>
                <a:gd name="T34" fmla="*/ 172 w 273"/>
                <a:gd name="T35" fmla="*/ 229 h 249"/>
                <a:gd name="T36" fmla="*/ 242 w 273"/>
                <a:gd name="T37" fmla="*/ 210 h 249"/>
                <a:gd name="T38" fmla="*/ 203 w 273"/>
                <a:gd name="T39" fmla="*/ 82 h 249"/>
                <a:gd name="T40" fmla="*/ 228 w 273"/>
                <a:gd name="T41" fmla="*/ 113 h 249"/>
                <a:gd name="T42" fmla="*/ 273 w 273"/>
                <a:gd name="T43" fmla="*/ 7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3" h="249">
                  <a:moveTo>
                    <a:pt x="273" y="73"/>
                  </a:moveTo>
                  <a:cubicBezTo>
                    <a:pt x="273" y="73"/>
                    <a:pt x="218" y="11"/>
                    <a:pt x="211" y="7"/>
                  </a:cubicBezTo>
                  <a:cubicBezTo>
                    <a:pt x="206" y="5"/>
                    <a:pt x="201" y="3"/>
                    <a:pt x="196" y="3"/>
                  </a:cubicBezTo>
                  <a:cubicBezTo>
                    <a:pt x="193" y="2"/>
                    <a:pt x="190" y="2"/>
                    <a:pt x="187" y="1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69" y="0"/>
                    <a:pt x="144" y="1"/>
                    <a:pt x="144" y="1"/>
                  </a:cubicBezTo>
                  <a:cubicBezTo>
                    <a:pt x="144" y="1"/>
                    <a:pt x="144" y="23"/>
                    <a:pt x="115" y="32"/>
                  </a:cubicBezTo>
                  <a:cubicBezTo>
                    <a:pt x="86" y="39"/>
                    <a:pt x="74" y="20"/>
                    <a:pt x="74" y="20"/>
                  </a:cubicBezTo>
                  <a:cubicBezTo>
                    <a:pt x="74" y="20"/>
                    <a:pt x="52" y="32"/>
                    <a:pt x="38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5" y="44"/>
                    <a:pt x="33" y="46"/>
                    <a:pt x="30" y="48"/>
                  </a:cubicBezTo>
                  <a:cubicBezTo>
                    <a:pt x="26" y="51"/>
                    <a:pt x="22" y="55"/>
                    <a:pt x="19" y="59"/>
                  </a:cubicBezTo>
                  <a:cubicBezTo>
                    <a:pt x="15" y="66"/>
                    <a:pt x="0" y="147"/>
                    <a:pt x="0" y="147"/>
                  </a:cubicBezTo>
                  <a:cubicBezTo>
                    <a:pt x="58" y="159"/>
                    <a:pt x="58" y="159"/>
                    <a:pt x="58" y="159"/>
                  </a:cubicBezTo>
                  <a:cubicBezTo>
                    <a:pt x="64" y="119"/>
                    <a:pt x="64" y="119"/>
                    <a:pt x="64" y="119"/>
                  </a:cubicBezTo>
                  <a:cubicBezTo>
                    <a:pt x="96" y="249"/>
                    <a:pt x="96" y="249"/>
                    <a:pt x="96" y="249"/>
                  </a:cubicBezTo>
                  <a:cubicBezTo>
                    <a:pt x="166" y="230"/>
                    <a:pt x="166" y="230"/>
                    <a:pt x="166" y="230"/>
                  </a:cubicBezTo>
                  <a:cubicBezTo>
                    <a:pt x="172" y="229"/>
                    <a:pt x="172" y="229"/>
                    <a:pt x="172" y="229"/>
                  </a:cubicBezTo>
                  <a:cubicBezTo>
                    <a:pt x="242" y="210"/>
                    <a:pt x="242" y="210"/>
                    <a:pt x="242" y="210"/>
                  </a:cubicBezTo>
                  <a:cubicBezTo>
                    <a:pt x="203" y="82"/>
                    <a:pt x="203" y="82"/>
                    <a:pt x="203" y="82"/>
                  </a:cubicBezTo>
                  <a:cubicBezTo>
                    <a:pt x="228" y="113"/>
                    <a:pt x="228" y="113"/>
                    <a:pt x="228" y="113"/>
                  </a:cubicBezTo>
                  <a:lnTo>
                    <a:pt x="273" y="73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0" name="Freeform 98"/>
            <p:cNvSpPr/>
            <p:nvPr/>
          </p:nvSpPr>
          <p:spPr bwMode="auto">
            <a:xfrm>
              <a:off x="466" y="1528"/>
              <a:ext cx="16" cy="32"/>
            </a:xfrm>
            <a:custGeom>
              <a:avLst/>
              <a:gdLst>
                <a:gd name="T0" fmla="*/ 43 w 43"/>
                <a:gd name="T1" fmla="*/ 84 h 84"/>
                <a:gd name="T2" fmla="*/ 40 w 43"/>
                <a:gd name="T3" fmla="*/ 72 h 84"/>
                <a:gd name="T4" fmla="*/ 32 w 43"/>
                <a:gd name="T5" fmla="*/ 43 h 84"/>
                <a:gd name="T6" fmla="*/ 32 w 43"/>
                <a:gd name="T7" fmla="*/ 44 h 84"/>
                <a:gd name="T8" fmla="*/ 29 w 43"/>
                <a:gd name="T9" fmla="*/ 39 h 84"/>
                <a:gd name="T10" fmla="*/ 8 w 43"/>
                <a:gd name="T11" fmla="*/ 12 h 84"/>
                <a:gd name="T12" fmla="*/ 2 w 43"/>
                <a:gd name="T13" fmla="*/ 3 h 84"/>
                <a:gd name="T14" fmla="*/ 0 w 43"/>
                <a:gd name="T15" fmla="*/ 0 h 84"/>
                <a:gd name="T16" fmla="*/ 3 w 43"/>
                <a:gd name="T17" fmla="*/ 3 h 84"/>
                <a:gd name="T18" fmla="*/ 10 w 43"/>
                <a:gd name="T19" fmla="*/ 11 h 84"/>
                <a:gd name="T20" fmla="*/ 30 w 43"/>
                <a:gd name="T21" fmla="*/ 38 h 84"/>
                <a:gd name="T22" fmla="*/ 34 w 43"/>
                <a:gd name="T23" fmla="*/ 42 h 84"/>
                <a:gd name="T24" fmla="*/ 41 w 43"/>
                <a:gd name="T25" fmla="*/ 72 h 84"/>
                <a:gd name="T26" fmla="*/ 43 w 43"/>
                <a:gd name="T2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84">
                  <a:moveTo>
                    <a:pt x="43" y="84"/>
                  </a:moveTo>
                  <a:cubicBezTo>
                    <a:pt x="42" y="80"/>
                    <a:pt x="40" y="76"/>
                    <a:pt x="40" y="72"/>
                  </a:cubicBezTo>
                  <a:cubicBezTo>
                    <a:pt x="38" y="65"/>
                    <a:pt x="35" y="55"/>
                    <a:pt x="32" y="43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1" y="28"/>
                    <a:pt x="13" y="19"/>
                    <a:pt x="8" y="12"/>
                  </a:cubicBezTo>
                  <a:cubicBezTo>
                    <a:pt x="6" y="8"/>
                    <a:pt x="4" y="5"/>
                    <a:pt x="2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5" y="5"/>
                    <a:pt x="7" y="7"/>
                    <a:pt x="10" y="11"/>
                  </a:cubicBezTo>
                  <a:cubicBezTo>
                    <a:pt x="15" y="18"/>
                    <a:pt x="22" y="27"/>
                    <a:pt x="30" y="38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7" y="54"/>
                    <a:pt x="39" y="64"/>
                    <a:pt x="41" y="72"/>
                  </a:cubicBezTo>
                  <a:cubicBezTo>
                    <a:pt x="42" y="76"/>
                    <a:pt x="43" y="80"/>
                    <a:pt x="43" y="84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1" name="Freeform 99"/>
            <p:cNvSpPr/>
            <p:nvPr/>
          </p:nvSpPr>
          <p:spPr bwMode="auto">
            <a:xfrm>
              <a:off x="530" y="1510"/>
              <a:ext cx="5" cy="36"/>
            </a:xfrm>
            <a:custGeom>
              <a:avLst/>
              <a:gdLst>
                <a:gd name="T0" fmla="*/ 13 w 13"/>
                <a:gd name="T1" fmla="*/ 95 h 95"/>
                <a:gd name="T2" fmla="*/ 9 w 13"/>
                <a:gd name="T3" fmla="*/ 83 h 95"/>
                <a:gd name="T4" fmla="*/ 0 w 13"/>
                <a:gd name="T5" fmla="*/ 54 h 95"/>
                <a:gd name="T6" fmla="*/ 0 w 13"/>
                <a:gd name="T7" fmla="*/ 54 h 95"/>
                <a:gd name="T8" fmla="*/ 1 w 13"/>
                <a:gd name="T9" fmla="*/ 48 h 95"/>
                <a:gd name="T10" fmla="*/ 5 w 13"/>
                <a:gd name="T11" fmla="*/ 14 h 95"/>
                <a:gd name="T12" fmla="*/ 6 w 13"/>
                <a:gd name="T13" fmla="*/ 4 h 95"/>
                <a:gd name="T14" fmla="*/ 7 w 13"/>
                <a:gd name="T15" fmla="*/ 0 h 95"/>
                <a:gd name="T16" fmla="*/ 7 w 13"/>
                <a:gd name="T17" fmla="*/ 4 h 95"/>
                <a:gd name="T18" fmla="*/ 6 w 13"/>
                <a:gd name="T19" fmla="*/ 15 h 95"/>
                <a:gd name="T20" fmla="*/ 3 w 13"/>
                <a:gd name="T21" fmla="*/ 48 h 95"/>
                <a:gd name="T22" fmla="*/ 2 w 13"/>
                <a:gd name="T23" fmla="*/ 54 h 95"/>
                <a:gd name="T24" fmla="*/ 2 w 13"/>
                <a:gd name="T25" fmla="*/ 54 h 95"/>
                <a:gd name="T26" fmla="*/ 10 w 13"/>
                <a:gd name="T27" fmla="*/ 83 h 95"/>
                <a:gd name="T28" fmla="*/ 13 w 13"/>
                <a:gd name="T2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95">
                  <a:moveTo>
                    <a:pt x="13" y="95"/>
                  </a:moveTo>
                  <a:cubicBezTo>
                    <a:pt x="11" y="91"/>
                    <a:pt x="10" y="87"/>
                    <a:pt x="9" y="83"/>
                  </a:cubicBezTo>
                  <a:cubicBezTo>
                    <a:pt x="7" y="76"/>
                    <a:pt x="4" y="66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2"/>
                    <a:pt x="1" y="50"/>
                    <a:pt x="1" y="48"/>
                  </a:cubicBezTo>
                  <a:cubicBezTo>
                    <a:pt x="2" y="35"/>
                    <a:pt x="4" y="23"/>
                    <a:pt x="5" y="14"/>
                  </a:cubicBezTo>
                  <a:cubicBezTo>
                    <a:pt x="5" y="10"/>
                    <a:pt x="6" y="6"/>
                    <a:pt x="6" y="4"/>
                  </a:cubicBezTo>
                  <a:cubicBezTo>
                    <a:pt x="6" y="3"/>
                    <a:pt x="7" y="2"/>
                    <a:pt x="7" y="0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7"/>
                    <a:pt x="7" y="10"/>
                    <a:pt x="6" y="15"/>
                  </a:cubicBezTo>
                  <a:cubicBezTo>
                    <a:pt x="5" y="23"/>
                    <a:pt x="4" y="35"/>
                    <a:pt x="3" y="48"/>
                  </a:cubicBezTo>
                  <a:cubicBezTo>
                    <a:pt x="2" y="50"/>
                    <a:pt x="2" y="52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5" y="65"/>
                    <a:pt x="8" y="75"/>
                    <a:pt x="10" y="83"/>
                  </a:cubicBezTo>
                  <a:cubicBezTo>
                    <a:pt x="11" y="87"/>
                    <a:pt x="12" y="91"/>
                    <a:pt x="13" y="9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2" name="Freeform 100"/>
            <p:cNvSpPr/>
            <p:nvPr/>
          </p:nvSpPr>
          <p:spPr bwMode="auto">
            <a:xfrm>
              <a:off x="509" y="1524"/>
              <a:ext cx="20" cy="22"/>
            </a:xfrm>
            <a:custGeom>
              <a:avLst/>
              <a:gdLst>
                <a:gd name="T0" fmla="*/ 0 w 53"/>
                <a:gd name="T1" fmla="*/ 12 h 56"/>
                <a:gd name="T2" fmla="*/ 43 w 53"/>
                <a:gd name="T3" fmla="*/ 0 h 56"/>
                <a:gd name="T4" fmla="*/ 50 w 53"/>
                <a:gd name="T5" fmla="*/ 28 h 56"/>
                <a:gd name="T6" fmla="*/ 36 w 53"/>
                <a:gd name="T7" fmla="*/ 52 h 56"/>
                <a:gd name="T8" fmla="*/ 32 w 53"/>
                <a:gd name="T9" fmla="*/ 53 h 56"/>
                <a:gd name="T10" fmla="*/ 7 w 53"/>
                <a:gd name="T11" fmla="*/ 39 h 56"/>
                <a:gd name="T12" fmla="*/ 0 w 53"/>
                <a:gd name="T13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6">
                  <a:moveTo>
                    <a:pt x="0" y="1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3" y="38"/>
                    <a:pt x="47" y="49"/>
                    <a:pt x="36" y="52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21" y="56"/>
                    <a:pt x="10" y="50"/>
                    <a:pt x="7" y="39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3" name="Freeform 101"/>
            <p:cNvSpPr>
              <a:spLocks noEditPoints="1"/>
            </p:cNvSpPr>
            <p:nvPr/>
          </p:nvSpPr>
          <p:spPr bwMode="auto">
            <a:xfrm>
              <a:off x="509" y="1524"/>
              <a:ext cx="20" cy="22"/>
            </a:xfrm>
            <a:custGeom>
              <a:avLst/>
              <a:gdLst>
                <a:gd name="T0" fmla="*/ 27 w 53"/>
                <a:gd name="T1" fmla="*/ 54 h 55"/>
                <a:gd name="T2" fmla="*/ 7 w 53"/>
                <a:gd name="T3" fmla="*/ 39 h 55"/>
                <a:gd name="T4" fmla="*/ 0 w 53"/>
                <a:gd name="T5" fmla="*/ 12 h 55"/>
                <a:gd name="T6" fmla="*/ 43 w 53"/>
                <a:gd name="T7" fmla="*/ 0 h 55"/>
                <a:gd name="T8" fmla="*/ 50 w 53"/>
                <a:gd name="T9" fmla="*/ 27 h 55"/>
                <a:gd name="T10" fmla="*/ 36 w 53"/>
                <a:gd name="T11" fmla="*/ 52 h 55"/>
                <a:gd name="T12" fmla="*/ 32 w 53"/>
                <a:gd name="T13" fmla="*/ 53 h 55"/>
                <a:gd name="T14" fmla="*/ 27 w 53"/>
                <a:gd name="T15" fmla="*/ 54 h 55"/>
                <a:gd name="T16" fmla="*/ 0 w 53"/>
                <a:gd name="T17" fmla="*/ 12 h 55"/>
                <a:gd name="T18" fmla="*/ 8 w 53"/>
                <a:gd name="T19" fmla="*/ 39 h 55"/>
                <a:gd name="T20" fmla="*/ 32 w 53"/>
                <a:gd name="T21" fmla="*/ 53 h 55"/>
                <a:gd name="T22" fmla="*/ 36 w 53"/>
                <a:gd name="T23" fmla="*/ 52 h 55"/>
                <a:gd name="T24" fmla="*/ 50 w 53"/>
                <a:gd name="T25" fmla="*/ 28 h 55"/>
                <a:gd name="T26" fmla="*/ 42 w 53"/>
                <a:gd name="T27" fmla="*/ 1 h 55"/>
                <a:gd name="T28" fmla="*/ 0 w 53"/>
                <a:gd name="T29" fmla="*/ 1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55">
                  <a:moveTo>
                    <a:pt x="27" y="54"/>
                  </a:moveTo>
                  <a:cubicBezTo>
                    <a:pt x="18" y="53"/>
                    <a:pt x="10" y="47"/>
                    <a:pt x="7" y="39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3" y="38"/>
                    <a:pt x="46" y="49"/>
                    <a:pt x="36" y="52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0" y="53"/>
                    <a:pt x="28" y="54"/>
                    <a:pt x="27" y="54"/>
                  </a:cubicBezTo>
                  <a:close/>
                  <a:moveTo>
                    <a:pt x="0" y="12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10" y="49"/>
                    <a:pt x="21" y="55"/>
                    <a:pt x="32" y="53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46" y="49"/>
                    <a:pt x="52" y="38"/>
                    <a:pt x="50" y="28"/>
                  </a:cubicBezTo>
                  <a:cubicBezTo>
                    <a:pt x="42" y="1"/>
                    <a:pt x="42" y="1"/>
                    <a:pt x="42" y="1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4" name="Freeform 102"/>
            <p:cNvSpPr/>
            <p:nvPr/>
          </p:nvSpPr>
          <p:spPr bwMode="auto">
            <a:xfrm>
              <a:off x="509" y="1524"/>
              <a:ext cx="19" cy="21"/>
            </a:xfrm>
            <a:custGeom>
              <a:avLst/>
              <a:gdLst>
                <a:gd name="T0" fmla="*/ 37 w 51"/>
                <a:gd name="T1" fmla="*/ 51 h 54"/>
                <a:gd name="T2" fmla="*/ 41 w 51"/>
                <a:gd name="T3" fmla="*/ 49 h 54"/>
                <a:gd name="T4" fmla="*/ 49 w 51"/>
                <a:gd name="T5" fmla="*/ 33 h 54"/>
                <a:gd name="T6" fmla="*/ 47 w 51"/>
                <a:gd name="T7" fmla="*/ 24 h 54"/>
                <a:gd name="T8" fmla="*/ 41 w 51"/>
                <a:gd name="T9" fmla="*/ 2 h 54"/>
                <a:gd name="T10" fmla="*/ 42 w 51"/>
                <a:gd name="T11" fmla="*/ 2 h 54"/>
                <a:gd name="T12" fmla="*/ 19 w 51"/>
                <a:gd name="T13" fmla="*/ 9 h 54"/>
                <a:gd name="T14" fmla="*/ 2 w 51"/>
                <a:gd name="T15" fmla="*/ 14 h 54"/>
                <a:gd name="T16" fmla="*/ 2 w 51"/>
                <a:gd name="T17" fmla="*/ 12 h 54"/>
                <a:gd name="T18" fmla="*/ 9 w 51"/>
                <a:gd name="T19" fmla="*/ 37 h 54"/>
                <a:gd name="T20" fmla="*/ 10 w 51"/>
                <a:gd name="T21" fmla="*/ 42 h 54"/>
                <a:gd name="T22" fmla="*/ 20 w 51"/>
                <a:gd name="T23" fmla="*/ 51 h 54"/>
                <a:gd name="T24" fmla="*/ 32 w 51"/>
                <a:gd name="T25" fmla="*/ 52 h 54"/>
                <a:gd name="T26" fmla="*/ 37 w 51"/>
                <a:gd name="T27" fmla="*/ 51 h 54"/>
                <a:gd name="T28" fmla="*/ 32 w 51"/>
                <a:gd name="T29" fmla="*/ 53 h 54"/>
                <a:gd name="T30" fmla="*/ 19 w 51"/>
                <a:gd name="T31" fmla="*/ 53 h 54"/>
                <a:gd name="T32" fmla="*/ 9 w 51"/>
                <a:gd name="T33" fmla="*/ 42 h 54"/>
                <a:gd name="T34" fmla="*/ 7 w 51"/>
                <a:gd name="T35" fmla="*/ 37 h 54"/>
                <a:gd name="T36" fmla="*/ 1 w 51"/>
                <a:gd name="T37" fmla="*/ 13 h 54"/>
                <a:gd name="T38" fmla="*/ 0 w 51"/>
                <a:gd name="T39" fmla="*/ 12 h 54"/>
                <a:gd name="T40" fmla="*/ 1 w 51"/>
                <a:gd name="T41" fmla="*/ 12 h 54"/>
                <a:gd name="T42" fmla="*/ 18 w 51"/>
                <a:gd name="T43" fmla="*/ 7 h 54"/>
                <a:gd name="T44" fmla="*/ 42 w 51"/>
                <a:gd name="T45" fmla="*/ 1 h 54"/>
                <a:gd name="T46" fmla="*/ 43 w 51"/>
                <a:gd name="T47" fmla="*/ 0 h 54"/>
                <a:gd name="T48" fmla="*/ 43 w 51"/>
                <a:gd name="T49" fmla="*/ 1 h 54"/>
                <a:gd name="T50" fmla="*/ 49 w 51"/>
                <a:gd name="T51" fmla="*/ 23 h 54"/>
                <a:gd name="T52" fmla="*/ 51 w 51"/>
                <a:gd name="T53" fmla="*/ 33 h 54"/>
                <a:gd name="T54" fmla="*/ 49 w 51"/>
                <a:gd name="T55" fmla="*/ 41 h 54"/>
                <a:gd name="T56" fmla="*/ 41 w 51"/>
                <a:gd name="T57" fmla="*/ 50 h 54"/>
                <a:gd name="T58" fmla="*/ 38 w 51"/>
                <a:gd name="T59" fmla="*/ 51 h 54"/>
                <a:gd name="T60" fmla="*/ 37 w 51"/>
                <a:gd name="T61" fmla="*/ 5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54">
                  <a:moveTo>
                    <a:pt x="37" y="51"/>
                  </a:moveTo>
                  <a:cubicBezTo>
                    <a:pt x="37" y="51"/>
                    <a:pt x="38" y="50"/>
                    <a:pt x="41" y="49"/>
                  </a:cubicBezTo>
                  <a:cubicBezTo>
                    <a:pt x="46" y="46"/>
                    <a:pt x="50" y="39"/>
                    <a:pt x="49" y="33"/>
                  </a:cubicBezTo>
                  <a:cubicBezTo>
                    <a:pt x="49" y="30"/>
                    <a:pt x="48" y="27"/>
                    <a:pt x="47" y="24"/>
                  </a:cubicBezTo>
                  <a:cubicBezTo>
                    <a:pt x="45" y="17"/>
                    <a:pt x="43" y="10"/>
                    <a:pt x="41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5" y="21"/>
                    <a:pt x="7" y="29"/>
                    <a:pt x="9" y="37"/>
                  </a:cubicBezTo>
                  <a:cubicBezTo>
                    <a:pt x="9" y="38"/>
                    <a:pt x="10" y="40"/>
                    <a:pt x="10" y="42"/>
                  </a:cubicBezTo>
                  <a:cubicBezTo>
                    <a:pt x="12" y="46"/>
                    <a:pt x="15" y="50"/>
                    <a:pt x="20" y="51"/>
                  </a:cubicBezTo>
                  <a:cubicBezTo>
                    <a:pt x="24" y="53"/>
                    <a:pt x="28" y="53"/>
                    <a:pt x="32" y="52"/>
                  </a:cubicBezTo>
                  <a:cubicBezTo>
                    <a:pt x="34" y="51"/>
                    <a:pt x="35" y="51"/>
                    <a:pt x="37" y="51"/>
                  </a:cubicBezTo>
                  <a:cubicBezTo>
                    <a:pt x="36" y="52"/>
                    <a:pt x="34" y="52"/>
                    <a:pt x="32" y="53"/>
                  </a:cubicBezTo>
                  <a:cubicBezTo>
                    <a:pt x="28" y="54"/>
                    <a:pt x="24" y="54"/>
                    <a:pt x="19" y="53"/>
                  </a:cubicBezTo>
                  <a:cubicBezTo>
                    <a:pt x="15" y="51"/>
                    <a:pt x="11" y="47"/>
                    <a:pt x="9" y="42"/>
                  </a:cubicBezTo>
                  <a:cubicBezTo>
                    <a:pt x="8" y="41"/>
                    <a:pt x="8" y="39"/>
                    <a:pt x="7" y="37"/>
                  </a:cubicBezTo>
                  <a:cubicBezTo>
                    <a:pt x="5" y="30"/>
                    <a:pt x="3" y="22"/>
                    <a:pt x="1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5" y="9"/>
                    <a:pt x="47" y="17"/>
                    <a:pt x="49" y="23"/>
                  </a:cubicBezTo>
                  <a:cubicBezTo>
                    <a:pt x="50" y="26"/>
                    <a:pt x="51" y="30"/>
                    <a:pt x="51" y="33"/>
                  </a:cubicBezTo>
                  <a:cubicBezTo>
                    <a:pt x="51" y="36"/>
                    <a:pt x="51" y="39"/>
                    <a:pt x="49" y="41"/>
                  </a:cubicBezTo>
                  <a:cubicBezTo>
                    <a:pt x="48" y="45"/>
                    <a:pt x="45" y="48"/>
                    <a:pt x="41" y="50"/>
                  </a:cubicBezTo>
                  <a:cubicBezTo>
                    <a:pt x="40" y="50"/>
                    <a:pt x="39" y="51"/>
                    <a:pt x="38" y="51"/>
                  </a:cubicBezTo>
                  <a:cubicBezTo>
                    <a:pt x="38" y="51"/>
                    <a:pt x="37" y="51"/>
                    <a:pt x="37" y="5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5" name="Rectangle 103"/>
            <p:cNvSpPr>
              <a:spLocks noChangeArrowheads="1"/>
            </p:cNvSpPr>
            <p:nvPr/>
          </p:nvSpPr>
          <p:spPr bwMode="auto">
            <a:xfrm>
              <a:off x="472" y="1600"/>
              <a:ext cx="73" cy="1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6" name="Rectangle 104"/>
            <p:cNvSpPr>
              <a:spLocks noChangeArrowheads="1"/>
            </p:cNvSpPr>
            <p:nvPr/>
          </p:nvSpPr>
          <p:spPr bwMode="auto">
            <a:xfrm>
              <a:off x="643" y="1600"/>
              <a:ext cx="73" cy="1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7" name="Rectangle 105"/>
            <p:cNvSpPr>
              <a:spLocks noChangeArrowheads="1"/>
            </p:cNvSpPr>
            <p:nvPr/>
          </p:nvSpPr>
          <p:spPr bwMode="auto">
            <a:xfrm>
              <a:off x="814" y="1601"/>
              <a:ext cx="69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8" name="Freeform 106"/>
            <p:cNvSpPr/>
            <p:nvPr/>
          </p:nvSpPr>
          <p:spPr bwMode="auto">
            <a:xfrm>
              <a:off x="807" y="1547"/>
              <a:ext cx="92" cy="38"/>
            </a:xfrm>
            <a:custGeom>
              <a:avLst/>
              <a:gdLst>
                <a:gd name="T0" fmla="*/ 236 w 239"/>
                <a:gd name="T1" fmla="*/ 55 h 99"/>
                <a:gd name="T2" fmla="*/ 216 w 239"/>
                <a:gd name="T3" fmla="*/ 44 h 99"/>
                <a:gd name="T4" fmla="*/ 163 w 239"/>
                <a:gd name="T5" fmla="*/ 11 h 99"/>
                <a:gd name="T6" fmla="*/ 1 w 239"/>
                <a:gd name="T7" fmla="*/ 0 h 99"/>
                <a:gd name="T8" fmla="*/ 0 w 239"/>
                <a:gd name="T9" fmla="*/ 7 h 99"/>
                <a:gd name="T10" fmla="*/ 171 w 239"/>
                <a:gd name="T11" fmla="*/ 96 h 99"/>
                <a:gd name="T12" fmla="*/ 221 w 239"/>
                <a:gd name="T13" fmla="*/ 83 h 99"/>
                <a:gd name="T14" fmla="*/ 236 w 239"/>
                <a:gd name="T15" fmla="*/ 5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9" h="99">
                  <a:moveTo>
                    <a:pt x="236" y="55"/>
                  </a:moveTo>
                  <a:cubicBezTo>
                    <a:pt x="234" y="47"/>
                    <a:pt x="224" y="47"/>
                    <a:pt x="216" y="44"/>
                  </a:cubicBezTo>
                  <a:cubicBezTo>
                    <a:pt x="197" y="35"/>
                    <a:pt x="179" y="24"/>
                    <a:pt x="163" y="1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7" y="60"/>
                    <a:pt x="106" y="99"/>
                    <a:pt x="171" y="96"/>
                  </a:cubicBezTo>
                  <a:cubicBezTo>
                    <a:pt x="188" y="96"/>
                    <a:pt x="205" y="91"/>
                    <a:pt x="221" y="83"/>
                  </a:cubicBezTo>
                  <a:cubicBezTo>
                    <a:pt x="229" y="77"/>
                    <a:pt x="239" y="65"/>
                    <a:pt x="236" y="55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9" name="Freeform 107"/>
            <p:cNvSpPr/>
            <p:nvPr/>
          </p:nvSpPr>
          <p:spPr bwMode="auto">
            <a:xfrm>
              <a:off x="807" y="1547"/>
              <a:ext cx="91" cy="37"/>
            </a:xfrm>
            <a:custGeom>
              <a:avLst/>
              <a:gdLst>
                <a:gd name="T0" fmla="*/ 1 w 237"/>
                <a:gd name="T1" fmla="*/ 0 h 96"/>
                <a:gd name="T2" fmla="*/ 0 w 237"/>
                <a:gd name="T3" fmla="*/ 7 h 96"/>
                <a:gd name="T4" fmla="*/ 163 w 237"/>
                <a:gd name="T5" fmla="*/ 96 h 96"/>
                <a:gd name="T6" fmla="*/ 171 w 237"/>
                <a:gd name="T7" fmla="*/ 96 h 96"/>
                <a:gd name="T8" fmla="*/ 221 w 237"/>
                <a:gd name="T9" fmla="*/ 83 h 96"/>
                <a:gd name="T10" fmla="*/ 237 w 237"/>
                <a:gd name="T11" fmla="*/ 58 h 96"/>
                <a:gd name="T12" fmla="*/ 236 w 237"/>
                <a:gd name="T13" fmla="*/ 55 h 96"/>
                <a:gd name="T14" fmla="*/ 216 w 237"/>
                <a:gd name="T15" fmla="*/ 44 h 96"/>
                <a:gd name="T16" fmla="*/ 163 w 237"/>
                <a:gd name="T17" fmla="*/ 11 h 96"/>
                <a:gd name="T18" fmla="*/ 1 w 237"/>
                <a:gd name="T1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7" h="96">
                  <a:moveTo>
                    <a:pt x="1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36" y="58"/>
                    <a:pt x="101" y="96"/>
                    <a:pt x="163" y="96"/>
                  </a:cubicBezTo>
                  <a:cubicBezTo>
                    <a:pt x="166" y="96"/>
                    <a:pt x="168" y="96"/>
                    <a:pt x="171" y="96"/>
                  </a:cubicBezTo>
                  <a:cubicBezTo>
                    <a:pt x="188" y="96"/>
                    <a:pt x="205" y="91"/>
                    <a:pt x="221" y="83"/>
                  </a:cubicBezTo>
                  <a:cubicBezTo>
                    <a:pt x="228" y="78"/>
                    <a:pt x="237" y="67"/>
                    <a:pt x="237" y="58"/>
                  </a:cubicBezTo>
                  <a:cubicBezTo>
                    <a:pt x="237" y="57"/>
                    <a:pt x="237" y="56"/>
                    <a:pt x="236" y="55"/>
                  </a:cubicBezTo>
                  <a:cubicBezTo>
                    <a:pt x="234" y="47"/>
                    <a:pt x="224" y="47"/>
                    <a:pt x="216" y="44"/>
                  </a:cubicBezTo>
                  <a:cubicBezTo>
                    <a:pt x="197" y="35"/>
                    <a:pt x="179" y="24"/>
                    <a:pt x="163" y="1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2D5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0" name="Freeform 108"/>
            <p:cNvSpPr/>
            <p:nvPr/>
          </p:nvSpPr>
          <p:spPr bwMode="auto">
            <a:xfrm>
              <a:off x="807" y="1513"/>
              <a:ext cx="72" cy="58"/>
            </a:xfrm>
            <a:custGeom>
              <a:avLst/>
              <a:gdLst>
                <a:gd name="T0" fmla="*/ 172 w 187"/>
                <a:gd name="T1" fmla="*/ 58 h 151"/>
                <a:gd name="T2" fmla="*/ 131 w 187"/>
                <a:gd name="T3" fmla="*/ 11 h 151"/>
                <a:gd name="T4" fmla="*/ 48 w 187"/>
                <a:gd name="T5" fmla="*/ 17 h 151"/>
                <a:gd name="T6" fmla="*/ 0 w 187"/>
                <a:gd name="T7" fmla="*/ 91 h 151"/>
                <a:gd name="T8" fmla="*/ 185 w 187"/>
                <a:gd name="T9" fmla="*/ 120 h 151"/>
                <a:gd name="T10" fmla="*/ 172 w 187"/>
                <a:gd name="T11" fmla="*/ 58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51">
                  <a:moveTo>
                    <a:pt x="172" y="58"/>
                  </a:moveTo>
                  <a:cubicBezTo>
                    <a:pt x="164" y="39"/>
                    <a:pt x="152" y="21"/>
                    <a:pt x="131" y="11"/>
                  </a:cubicBezTo>
                  <a:cubicBezTo>
                    <a:pt x="104" y="0"/>
                    <a:pt x="73" y="2"/>
                    <a:pt x="48" y="17"/>
                  </a:cubicBezTo>
                  <a:cubicBezTo>
                    <a:pt x="24" y="31"/>
                    <a:pt x="5" y="66"/>
                    <a:pt x="0" y="91"/>
                  </a:cubicBezTo>
                  <a:cubicBezTo>
                    <a:pt x="56" y="142"/>
                    <a:pt x="167" y="151"/>
                    <a:pt x="185" y="120"/>
                  </a:cubicBezTo>
                  <a:cubicBezTo>
                    <a:pt x="187" y="100"/>
                    <a:pt x="180" y="77"/>
                    <a:pt x="172" y="58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1" name="Freeform 109"/>
            <p:cNvSpPr/>
            <p:nvPr/>
          </p:nvSpPr>
          <p:spPr bwMode="auto">
            <a:xfrm>
              <a:off x="807" y="1548"/>
              <a:ext cx="92" cy="35"/>
            </a:xfrm>
            <a:custGeom>
              <a:avLst/>
              <a:gdLst>
                <a:gd name="T0" fmla="*/ 236 w 239"/>
                <a:gd name="T1" fmla="*/ 50 h 90"/>
                <a:gd name="T2" fmla="*/ 217 w 239"/>
                <a:gd name="T3" fmla="*/ 35 h 90"/>
                <a:gd name="T4" fmla="*/ 164 w 239"/>
                <a:gd name="T5" fmla="*/ 2 h 90"/>
                <a:gd name="T6" fmla="*/ 0 w 239"/>
                <a:gd name="T7" fmla="*/ 0 h 90"/>
                <a:gd name="T8" fmla="*/ 172 w 239"/>
                <a:gd name="T9" fmla="*/ 87 h 90"/>
                <a:gd name="T10" fmla="*/ 222 w 239"/>
                <a:gd name="T11" fmla="*/ 74 h 90"/>
                <a:gd name="T12" fmla="*/ 236 w 239"/>
                <a:gd name="T13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9" h="90">
                  <a:moveTo>
                    <a:pt x="236" y="50"/>
                  </a:moveTo>
                  <a:cubicBezTo>
                    <a:pt x="234" y="42"/>
                    <a:pt x="225" y="38"/>
                    <a:pt x="217" y="35"/>
                  </a:cubicBezTo>
                  <a:cubicBezTo>
                    <a:pt x="198" y="26"/>
                    <a:pt x="180" y="15"/>
                    <a:pt x="164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" y="54"/>
                    <a:pt x="107" y="90"/>
                    <a:pt x="172" y="87"/>
                  </a:cubicBezTo>
                  <a:cubicBezTo>
                    <a:pt x="189" y="87"/>
                    <a:pt x="206" y="82"/>
                    <a:pt x="222" y="74"/>
                  </a:cubicBezTo>
                  <a:cubicBezTo>
                    <a:pt x="230" y="69"/>
                    <a:pt x="239" y="60"/>
                    <a:pt x="236" y="5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2" name="Freeform 110"/>
            <p:cNvSpPr/>
            <p:nvPr/>
          </p:nvSpPr>
          <p:spPr bwMode="auto">
            <a:xfrm>
              <a:off x="809" y="1549"/>
              <a:ext cx="70" cy="18"/>
            </a:xfrm>
            <a:custGeom>
              <a:avLst/>
              <a:gdLst>
                <a:gd name="T0" fmla="*/ 184 w 184"/>
                <a:gd name="T1" fmla="*/ 16 h 47"/>
                <a:gd name="T2" fmla="*/ 183 w 184"/>
                <a:gd name="T3" fmla="*/ 18 h 47"/>
                <a:gd name="T4" fmla="*/ 182 w 184"/>
                <a:gd name="T5" fmla="*/ 24 h 47"/>
                <a:gd name="T6" fmla="*/ 167 w 184"/>
                <a:gd name="T7" fmla="*/ 40 h 47"/>
                <a:gd name="T8" fmla="*/ 152 w 184"/>
                <a:gd name="T9" fmla="*/ 45 h 47"/>
                <a:gd name="T10" fmla="*/ 144 w 184"/>
                <a:gd name="T11" fmla="*/ 46 h 47"/>
                <a:gd name="T12" fmla="*/ 135 w 184"/>
                <a:gd name="T13" fmla="*/ 47 h 47"/>
                <a:gd name="T14" fmla="*/ 94 w 184"/>
                <a:gd name="T15" fmla="*/ 43 h 47"/>
                <a:gd name="T16" fmla="*/ 25 w 184"/>
                <a:gd name="T17" fmla="*/ 17 h 47"/>
                <a:gd name="T18" fmla="*/ 7 w 184"/>
                <a:gd name="T19" fmla="*/ 5 h 47"/>
                <a:gd name="T20" fmla="*/ 2 w 184"/>
                <a:gd name="T21" fmla="*/ 1 h 47"/>
                <a:gd name="T22" fmla="*/ 0 w 184"/>
                <a:gd name="T23" fmla="*/ 0 h 47"/>
                <a:gd name="T24" fmla="*/ 2 w 184"/>
                <a:gd name="T25" fmla="*/ 1 h 47"/>
                <a:gd name="T26" fmla="*/ 7 w 184"/>
                <a:gd name="T27" fmla="*/ 4 h 47"/>
                <a:gd name="T28" fmla="*/ 26 w 184"/>
                <a:gd name="T29" fmla="*/ 16 h 47"/>
                <a:gd name="T30" fmla="*/ 95 w 184"/>
                <a:gd name="T31" fmla="*/ 41 h 47"/>
                <a:gd name="T32" fmla="*/ 135 w 184"/>
                <a:gd name="T33" fmla="*/ 45 h 47"/>
                <a:gd name="T34" fmla="*/ 144 w 184"/>
                <a:gd name="T35" fmla="*/ 45 h 47"/>
                <a:gd name="T36" fmla="*/ 152 w 184"/>
                <a:gd name="T37" fmla="*/ 44 h 47"/>
                <a:gd name="T38" fmla="*/ 166 w 184"/>
                <a:gd name="T39" fmla="*/ 39 h 47"/>
                <a:gd name="T40" fmla="*/ 181 w 184"/>
                <a:gd name="T41" fmla="*/ 23 h 47"/>
                <a:gd name="T42" fmla="*/ 184 w 184"/>
                <a:gd name="T43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4" h="47">
                  <a:moveTo>
                    <a:pt x="184" y="16"/>
                  </a:moveTo>
                  <a:cubicBezTo>
                    <a:pt x="184" y="16"/>
                    <a:pt x="184" y="17"/>
                    <a:pt x="183" y="18"/>
                  </a:cubicBezTo>
                  <a:cubicBezTo>
                    <a:pt x="183" y="20"/>
                    <a:pt x="183" y="22"/>
                    <a:pt x="182" y="24"/>
                  </a:cubicBezTo>
                  <a:cubicBezTo>
                    <a:pt x="179" y="31"/>
                    <a:pt x="174" y="36"/>
                    <a:pt x="167" y="40"/>
                  </a:cubicBezTo>
                  <a:cubicBezTo>
                    <a:pt x="162" y="42"/>
                    <a:pt x="157" y="44"/>
                    <a:pt x="152" y="45"/>
                  </a:cubicBezTo>
                  <a:cubicBezTo>
                    <a:pt x="149" y="46"/>
                    <a:pt x="147" y="46"/>
                    <a:pt x="144" y="46"/>
                  </a:cubicBezTo>
                  <a:cubicBezTo>
                    <a:pt x="141" y="47"/>
                    <a:pt x="138" y="47"/>
                    <a:pt x="135" y="47"/>
                  </a:cubicBezTo>
                  <a:cubicBezTo>
                    <a:pt x="121" y="47"/>
                    <a:pt x="107" y="46"/>
                    <a:pt x="94" y="43"/>
                  </a:cubicBezTo>
                  <a:cubicBezTo>
                    <a:pt x="70" y="38"/>
                    <a:pt x="47" y="29"/>
                    <a:pt x="25" y="17"/>
                  </a:cubicBezTo>
                  <a:cubicBezTo>
                    <a:pt x="19" y="13"/>
                    <a:pt x="13" y="9"/>
                    <a:pt x="7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2" y="7"/>
                    <a:pt x="18" y="11"/>
                    <a:pt x="26" y="16"/>
                  </a:cubicBezTo>
                  <a:cubicBezTo>
                    <a:pt x="48" y="28"/>
                    <a:pt x="71" y="36"/>
                    <a:pt x="95" y="41"/>
                  </a:cubicBezTo>
                  <a:cubicBezTo>
                    <a:pt x="108" y="44"/>
                    <a:pt x="121" y="45"/>
                    <a:pt x="135" y="45"/>
                  </a:cubicBezTo>
                  <a:cubicBezTo>
                    <a:pt x="138" y="45"/>
                    <a:pt x="141" y="45"/>
                    <a:pt x="144" y="45"/>
                  </a:cubicBezTo>
                  <a:cubicBezTo>
                    <a:pt x="146" y="44"/>
                    <a:pt x="149" y="44"/>
                    <a:pt x="152" y="44"/>
                  </a:cubicBezTo>
                  <a:cubicBezTo>
                    <a:pt x="157" y="43"/>
                    <a:pt x="162" y="41"/>
                    <a:pt x="166" y="39"/>
                  </a:cubicBezTo>
                  <a:cubicBezTo>
                    <a:pt x="173" y="35"/>
                    <a:pt x="178" y="30"/>
                    <a:pt x="181" y="23"/>
                  </a:cubicBezTo>
                  <a:cubicBezTo>
                    <a:pt x="182" y="21"/>
                    <a:pt x="183" y="18"/>
                    <a:pt x="184" y="16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3" name="Freeform 111"/>
            <p:cNvSpPr/>
            <p:nvPr/>
          </p:nvSpPr>
          <p:spPr bwMode="auto">
            <a:xfrm>
              <a:off x="819" y="1516"/>
              <a:ext cx="47" cy="51"/>
            </a:xfrm>
            <a:custGeom>
              <a:avLst/>
              <a:gdLst>
                <a:gd name="T0" fmla="*/ 119 w 121"/>
                <a:gd name="T1" fmla="*/ 132 h 132"/>
                <a:gd name="T2" fmla="*/ 119 w 121"/>
                <a:gd name="T3" fmla="*/ 129 h 132"/>
                <a:gd name="T4" fmla="*/ 119 w 121"/>
                <a:gd name="T5" fmla="*/ 121 h 132"/>
                <a:gd name="T6" fmla="*/ 119 w 121"/>
                <a:gd name="T7" fmla="*/ 91 h 132"/>
                <a:gd name="T8" fmla="*/ 111 w 121"/>
                <a:gd name="T9" fmla="*/ 48 h 132"/>
                <a:gd name="T10" fmla="*/ 101 w 121"/>
                <a:gd name="T11" fmla="*/ 24 h 132"/>
                <a:gd name="T12" fmla="*/ 83 w 121"/>
                <a:gd name="T13" fmla="*/ 4 h 132"/>
                <a:gd name="T14" fmla="*/ 80 w 121"/>
                <a:gd name="T15" fmla="*/ 2 h 132"/>
                <a:gd name="T16" fmla="*/ 80 w 121"/>
                <a:gd name="T17" fmla="*/ 2 h 132"/>
                <a:gd name="T18" fmla="*/ 56 w 121"/>
                <a:gd name="T19" fmla="*/ 13 h 132"/>
                <a:gd name="T20" fmla="*/ 38 w 121"/>
                <a:gd name="T21" fmla="*/ 32 h 132"/>
                <a:gd name="T22" fmla="*/ 15 w 121"/>
                <a:gd name="T23" fmla="*/ 68 h 132"/>
                <a:gd name="T24" fmla="*/ 4 w 121"/>
                <a:gd name="T25" fmla="*/ 95 h 132"/>
                <a:gd name="T26" fmla="*/ 1 w 121"/>
                <a:gd name="T27" fmla="*/ 103 h 132"/>
                <a:gd name="T28" fmla="*/ 0 w 121"/>
                <a:gd name="T29" fmla="*/ 105 h 132"/>
                <a:gd name="T30" fmla="*/ 1 w 121"/>
                <a:gd name="T31" fmla="*/ 103 h 132"/>
                <a:gd name="T32" fmla="*/ 3 w 121"/>
                <a:gd name="T33" fmla="*/ 95 h 132"/>
                <a:gd name="T34" fmla="*/ 14 w 121"/>
                <a:gd name="T35" fmla="*/ 68 h 132"/>
                <a:gd name="T36" fmla="*/ 36 w 121"/>
                <a:gd name="T37" fmla="*/ 30 h 132"/>
                <a:gd name="T38" fmla="*/ 55 w 121"/>
                <a:gd name="T39" fmla="*/ 12 h 132"/>
                <a:gd name="T40" fmla="*/ 80 w 121"/>
                <a:gd name="T41" fmla="*/ 0 h 132"/>
                <a:gd name="T42" fmla="*/ 80 w 121"/>
                <a:gd name="T43" fmla="*/ 0 h 132"/>
                <a:gd name="T44" fmla="*/ 81 w 121"/>
                <a:gd name="T45" fmla="*/ 0 h 132"/>
                <a:gd name="T46" fmla="*/ 84 w 121"/>
                <a:gd name="T47" fmla="*/ 2 h 132"/>
                <a:gd name="T48" fmla="*/ 103 w 121"/>
                <a:gd name="T49" fmla="*/ 23 h 132"/>
                <a:gd name="T50" fmla="*/ 113 w 121"/>
                <a:gd name="T51" fmla="*/ 47 h 132"/>
                <a:gd name="T52" fmla="*/ 120 w 121"/>
                <a:gd name="T53" fmla="*/ 91 h 132"/>
                <a:gd name="T54" fmla="*/ 120 w 121"/>
                <a:gd name="T55" fmla="*/ 121 h 132"/>
                <a:gd name="T56" fmla="*/ 120 w 121"/>
                <a:gd name="T57" fmla="*/ 129 h 132"/>
                <a:gd name="T58" fmla="*/ 119 w 121"/>
                <a:gd name="T5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1" h="132">
                  <a:moveTo>
                    <a:pt x="119" y="132"/>
                  </a:moveTo>
                  <a:cubicBezTo>
                    <a:pt x="119" y="131"/>
                    <a:pt x="119" y="130"/>
                    <a:pt x="119" y="129"/>
                  </a:cubicBezTo>
                  <a:cubicBezTo>
                    <a:pt x="119" y="127"/>
                    <a:pt x="119" y="125"/>
                    <a:pt x="119" y="121"/>
                  </a:cubicBezTo>
                  <a:cubicBezTo>
                    <a:pt x="119" y="114"/>
                    <a:pt x="119" y="104"/>
                    <a:pt x="119" y="91"/>
                  </a:cubicBezTo>
                  <a:cubicBezTo>
                    <a:pt x="118" y="77"/>
                    <a:pt x="115" y="62"/>
                    <a:pt x="111" y="48"/>
                  </a:cubicBezTo>
                  <a:cubicBezTo>
                    <a:pt x="109" y="39"/>
                    <a:pt x="106" y="31"/>
                    <a:pt x="101" y="24"/>
                  </a:cubicBezTo>
                  <a:cubicBezTo>
                    <a:pt x="97" y="16"/>
                    <a:pt x="90" y="9"/>
                    <a:pt x="83" y="4"/>
                  </a:cubicBezTo>
                  <a:cubicBezTo>
                    <a:pt x="82" y="3"/>
                    <a:pt x="81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1" y="4"/>
                    <a:pt x="63" y="8"/>
                    <a:pt x="56" y="13"/>
                  </a:cubicBezTo>
                  <a:cubicBezTo>
                    <a:pt x="49" y="19"/>
                    <a:pt x="43" y="25"/>
                    <a:pt x="38" y="32"/>
                  </a:cubicBezTo>
                  <a:cubicBezTo>
                    <a:pt x="29" y="43"/>
                    <a:pt x="21" y="55"/>
                    <a:pt x="15" y="68"/>
                  </a:cubicBezTo>
                  <a:cubicBezTo>
                    <a:pt x="10" y="79"/>
                    <a:pt x="7" y="89"/>
                    <a:pt x="4" y="95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1" y="104"/>
                    <a:pt x="1" y="105"/>
                    <a:pt x="0" y="105"/>
                  </a:cubicBezTo>
                  <a:cubicBezTo>
                    <a:pt x="0" y="104"/>
                    <a:pt x="1" y="104"/>
                    <a:pt x="1" y="103"/>
                  </a:cubicBezTo>
                  <a:cubicBezTo>
                    <a:pt x="2" y="101"/>
                    <a:pt x="2" y="98"/>
                    <a:pt x="3" y="95"/>
                  </a:cubicBezTo>
                  <a:cubicBezTo>
                    <a:pt x="6" y="89"/>
                    <a:pt x="9" y="79"/>
                    <a:pt x="14" y="68"/>
                  </a:cubicBezTo>
                  <a:cubicBezTo>
                    <a:pt x="20" y="54"/>
                    <a:pt x="27" y="42"/>
                    <a:pt x="36" y="30"/>
                  </a:cubicBezTo>
                  <a:cubicBezTo>
                    <a:pt x="42" y="24"/>
                    <a:pt x="48" y="17"/>
                    <a:pt x="55" y="12"/>
                  </a:cubicBezTo>
                  <a:cubicBezTo>
                    <a:pt x="62" y="6"/>
                    <a:pt x="71" y="2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2" y="1"/>
                    <a:pt x="83" y="1"/>
                    <a:pt x="84" y="2"/>
                  </a:cubicBezTo>
                  <a:cubicBezTo>
                    <a:pt x="92" y="7"/>
                    <a:pt x="98" y="14"/>
                    <a:pt x="103" y="23"/>
                  </a:cubicBezTo>
                  <a:cubicBezTo>
                    <a:pt x="107" y="30"/>
                    <a:pt x="111" y="39"/>
                    <a:pt x="113" y="47"/>
                  </a:cubicBezTo>
                  <a:cubicBezTo>
                    <a:pt x="117" y="61"/>
                    <a:pt x="119" y="76"/>
                    <a:pt x="120" y="91"/>
                  </a:cubicBezTo>
                  <a:cubicBezTo>
                    <a:pt x="121" y="101"/>
                    <a:pt x="121" y="111"/>
                    <a:pt x="120" y="121"/>
                  </a:cubicBezTo>
                  <a:cubicBezTo>
                    <a:pt x="120" y="125"/>
                    <a:pt x="120" y="127"/>
                    <a:pt x="120" y="129"/>
                  </a:cubicBezTo>
                  <a:cubicBezTo>
                    <a:pt x="120" y="130"/>
                    <a:pt x="119" y="131"/>
                    <a:pt x="119" y="132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4" name="Freeform 112"/>
            <p:cNvSpPr/>
            <p:nvPr/>
          </p:nvSpPr>
          <p:spPr bwMode="auto">
            <a:xfrm>
              <a:off x="848" y="1514"/>
              <a:ext cx="5" cy="4"/>
            </a:xfrm>
            <a:custGeom>
              <a:avLst/>
              <a:gdLst>
                <a:gd name="T0" fmla="*/ 6 w 11"/>
                <a:gd name="T1" fmla="*/ 0 h 9"/>
                <a:gd name="T2" fmla="*/ 7 w 11"/>
                <a:gd name="T3" fmla="*/ 0 h 9"/>
                <a:gd name="T4" fmla="*/ 10 w 11"/>
                <a:gd name="T5" fmla="*/ 5 h 9"/>
                <a:gd name="T6" fmla="*/ 10 w 11"/>
                <a:gd name="T7" fmla="*/ 9 h 9"/>
                <a:gd name="T8" fmla="*/ 0 w 11"/>
                <a:gd name="T9" fmla="*/ 7 h 9"/>
                <a:gd name="T10" fmla="*/ 1 w 11"/>
                <a:gd name="T11" fmla="*/ 4 h 9"/>
                <a:gd name="T12" fmla="*/ 6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9" y="1"/>
                    <a:pt x="11" y="3"/>
                    <a:pt x="10" y="5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1"/>
                    <a:pt x="3" y="0"/>
                    <a:pt x="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5" name="Freeform 113"/>
            <p:cNvSpPr/>
            <p:nvPr/>
          </p:nvSpPr>
          <p:spPr bwMode="auto">
            <a:xfrm>
              <a:off x="848" y="1546"/>
              <a:ext cx="26" cy="12"/>
            </a:xfrm>
            <a:custGeom>
              <a:avLst/>
              <a:gdLst>
                <a:gd name="T0" fmla="*/ 4 w 69"/>
                <a:gd name="T1" fmla="*/ 1 h 33"/>
                <a:gd name="T2" fmla="*/ 0 w 69"/>
                <a:gd name="T3" fmla="*/ 20 h 33"/>
                <a:gd name="T4" fmla="*/ 47 w 69"/>
                <a:gd name="T5" fmla="*/ 28 h 33"/>
                <a:gd name="T6" fmla="*/ 69 w 69"/>
                <a:gd name="T7" fmla="*/ 16 h 33"/>
                <a:gd name="T8" fmla="*/ 67 w 69"/>
                <a:gd name="T9" fmla="*/ 0 h 33"/>
                <a:gd name="T10" fmla="*/ 41 w 69"/>
                <a:gd name="T11" fmla="*/ 8 h 33"/>
                <a:gd name="T12" fmla="*/ 4 w 69"/>
                <a:gd name="T1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33">
                  <a:moveTo>
                    <a:pt x="4" y="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24" y="33"/>
                    <a:pt x="47" y="28"/>
                  </a:cubicBezTo>
                  <a:cubicBezTo>
                    <a:pt x="56" y="27"/>
                    <a:pt x="63" y="23"/>
                    <a:pt x="69" y="1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1" y="8"/>
                    <a:pt x="41" y="8"/>
                  </a:cubicBezTo>
                  <a:cubicBezTo>
                    <a:pt x="26" y="9"/>
                    <a:pt x="4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6" name="Freeform 114"/>
            <p:cNvSpPr/>
            <p:nvPr/>
          </p:nvSpPr>
          <p:spPr bwMode="auto">
            <a:xfrm>
              <a:off x="832" y="1571"/>
              <a:ext cx="63" cy="12"/>
            </a:xfrm>
            <a:custGeom>
              <a:avLst/>
              <a:gdLst>
                <a:gd name="T0" fmla="*/ 164 w 164"/>
                <a:gd name="T1" fmla="*/ 9 h 32"/>
                <a:gd name="T2" fmla="*/ 163 w 164"/>
                <a:gd name="T3" fmla="*/ 11 h 32"/>
                <a:gd name="T4" fmla="*/ 159 w 164"/>
                <a:gd name="T5" fmla="*/ 14 h 32"/>
                <a:gd name="T6" fmla="*/ 142 w 164"/>
                <a:gd name="T7" fmla="*/ 22 h 32"/>
                <a:gd name="T8" fmla="*/ 81 w 164"/>
                <a:gd name="T9" fmla="*/ 29 h 32"/>
                <a:gd name="T10" fmla="*/ 22 w 164"/>
                <a:gd name="T11" fmla="*/ 12 h 32"/>
                <a:gd name="T12" fmla="*/ 6 w 164"/>
                <a:gd name="T13" fmla="*/ 3 h 32"/>
                <a:gd name="T14" fmla="*/ 1 w 164"/>
                <a:gd name="T15" fmla="*/ 1 h 32"/>
                <a:gd name="T16" fmla="*/ 0 w 164"/>
                <a:gd name="T17" fmla="*/ 0 h 32"/>
                <a:gd name="T18" fmla="*/ 6 w 164"/>
                <a:gd name="T19" fmla="*/ 3 h 32"/>
                <a:gd name="T20" fmla="*/ 23 w 164"/>
                <a:gd name="T21" fmla="*/ 11 h 32"/>
                <a:gd name="T22" fmla="*/ 82 w 164"/>
                <a:gd name="T23" fmla="*/ 27 h 32"/>
                <a:gd name="T24" fmla="*/ 142 w 164"/>
                <a:gd name="T25" fmla="*/ 21 h 32"/>
                <a:gd name="T26" fmla="*/ 164 w 164"/>
                <a:gd name="T27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4" h="32">
                  <a:moveTo>
                    <a:pt x="164" y="9"/>
                  </a:moveTo>
                  <a:cubicBezTo>
                    <a:pt x="164" y="9"/>
                    <a:pt x="164" y="10"/>
                    <a:pt x="163" y="11"/>
                  </a:cubicBezTo>
                  <a:cubicBezTo>
                    <a:pt x="162" y="12"/>
                    <a:pt x="160" y="13"/>
                    <a:pt x="159" y="14"/>
                  </a:cubicBezTo>
                  <a:cubicBezTo>
                    <a:pt x="154" y="17"/>
                    <a:pt x="148" y="20"/>
                    <a:pt x="142" y="22"/>
                  </a:cubicBezTo>
                  <a:cubicBezTo>
                    <a:pt x="123" y="29"/>
                    <a:pt x="102" y="32"/>
                    <a:pt x="81" y="29"/>
                  </a:cubicBezTo>
                  <a:cubicBezTo>
                    <a:pt x="61" y="27"/>
                    <a:pt x="41" y="21"/>
                    <a:pt x="22" y="12"/>
                  </a:cubicBezTo>
                  <a:cubicBezTo>
                    <a:pt x="15" y="9"/>
                    <a:pt x="10" y="5"/>
                    <a:pt x="6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2" y="0"/>
                    <a:pt x="4" y="1"/>
                    <a:pt x="6" y="3"/>
                  </a:cubicBezTo>
                  <a:cubicBezTo>
                    <a:pt x="10" y="5"/>
                    <a:pt x="16" y="7"/>
                    <a:pt x="23" y="11"/>
                  </a:cubicBezTo>
                  <a:cubicBezTo>
                    <a:pt x="42" y="19"/>
                    <a:pt x="61" y="25"/>
                    <a:pt x="82" y="27"/>
                  </a:cubicBezTo>
                  <a:cubicBezTo>
                    <a:pt x="102" y="29"/>
                    <a:pt x="122" y="27"/>
                    <a:pt x="142" y="21"/>
                  </a:cubicBezTo>
                  <a:cubicBezTo>
                    <a:pt x="150" y="18"/>
                    <a:pt x="157" y="14"/>
                    <a:pt x="164" y="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7" name="Freeform 115"/>
            <p:cNvSpPr/>
            <p:nvPr/>
          </p:nvSpPr>
          <p:spPr bwMode="auto">
            <a:xfrm>
              <a:off x="637" y="1514"/>
              <a:ext cx="99" cy="73"/>
            </a:xfrm>
            <a:custGeom>
              <a:avLst/>
              <a:gdLst>
                <a:gd name="T0" fmla="*/ 0 w 258"/>
                <a:gd name="T1" fmla="*/ 50 h 188"/>
                <a:gd name="T2" fmla="*/ 48 w 258"/>
                <a:gd name="T3" fmla="*/ 6 h 188"/>
                <a:gd name="T4" fmla="*/ 104 w 258"/>
                <a:gd name="T5" fmla="*/ 32 h 188"/>
                <a:gd name="T6" fmla="*/ 111 w 258"/>
                <a:gd name="T7" fmla="*/ 8 h 188"/>
                <a:gd name="T8" fmla="*/ 136 w 258"/>
                <a:gd name="T9" fmla="*/ 15 h 188"/>
                <a:gd name="T10" fmla="*/ 194 w 258"/>
                <a:gd name="T11" fmla="*/ 106 h 188"/>
                <a:gd name="T12" fmla="*/ 252 w 258"/>
                <a:gd name="T13" fmla="*/ 173 h 188"/>
                <a:gd name="T14" fmla="*/ 227 w 258"/>
                <a:gd name="T15" fmla="*/ 184 h 188"/>
                <a:gd name="T16" fmla="*/ 108 w 258"/>
                <a:gd name="T17" fmla="*/ 129 h 188"/>
                <a:gd name="T18" fmla="*/ 0 w 258"/>
                <a:gd name="T19" fmla="*/ 5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188">
                  <a:moveTo>
                    <a:pt x="0" y="50"/>
                  </a:moveTo>
                  <a:cubicBezTo>
                    <a:pt x="0" y="50"/>
                    <a:pt x="21" y="9"/>
                    <a:pt x="48" y="6"/>
                  </a:cubicBezTo>
                  <a:cubicBezTo>
                    <a:pt x="48" y="6"/>
                    <a:pt x="97" y="34"/>
                    <a:pt x="104" y="32"/>
                  </a:cubicBezTo>
                  <a:cubicBezTo>
                    <a:pt x="112" y="30"/>
                    <a:pt x="101" y="16"/>
                    <a:pt x="111" y="8"/>
                  </a:cubicBezTo>
                  <a:cubicBezTo>
                    <a:pt x="121" y="0"/>
                    <a:pt x="132" y="9"/>
                    <a:pt x="136" y="15"/>
                  </a:cubicBezTo>
                  <a:cubicBezTo>
                    <a:pt x="140" y="21"/>
                    <a:pt x="170" y="89"/>
                    <a:pt x="194" y="106"/>
                  </a:cubicBezTo>
                  <a:cubicBezTo>
                    <a:pt x="219" y="123"/>
                    <a:pt x="258" y="157"/>
                    <a:pt x="252" y="173"/>
                  </a:cubicBezTo>
                  <a:cubicBezTo>
                    <a:pt x="247" y="184"/>
                    <a:pt x="249" y="180"/>
                    <a:pt x="227" y="184"/>
                  </a:cubicBezTo>
                  <a:cubicBezTo>
                    <a:pt x="205" y="188"/>
                    <a:pt x="131" y="153"/>
                    <a:pt x="108" y="129"/>
                  </a:cubicBezTo>
                  <a:cubicBezTo>
                    <a:pt x="71" y="92"/>
                    <a:pt x="24" y="52"/>
                    <a:pt x="0" y="50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8" name="Freeform 116"/>
            <p:cNvSpPr/>
            <p:nvPr/>
          </p:nvSpPr>
          <p:spPr bwMode="auto">
            <a:xfrm>
              <a:off x="618" y="1534"/>
              <a:ext cx="114" cy="56"/>
            </a:xfrm>
            <a:custGeom>
              <a:avLst/>
              <a:gdLst>
                <a:gd name="T0" fmla="*/ 292 w 296"/>
                <a:gd name="T1" fmla="*/ 139 h 146"/>
                <a:gd name="T2" fmla="*/ 294 w 296"/>
                <a:gd name="T3" fmla="*/ 132 h 146"/>
                <a:gd name="T4" fmla="*/ 289 w 296"/>
                <a:gd name="T5" fmla="*/ 130 h 146"/>
                <a:gd name="T6" fmla="*/ 285 w 296"/>
                <a:gd name="T7" fmla="*/ 130 h 146"/>
                <a:gd name="T8" fmla="*/ 227 w 296"/>
                <a:gd name="T9" fmla="*/ 115 h 146"/>
                <a:gd name="T10" fmla="*/ 164 w 296"/>
                <a:gd name="T11" fmla="*/ 75 h 146"/>
                <a:gd name="T12" fmla="*/ 85 w 296"/>
                <a:gd name="T13" fmla="*/ 5 h 146"/>
                <a:gd name="T14" fmla="*/ 50 w 296"/>
                <a:gd name="T15" fmla="*/ 0 h 146"/>
                <a:gd name="T16" fmla="*/ 48 w 296"/>
                <a:gd name="T17" fmla="*/ 1 h 146"/>
                <a:gd name="T18" fmla="*/ 16 w 296"/>
                <a:gd name="T19" fmla="*/ 61 h 146"/>
                <a:gd name="T20" fmla="*/ 92 w 296"/>
                <a:gd name="T21" fmla="*/ 82 h 146"/>
                <a:gd name="T22" fmla="*/ 212 w 296"/>
                <a:gd name="T23" fmla="*/ 129 h 146"/>
                <a:gd name="T24" fmla="*/ 292 w 296"/>
                <a:gd name="T25" fmla="*/ 139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6" h="146">
                  <a:moveTo>
                    <a:pt x="292" y="139"/>
                  </a:moveTo>
                  <a:cubicBezTo>
                    <a:pt x="295" y="138"/>
                    <a:pt x="296" y="135"/>
                    <a:pt x="294" y="132"/>
                  </a:cubicBezTo>
                  <a:cubicBezTo>
                    <a:pt x="293" y="130"/>
                    <a:pt x="291" y="129"/>
                    <a:pt x="289" y="130"/>
                  </a:cubicBezTo>
                  <a:cubicBezTo>
                    <a:pt x="288" y="130"/>
                    <a:pt x="287" y="130"/>
                    <a:pt x="285" y="130"/>
                  </a:cubicBezTo>
                  <a:cubicBezTo>
                    <a:pt x="270" y="131"/>
                    <a:pt x="251" y="125"/>
                    <a:pt x="227" y="115"/>
                  </a:cubicBezTo>
                  <a:cubicBezTo>
                    <a:pt x="203" y="104"/>
                    <a:pt x="195" y="97"/>
                    <a:pt x="164" y="75"/>
                  </a:cubicBezTo>
                  <a:cubicBezTo>
                    <a:pt x="134" y="52"/>
                    <a:pt x="109" y="12"/>
                    <a:pt x="85" y="5"/>
                  </a:cubicBezTo>
                  <a:cubicBezTo>
                    <a:pt x="74" y="2"/>
                    <a:pt x="62" y="0"/>
                    <a:pt x="50" y="0"/>
                  </a:cubicBezTo>
                  <a:cubicBezTo>
                    <a:pt x="49" y="0"/>
                    <a:pt x="48" y="0"/>
                    <a:pt x="48" y="1"/>
                  </a:cubicBezTo>
                  <a:cubicBezTo>
                    <a:pt x="31" y="11"/>
                    <a:pt x="0" y="50"/>
                    <a:pt x="16" y="61"/>
                  </a:cubicBezTo>
                  <a:cubicBezTo>
                    <a:pt x="27" y="68"/>
                    <a:pt x="65" y="73"/>
                    <a:pt x="92" y="82"/>
                  </a:cubicBezTo>
                  <a:cubicBezTo>
                    <a:pt x="119" y="91"/>
                    <a:pt x="178" y="117"/>
                    <a:pt x="212" y="129"/>
                  </a:cubicBezTo>
                  <a:cubicBezTo>
                    <a:pt x="245" y="140"/>
                    <a:pt x="279" y="146"/>
                    <a:pt x="292" y="1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9" name="Freeform 117"/>
            <p:cNvSpPr/>
            <p:nvPr/>
          </p:nvSpPr>
          <p:spPr bwMode="auto">
            <a:xfrm>
              <a:off x="622" y="1533"/>
              <a:ext cx="109" cy="55"/>
            </a:xfrm>
            <a:custGeom>
              <a:avLst/>
              <a:gdLst>
                <a:gd name="T0" fmla="*/ 282 w 285"/>
                <a:gd name="T1" fmla="*/ 140 h 143"/>
                <a:gd name="T2" fmla="*/ 281 w 285"/>
                <a:gd name="T3" fmla="*/ 141 h 143"/>
                <a:gd name="T4" fmla="*/ 276 w 285"/>
                <a:gd name="T5" fmla="*/ 142 h 143"/>
                <a:gd name="T6" fmla="*/ 257 w 285"/>
                <a:gd name="T7" fmla="*/ 143 h 143"/>
                <a:gd name="T8" fmla="*/ 188 w 285"/>
                <a:gd name="T9" fmla="*/ 125 h 143"/>
                <a:gd name="T10" fmla="*/ 90 w 285"/>
                <a:gd name="T11" fmla="*/ 87 h 143"/>
                <a:gd name="T12" fmla="*/ 30 w 285"/>
                <a:gd name="T13" fmla="*/ 71 h 143"/>
                <a:gd name="T14" fmla="*/ 15 w 285"/>
                <a:gd name="T15" fmla="*/ 66 h 143"/>
                <a:gd name="T16" fmla="*/ 7 w 285"/>
                <a:gd name="T17" fmla="*/ 63 h 143"/>
                <a:gd name="T18" fmla="*/ 1 w 285"/>
                <a:gd name="T19" fmla="*/ 56 h 143"/>
                <a:gd name="T20" fmla="*/ 4 w 285"/>
                <a:gd name="T21" fmla="*/ 39 h 143"/>
                <a:gd name="T22" fmla="*/ 13 w 285"/>
                <a:gd name="T23" fmla="*/ 25 h 143"/>
                <a:gd name="T24" fmla="*/ 24 w 285"/>
                <a:gd name="T25" fmla="*/ 11 h 143"/>
                <a:gd name="T26" fmla="*/ 37 w 285"/>
                <a:gd name="T27" fmla="*/ 1 h 143"/>
                <a:gd name="T28" fmla="*/ 42 w 285"/>
                <a:gd name="T29" fmla="*/ 0 h 143"/>
                <a:gd name="T30" fmla="*/ 46 w 285"/>
                <a:gd name="T31" fmla="*/ 0 h 143"/>
                <a:gd name="T32" fmla="*/ 54 w 285"/>
                <a:gd name="T33" fmla="*/ 1 h 143"/>
                <a:gd name="T34" fmla="*/ 70 w 285"/>
                <a:gd name="T35" fmla="*/ 4 h 143"/>
                <a:gd name="T36" fmla="*/ 85 w 285"/>
                <a:gd name="T37" fmla="*/ 10 h 143"/>
                <a:gd name="T38" fmla="*/ 98 w 285"/>
                <a:gd name="T39" fmla="*/ 20 h 143"/>
                <a:gd name="T40" fmla="*/ 119 w 285"/>
                <a:gd name="T41" fmla="*/ 41 h 143"/>
                <a:gd name="T42" fmla="*/ 161 w 285"/>
                <a:gd name="T43" fmla="*/ 79 h 143"/>
                <a:gd name="T44" fmla="*/ 201 w 285"/>
                <a:gd name="T45" fmla="*/ 107 h 143"/>
                <a:gd name="T46" fmla="*/ 267 w 285"/>
                <a:gd name="T47" fmla="*/ 130 h 143"/>
                <a:gd name="T48" fmla="*/ 278 w 285"/>
                <a:gd name="T49" fmla="*/ 130 h 143"/>
                <a:gd name="T50" fmla="*/ 283 w 285"/>
                <a:gd name="T51" fmla="*/ 131 h 143"/>
                <a:gd name="T52" fmla="*/ 285 w 285"/>
                <a:gd name="T53" fmla="*/ 134 h 143"/>
                <a:gd name="T54" fmla="*/ 284 w 285"/>
                <a:gd name="T55" fmla="*/ 139 h 143"/>
                <a:gd name="T56" fmla="*/ 283 w 285"/>
                <a:gd name="T57" fmla="*/ 140 h 143"/>
                <a:gd name="T58" fmla="*/ 282 w 285"/>
                <a:gd name="T59" fmla="*/ 140 h 143"/>
                <a:gd name="T60" fmla="*/ 284 w 285"/>
                <a:gd name="T61" fmla="*/ 139 h 143"/>
                <a:gd name="T62" fmla="*/ 285 w 285"/>
                <a:gd name="T63" fmla="*/ 134 h 143"/>
                <a:gd name="T64" fmla="*/ 283 w 285"/>
                <a:gd name="T65" fmla="*/ 131 h 143"/>
                <a:gd name="T66" fmla="*/ 279 w 285"/>
                <a:gd name="T67" fmla="*/ 131 h 143"/>
                <a:gd name="T68" fmla="*/ 267 w 285"/>
                <a:gd name="T69" fmla="*/ 131 h 143"/>
                <a:gd name="T70" fmla="*/ 238 w 285"/>
                <a:gd name="T71" fmla="*/ 124 h 143"/>
                <a:gd name="T72" fmla="*/ 200 w 285"/>
                <a:gd name="T73" fmla="*/ 108 h 143"/>
                <a:gd name="T74" fmla="*/ 160 w 285"/>
                <a:gd name="T75" fmla="*/ 80 h 143"/>
                <a:gd name="T76" fmla="*/ 139 w 285"/>
                <a:gd name="T77" fmla="*/ 63 h 143"/>
                <a:gd name="T78" fmla="*/ 118 w 285"/>
                <a:gd name="T79" fmla="*/ 42 h 143"/>
                <a:gd name="T80" fmla="*/ 97 w 285"/>
                <a:gd name="T81" fmla="*/ 21 h 143"/>
                <a:gd name="T82" fmla="*/ 85 w 285"/>
                <a:gd name="T83" fmla="*/ 11 h 143"/>
                <a:gd name="T84" fmla="*/ 70 w 285"/>
                <a:gd name="T85" fmla="*/ 5 h 143"/>
                <a:gd name="T86" fmla="*/ 54 w 285"/>
                <a:gd name="T87" fmla="*/ 2 h 143"/>
                <a:gd name="T88" fmla="*/ 46 w 285"/>
                <a:gd name="T89" fmla="*/ 2 h 143"/>
                <a:gd name="T90" fmla="*/ 42 w 285"/>
                <a:gd name="T91" fmla="*/ 2 h 143"/>
                <a:gd name="T92" fmla="*/ 39 w 285"/>
                <a:gd name="T93" fmla="*/ 2 h 143"/>
                <a:gd name="T94" fmla="*/ 26 w 285"/>
                <a:gd name="T95" fmla="*/ 12 h 143"/>
                <a:gd name="T96" fmla="*/ 15 w 285"/>
                <a:gd name="T97" fmla="*/ 25 h 143"/>
                <a:gd name="T98" fmla="*/ 6 w 285"/>
                <a:gd name="T99" fmla="*/ 40 h 143"/>
                <a:gd name="T100" fmla="*/ 3 w 285"/>
                <a:gd name="T101" fmla="*/ 55 h 143"/>
                <a:gd name="T102" fmla="*/ 15 w 285"/>
                <a:gd name="T103" fmla="*/ 64 h 143"/>
                <a:gd name="T104" fmla="*/ 31 w 285"/>
                <a:gd name="T105" fmla="*/ 68 h 143"/>
                <a:gd name="T106" fmla="*/ 91 w 285"/>
                <a:gd name="T107" fmla="*/ 85 h 143"/>
                <a:gd name="T108" fmla="*/ 189 w 285"/>
                <a:gd name="T109" fmla="*/ 124 h 143"/>
                <a:gd name="T110" fmla="*/ 257 w 285"/>
                <a:gd name="T111" fmla="*/ 142 h 143"/>
                <a:gd name="T112" fmla="*/ 276 w 285"/>
                <a:gd name="T113" fmla="*/ 142 h 143"/>
                <a:gd name="T114" fmla="*/ 281 w 285"/>
                <a:gd name="T115" fmla="*/ 140 h 143"/>
                <a:gd name="T116" fmla="*/ 282 w 285"/>
                <a:gd name="T117" fmla="*/ 14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5" h="143">
                  <a:moveTo>
                    <a:pt x="282" y="140"/>
                  </a:moveTo>
                  <a:cubicBezTo>
                    <a:pt x="282" y="140"/>
                    <a:pt x="281" y="141"/>
                    <a:pt x="281" y="141"/>
                  </a:cubicBezTo>
                  <a:cubicBezTo>
                    <a:pt x="279" y="141"/>
                    <a:pt x="278" y="142"/>
                    <a:pt x="276" y="142"/>
                  </a:cubicBezTo>
                  <a:cubicBezTo>
                    <a:pt x="270" y="143"/>
                    <a:pt x="263" y="143"/>
                    <a:pt x="257" y="143"/>
                  </a:cubicBezTo>
                  <a:cubicBezTo>
                    <a:pt x="233" y="140"/>
                    <a:pt x="210" y="134"/>
                    <a:pt x="188" y="125"/>
                  </a:cubicBezTo>
                  <a:cubicBezTo>
                    <a:pt x="160" y="115"/>
                    <a:pt x="127" y="101"/>
                    <a:pt x="90" y="87"/>
                  </a:cubicBezTo>
                  <a:cubicBezTo>
                    <a:pt x="72" y="79"/>
                    <a:pt x="51" y="76"/>
                    <a:pt x="30" y="71"/>
                  </a:cubicBezTo>
                  <a:cubicBezTo>
                    <a:pt x="25" y="69"/>
                    <a:pt x="20" y="68"/>
                    <a:pt x="15" y="66"/>
                  </a:cubicBezTo>
                  <a:cubicBezTo>
                    <a:pt x="12" y="66"/>
                    <a:pt x="9" y="65"/>
                    <a:pt x="7" y="63"/>
                  </a:cubicBezTo>
                  <a:cubicBezTo>
                    <a:pt x="4" y="62"/>
                    <a:pt x="2" y="59"/>
                    <a:pt x="1" y="56"/>
                  </a:cubicBezTo>
                  <a:cubicBezTo>
                    <a:pt x="0" y="50"/>
                    <a:pt x="1" y="44"/>
                    <a:pt x="4" y="39"/>
                  </a:cubicBezTo>
                  <a:cubicBezTo>
                    <a:pt x="7" y="34"/>
                    <a:pt x="10" y="29"/>
                    <a:pt x="13" y="25"/>
                  </a:cubicBezTo>
                  <a:cubicBezTo>
                    <a:pt x="16" y="20"/>
                    <a:pt x="20" y="16"/>
                    <a:pt x="24" y="11"/>
                  </a:cubicBezTo>
                  <a:cubicBezTo>
                    <a:pt x="28" y="7"/>
                    <a:pt x="33" y="4"/>
                    <a:pt x="37" y="1"/>
                  </a:cubicBezTo>
                  <a:cubicBezTo>
                    <a:pt x="39" y="0"/>
                    <a:pt x="40" y="0"/>
                    <a:pt x="42" y="0"/>
                  </a:cubicBezTo>
                  <a:cubicBezTo>
                    <a:pt x="43" y="0"/>
                    <a:pt x="45" y="0"/>
                    <a:pt x="46" y="0"/>
                  </a:cubicBezTo>
                  <a:cubicBezTo>
                    <a:pt x="49" y="0"/>
                    <a:pt x="52" y="0"/>
                    <a:pt x="54" y="1"/>
                  </a:cubicBezTo>
                  <a:cubicBezTo>
                    <a:pt x="60" y="1"/>
                    <a:pt x="65" y="3"/>
                    <a:pt x="70" y="4"/>
                  </a:cubicBezTo>
                  <a:cubicBezTo>
                    <a:pt x="76" y="5"/>
                    <a:pt x="81" y="7"/>
                    <a:pt x="85" y="10"/>
                  </a:cubicBezTo>
                  <a:cubicBezTo>
                    <a:pt x="90" y="13"/>
                    <a:pt x="94" y="16"/>
                    <a:pt x="98" y="20"/>
                  </a:cubicBezTo>
                  <a:cubicBezTo>
                    <a:pt x="106" y="27"/>
                    <a:pt x="113" y="34"/>
                    <a:pt x="119" y="41"/>
                  </a:cubicBezTo>
                  <a:cubicBezTo>
                    <a:pt x="132" y="55"/>
                    <a:pt x="146" y="68"/>
                    <a:pt x="161" y="79"/>
                  </a:cubicBezTo>
                  <a:cubicBezTo>
                    <a:pt x="174" y="90"/>
                    <a:pt x="187" y="99"/>
                    <a:pt x="201" y="107"/>
                  </a:cubicBezTo>
                  <a:cubicBezTo>
                    <a:pt x="228" y="121"/>
                    <a:pt x="251" y="129"/>
                    <a:pt x="267" y="130"/>
                  </a:cubicBezTo>
                  <a:cubicBezTo>
                    <a:pt x="271" y="131"/>
                    <a:pt x="275" y="131"/>
                    <a:pt x="278" y="130"/>
                  </a:cubicBezTo>
                  <a:cubicBezTo>
                    <a:pt x="280" y="130"/>
                    <a:pt x="281" y="130"/>
                    <a:pt x="283" y="131"/>
                  </a:cubicBezTo>
                  <a:cubicBezTo>
                    <a:pt x="284" y="132"/>
                    <a:pt x="285" y="133"/>
                    <a:pt x="285" y="134"/>
                  </a:cubicBezTo>
                  <a:cubicBezTo>
                    <a:pt x="285" y="136"/>
                    <a:pt x="285" y="138"/>
                    <a:pt x="284" y="139"/>
                  </a:cubicBezTo>
                  <a:cubicBezTo>
                    <a:pt x="283" y="139"/>
                    <a:pt x="283" y="140"/>
                    <a:pt x="283" y="140"/>
                  </a:cubicBezTo>
                  <a:cubicBezTo>
                    <a:pt x="282" y="140"/>
                    <a:pt x="282" y="140"/>
                    <a:pt x="282" y="140"/>
                  </a:cubicBezTo>
                  <a:cubicBezTo>
                    <a:pt x="283" y="140"/>
                    <a:pt x="283" y="139"/>
                    <a:pt x="284" y="139"/>
                  </a:cubicBezTo>
                  <a:cubicBezTo>
                    <a:pt x="285" y="138"/>
                    <a:pt x="285" y="136"/>
                    <a:pt x="285" y="134"/>
                  </a:cubicBezTo>
                  <a:cubicBezTo>
                    <a:pt x="284" y="133"/>
                    <a:pt x="283" y="132"/>
                    <a:pt x="283" y="131"/>
                  </a:cubicBezTo>
                  <a:cubicBezTo>
                    <a:pt x="281" y="131"/>
                    <a:pt x="280" y="131"/>
                    <a:pt x="279" y="131"/>
                  </a:cubicBezTo>
                  <a:cubicBezTo>
                    <a:pt x="275" y="131"/>
                    <a:pt x="271" y="131"/>
                    <a:pt x="267" y="131"/>
                  </a:cubicBezTo>
                  <a:cubicBezTo>
                    <a:pt x="257" y="130"/>
                    <a:pt x="247" y="127"/>
                    <a:pt x="238" y="124"/>
                  </a:cubicBezTo>
                  <a:cubicBezTo>
                    <a:pt x="225" y="119"/>
                    <a:pt x="212" y="114"/>
                    <a:pt x="200" y="108"/>
                  </a:cubicBezTo>
                  <a:cubicBezTo>
                    <a:pt x="186" y="100"/>
                    <a:pt x="173" y="90"/>
                    <a:pt x="160" y="80"/>
                  </a:cubicBezTo>
                  <a:cubicBezTo>
                    <a:pt x="152" y="75"/>
                    <a:pt x="145" y="69"/>
                    <a:pt x="139" y="63"/>
                  </a:cubicBezTo>
                  <a:cubicBezTo>
                    <a:pt x="132" y="56"/>
                    <a:pt x="125" y="49"/>
                    <a:pt x="118" y="42"/>
                  </a:cubicBezTo>
                  <a:cubicBezTo>
                    <a:pt x="112" y="35"/>
                    <a:pt x="105" y="28"/>
                    <a:pt x="97" y="21"/>
                  </a:cubicBezTo>
                  <a:cubicBezTo>
                    <a:pt x="93" y="17"/>
                    <a:pt x="89" y="14"/>
                    <a:pt x="85" y="11"/>
                  </a:cubicBezTo>
                  <a:cubicBezTo>
                    <a:pt x="80" y="9"/>
                    <a:pt x="75" y="7"/>
                    <a:pt x="70" y="5"/>
                  </a:cubicBezTo>
                  <a:cubicBezTo>
                    <a:pt x="65" y="4"/>
                    <a:pt x="60" y="3"/>
                    <a:pt x="54" y="2"/>
                  </a:cubicBezTo>
                  <a:cubicBezTo>
                    <a:pt x="52" y="2"/>
                    <a:pt x="49" y="2"/>
                    <a:pt x="46" y="2"/>
                  </a:cubicBezTo>
                  <a:cubicBezTo>
                    <a:pt x="45" y="2"/>
                    <a:pt x="44" y="2"/>
                    <a:pt x="42" y="2"/>
                  </a:cubicBezTo>
                  <a:cubicBezTo>
                    <a:pt x="41" y="2"/>
                    <a:pt x="40" y="2"/>
                    <a:pt x="39" y="2"/>
                  </a:cubicBezTo>
                  <a:cubicBezTo>
                    <a:pt x="34" y="5"/>
                    <a:pt x="30" y="8"/>
                    <a:pt x="26" y="12"/>
                  </a:cubicBezTo>
                  <a:cubicBezTo>
                    <a:pt x="22" y="16"/>
                    <a:pt x="18" y="21"/>
                    <a:pt x="15" y="25"/>
                  </a:cubicBezTo>
                  <a:cubicBezTo>
                    <a:pt x="12" y="30"/>
                    <a:pt x="9" y="35"/>
                    <a:pt x="6" y="40"/>
                  </a:cubicBezTo>
                  <a:cubicBezTo>
                    <a:pt x="4" y="44"/>
                    <a:pt x="3" y="50"/>
                    <a:pt x="3" y="55"/>
                  </a:cubicBezTo>
                  <a:cubicBezTo>
                    <a:pt x="4" y="60"/>
                    <a:pt x="10" y="62"/>
                    <a:pt x="15" y="64"/>
                  </a:cubicBezTo>
                  <a:cubicBezTo>
                    <a:pt x="20" y="66"/>
                    <a:pt x="26" y="67"/>
                    <a:pt x="31" y="68"/>
                  </a:cubicBezTo>
                  <a:cubicBezTo>
                    <a:pt x="52" y="73"/>
                    <a:pt x="73" y="77"/>
                    <a:pt x="91" y="85"/>
                  </a:cubicBezTo>
                  <a:cubicBezTo>
                    <a:pt x="128" y="99"/>
                    <a:pt x="161" y="113"/>
                    <a:pt x="189" y="124"/>
                  </a:cubicBezTo>
                  <a:cubicBezTo>
                    <a:pt x="210" y="133"/>
                    <a:pt x="233" y="139"/>
                    <a:pt x="257" y="142"/>
                  </a:cubicBezTo>
                  <a:cubicBezTo>
                    <a:pt x="263" y="142"/>
                    <a:pt x="270" y="142"/>
                    <a:pt x="276" y="142"/>
                  </a:cubicBezTo>
                  <a:cubicBezTo>
                    <a:pt x="278" y="141"/>
                    <a:pt x="279" y="141"/>
                    <a:pt x="281" y="140"/>
                  </a:cubicBezTo>
                  <a:lnTo>
                    <a:pt x="282" y="14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0" name="Freeform 118"/>
            <p:cNvSpPr/>
            <p:nvPr/>
          </p:nvSpPr>
          <p:spPr bwMode="auto">
            <a:xfrm>
              <a:off x="692" y="1541"/>
              <a:ext cx="8" cy="4"/>
            </a:xfrm>
            <a:custGeom>
              <a:avLst/>
              <a:gdLst>
                <a:gd name="T0" fmla="*/ 21 w 21"/>
                <a:gd name="T1" fmla="*/ 1 h 10"/>
                <a:gd name="T2" fmla="*/ 10 w 21"/>
                <a:gd name="T3" fmla="*/ 5 h 10"/>
                <a:gd name="T4" fmla="*/ 0 w 21"/>
                <a:gd name="T5" fmla="*/ 9 h 10"/>
                <a:gd name="T6" fmla="*/ 9 w 21"/>
                <a:gd name="T7" fmla="*/ 3 h 10"/>
                <a:gd name="T8" fmla="*/ 21 w 2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">
                  <a:moveTo>
                    <a:pt x="21" y="1"/>
                  </a:moveTo>
                  <a:cubicBezTo>
                    <a:pt x="21" y="2"/>
                    <a:pt x="16" y="2"/>
                    <a:pt x="10" y="5"/>
                  </a:cubicBezTo>
                  <a:cubicBezTo>
                    <a:pt x="4" y="7"/>
                    <a:pt x="0" y="10"/>
                    <a:pt x="0" y="9"/>
                  </a:cubicBezTo>
                  <a:cubicBezTo>
                    <a:pt x="2" y="6"/>
                    <a:pt x="6" y="4"/>
                    <a:pt x="9" y="3"/>
                  </a:cubicBezTo>
                  <a:cubicBezTo>
                    <a:pt x="13" y="1"/>
                    <a:pt x="17" y="0"/>
                    <a:pt x="2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1" name="Freeform 119"/>
            <p:cNvSpPr/>
            <p:nvPr/>
          </p:nvSpPr>
          <p:spPr bwMode="auto">
            <a:xfrm>
              <a:off x="696" y="1547"/>
              <a:ext cx="8" cy="4"/>
            </a:xfrm>
            <a:custGeom>
              <a:avLst/>
              <a:gdLst>
                <a:gd name="T0" fmla="*/ 21 w 21"/>
                <a:gd name="T1" fmla="*/ 0 h 12"/>
                <a:gd name="T2" fmla="*/ 11 w 21"/>
                <a:gd name="T3" fmla="*/ 7 h 12"/>
                <a:gd name="T4" fmla="*/ 0 w 21"/>
                <a:gd name="T5" fmla="*/ 12 h 12"/>
                <a:gd name="T6" fmla="*/ 10 w 21"/>
                <a:gd name="T7" fmla="*/ 5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cubicBezTo>
                    <a:pt x="18" y="3"/>
                    <a:pt x="14" y="6"/>
                    <a:pt x="11" y="7"/>
                  </a:cubicBezTo>
                  <a:cubicBezTo>
                    <a:pt x="7" y="10"/>
                    <a:pt x="4" y="11"/>
                    <a:pt x="0" y="12"/>
                  </a:cubicBezTo>
                  <a:cubicBezTo>
                    <a:pt x="3" y="9"/>
                    <a:pt x="6" y="7"/>
                    <a:pt x="10" y="5"/>
                  </a:cubicBezTo>
                  <a:cubicBezTo>
                    <a:pt x="13" y="3"/>
                    <a:pt x="17" y="2"/>
                    <a:pt x="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2" name="Freeform 120"/>
            <p:cNvSpPr/>
            <p:nvPr/>
          </p:nvSpPr>
          <p:spPr bwMode="auto">
            <a:xfrm>
              <a:off x="703" y="1552"/>
              <a:ext cx="6" cy="6"/>
            </a:xfrm>
            <a:custGeom>
              <a:avLst/>
              <a:gdLst>
                <a:gd name="T0" fmla="*/ 16 w 16"/>
                <a:gd name="T1" fmla="*/ 1 h 16"/>
                <a:gd name="T2" fmla="*/ 9 w 16"/>
                <a:gd name="T3" fmla="*/ 9 h 16"/>
                <a:gd name="T4" fmla="*/ 1 w 16"/>
                <a:gd name="T5" fmla="*/ 15 h 16"/>
                <a:gd name="T6" fmla="*/ 7 w 16"/>
                <a:gd name="T7" fmla="*/ 7 h 16"/>
                <a:gd name="T8" fmla="*/ 16 w 16"/>
                <a:gd name="T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6" y="1"/>
                  </a:moveTo>
                  <a:cubicBezTo>
                    <a:pt x="16" y="1"/>
                    <a:pt x="13" y="5"/>
                    <a:pt x="9" y="9"/>
                  </a:cubicBezTo>
                  <a:cubicBezTo>
                    <a:pt x="5" y="12"/>
                    <a:pt x="1" y="16"/>
                    <a:pt x="1" y="15"/>
                  </a:cubicBezTo>
                  <a:cubicBezTo>
                    <a:pt x="0" y="15"/>
                    <a:pt x="3" y="11"/>
                    <a:pt x="7" y="7"/>
                  </a:cubicBezTo>
                  <a:cubicBezTo>
                    <a:pt x="11" y="3"/>
                    <a:pt x="15" y="0"/>
                    <a:pt x="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3" name="Freeform 121"/>
            <p:cNvSpPr/>
            <p:nvPr/>
          </p:nvSpPr>
          <p:spPr bwMode="auto">
            <a:xfrm>
              <a:off x="635" y="1546"/>
              <a:ext cx="14" cy="7"/>
            </a:xfrm>
            <a:custGeom>
              <a:avLst/>
              <a:gdLst>
                <a:gd name="T0" fmla="*/ 6 w 37"/>
                <a:gd name="T1" fmla="*/ 1 h 18"/>
                <a:gd name="T2" fmla="*/ 33 w 37"/>
                <a:gd name="T3" fmla="*/ 8 h 18"/>
                <a:gd name="T4" fmla="*/ 36 w 37"/>
                <a:gd name="T5" fmla="*/ 13 h 18"/>
                <a:gd name="T6" fmla="*/ 36 w 37"/>
                <a:gd name="T7" fmla="*/ 14 h 18"/>
                <a:gd name="T8" fmla="*/ 31 w 37"/>
                <a:gd name="T9" fmla="*/ 17 h 18"/>
                <a:gd name="T10" fmla="*/ 3 w 37"/>
                <a:gd name="T11" fmla="*/ 9 h 18"/>
                <a:gd name="T12" fmla="*/ 1 w 37"/>
                <a:gd name="T13" fmla="*/ 4 h 18"/>
                <a:gd name="T14" fmla="*/ 1 w 37"/>
                <a:gd name="T15" fmla="*/ 3 h 18"/>
                <a:gd name="T16" fmla="*/ 6 w 37"/>
                <a:gd name="T17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8">
                  <a:moveTo>
                    <a:pt x="6" y="1"/>
                  </a:moveTo>
                  <a:cubicBezTo>
                    <a:pt x="33" y="8"/>
                    <a:pt x="33" y="8"/>
                    <a:pt x="33" y="8"/>
                  </a:cubicBezTo>
                  <a:cubicBezTo>
                    <a:pt x="35" y="9"/>
                    <a:pt x="37" y="11"/>
                    <a:pt x="36" y="13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5" y="16"/>
                    <a:pt x="33" y="18"/>
                    <a:pt x="31" y="1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4" name="Freeform 122"/>
            <p:cNvSpPr/>
            <p:nvPr/>
          </p:nvSpPr>
          <p:spPr bwMode="auto">
            <a:xfrm>
              <a:off x="646" y="1513"/>
              <a:ext cx="7" cy="7"/>
            </a:xfrm>
            <a:custGeom>
              <a:avLst/>
              <a:gdLst>
                <a:gd name="T0" fmla="*/ 18 w 18"/>
                <a:gd name="T1" fmla="*/ 12 h 17"/>
                <a:gd name="T2" fmla="*/ 14 w 18"/>
                <a:gd name="T3" fmla="*/ 3 h 17"/>
                <a:gd name="T4" fmla="*/ 10 w 18"/>
                <a:gd name="T5" fmla="*/ 0 h 17"/>
                <a:gd name="T6" fmla="*/ 6 w 18"/>
                <a:gd name="T7" fmla="*/ 2 h 17"/>
                <a:gd name="T8" fmla="*/ 2 w 18"/>
                <a:gd name="T9" fmla="*/ 4 h 17"/>
                <a:gd name="T10" fmla="*/ 0 w 18"/>
                <a:gd name="T11" fmla="*/ 6 h 17"/>
                <a:gd name="T12" fmla="*/ 1 w 18"/>
                <a:gd name="T13" fmla="*/ 8 h 17"/>
                <a:gd name="T14" fmla="*/ 6 w 18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7">
                  <a:moveTo>
                    <a:pt x="18" y="12"/>
                  </a:moveTo>
                  <a:cubicBezTo>
                    <a:pt x="17" y="9"/>
                    <a:pt x="16" y="6"/>
                    <a:pt x="14" y="3"/>
                  </a:cubicBezTo>
                  <a:cubicBezTo>
                    <a:pt x="13" y="2"/>
                    <a:pt x="12" y="1"/>
                    <a:pt x="10" y="0"/>
                  </a:cubicBezTo>
                  <a:cubicBezTo>
                    <a:pt x="9" y="0"/>
                    <a:pt x="7" y="1"/>
                    <a:pt x="6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0" y="5"/>
                    <a:pt x="0" y="6"/>
                  </a:cubicBezTo>
                  <a:cubicBezTo>
                    <a:pt x="0" y="7"/>
                    <a:pt x="0" y="8"/>
                    <a:pt x="1" y="8"/>
                  </a:cubicBezTo>
                  <a:cubicBezTo>
                    <a:pt x="6" y="17"/>
                    <a:pt x="6" y="17"/>
                    <a:pt x="6" y="17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5" name="Freeform 123"/>
            <p:cNvSpPr/>
            <p:nvPr/>
          </p:nvSpPr>
          <p:spPr bwMode="auto">
            <a:xfrm>
              <a:off x="637" y="1517"/>
              <a:ext cx="18" cy="17"/>
            </a:xfrm>
            <a:custGeom>
              <a:avLst/>
              <a:gdLst>
                <a:gd name="T0" fmla="*/ 48 w 48"/>
                <a:gd name="T1" fmla="*/ 0 h 45"/>
                <a:gd name="T2" fmla="*/ 39 w 48"/>
                <a:gd name="T3" fmla="*/ 4 h 45"/>
                <a:gd name="T4" fmla="*/ 20 w 48"/>
                <a:gd name="T5" fmla="*/ 18 h 45"/>
                <a:gd name="T6" fmla="*/ 5 w 48"/>
                <a:gd name="T7" fmla="*/ 36 h 45"/>
                <a:gd name="T8" fmla="*/ 0 w 48"/>
                <a:gd name="T9" fmla="*/ 45 h 45"/>
                <a:gd name="T10" fmla="*/ 3 w 48"/>
                <a:gd name="T11" fmla="*/ 36 h 45"/>
                <a:gd name="T12" fmla="*/ 18 w 48"/>
                <a:gd name="T13" fmla="*/ 16 h 45"/>
                <a:gd name="T14" fmla="*/ 38 w 48"/>
                <a:gd name="T15" fmla="*/ 3 h 45"/>
                <a:gd name="T16" fmla="*/ 48 w 48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5">
                  <a:moveTo>
                    <a:pt x="48" y="0"/>
                  </a:moveTo>
                  <a:cubicBezTo>
                    <a:pt x="48" y="1"/>
                    <a:pt x="44" y="2"/>
                    <a:pt x="39" y="4"/>
                  </a:cubicBezTo>
                  <a:cubicBezTo>
                    <a:pt x="32" y="8"/>
                    <a:pt x="25" y="13"/>
                    <a:pt x="20" y="18"/>
                  </a:cubicBezTo>
                  <a:cubicBezTo>
                    <a:pt x="14" y="23"/>
                    <a:pt x="9" y="30"/>
                    <a:pt x="5" y="36"/>
                  </a:cubicBezTo>
                  <a:cubicBezTo>
                    <a:pt x="1" y="41"/>
                    <a:pt x="0" y="45"/>
                    <a:pt x="0" y="45"/>
                  </a:cubicBezTo>
                  <a:cubicBezTo>
                    <a:pt x="0" y="42"/>
                    <a:pt x="2" y="38"/>
                    <a:pt x="3" y="36"/>
                  </a:cubicBezTo>
                  <a:cubicBezTo>
                    <a:pt x="7" y="28"/>
                    <a:pt x="12" y="22"/>
                    <a:pt x="18" y="16"/>
                  </a:cubicBezTo>
                  <a:cubicBezTo>
                    <a:pt x="24" y="11"/>
                    <a:pt x="31" y="6"/>
                    <a:pt x="38" y="3"/>
                  </a:cubicBezTo>
                  <a:cubicBezTo>
                    <a:pt x="41" y="1"/>
                    <a:pt x="45" y="1"/>
                    <a:pt x="4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6" name="Freeform 124"/>
            <p:cNvSpPr/>
            <p:nvPr/>
          </p:nvSpPr>
          <p:spPr bwMode="auto">
            <a:xfrm>
              <a:off x="646" y="1516"/>
              <a:ext cx="4" cy="3"/>
            </a:xfrm>
            <a:custGeom>
              <a:avLst/>
              <a:gdLst>
                <a:gd name="T0" fmla="*/ 9 w 10"/>
                <a:gd name="T1" fmla="*/ 10 h 10"/>
                <a:gd name="T2" fmla="*/ 5 w 10"/>
                <a:gd name="T3" fmla="*/ 5 h 10"/>
                <a:gd name="T4" fmla="*/ 1 w 10"/>
                <a:gd name="T5" fmla="*/ 0 h 10"/>
                <a:gd name="T6" fmla="*/ 7 w 10"/>
                <a:gd name="T7" fmla="*/ 3 h 10"/>
                <a:gd name="T8" fmla="*/ 9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10"/>
                  </a:moveTo>
                  <a:cubicBezTo>
                    <a:pt x="9" y="10"/>
                    <a:pt x="8" y="7"/>
                    <a:pt x="5" y="5"/>
                  </a:cubicBezTo>
                  <a:cubicBezTo>
                    <a:pt x="3" y="2"/>
                    <a:pt x="0" y="1"/>
                    <a:pt x="1" y="0"/>
                  </a:cubicBezTo>
                  <a:cubicBezTo>
                    <a:pt x="1" y="0"/>
                    <a:pt x="4" y="0"/>
                    <a:pt x="7" y="3"/>
                  </a:cubicBezTo>
                  <a:cubicBezTo>
                    <a:pt x="9" y="6"/>
                    <a:pt x="10" y="10"/>
                    <a:pt x="9" y="1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7" name="Freeform 125"/>
            <p:cNvSpPr/>
            <p:nvPr/>
          </p:nvSpPr>
          <p:spPr bwMode="auto">
            <a:xfrm>
              <a:off x="674" y="1526"/>
              <a:ext cx="18" cy="18"/>
            </a:xfrm>
            <a:custGeom>
              <a:avLst/>
              <a:gdLst>
                <a:gd name="T0" fmla="*/ 9 w 45"/>
                <a:gd name="T1" fmla="*/ 0 h 47"/>
                <a:gd name="T2" fmla="*/ 8 w 45"/>
                <a:gd name="T3" fmla="*/ 0 h 47"/>
                <a:gd name="T4" fmla="*/ 5 w 45"/>
                <a:gd name="T5" fmla="*/ 2 h 47"/>
                <a:gd name="T6" fmla="*/ 0 w 45"/>
                <a:gd name="T7" fmla="*/ 0 h 47"/>
                <a:gd name="T8" fmla="*/ 45 w 45"/>
                <a:gd name="T9" fmla="*/ 47 h 47"/>
                <a:gd name="T10" fmla="*/ 9 w 45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7"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2"/>
                    <a:pt x="5" y="2"/>
                  </a:cubicBezTo>
                  <a:cubicBezTo>
                    <a:pt x="3" y="2"/>
                    <a:pt x="0" y="0"/>
                    <a:pt x="0" y="0"/>
                  </a:cubicBezTo>
                  <a:cubicBezTo>
                    <a:pt x="12" y="16"/>
                    <a:pt x="29" y="35"/>
                    <a:pt x="45" y="47"/>
                  </a:cubicBezTo>
                  <a:cubicBezTo>
                    <a:pt x="31" y="33"/>
                    <a:pt x="10" y="0"/>
                    <a:pt x="9" y="0"/>
                  </a:cubicBezTo>
                </a:path>
              </a:pathLst>
            </a:custGeom>
            <a:solidFill>
              <a:srgbClr val="2D5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8" name="Freeform 126"/>
            <p:cNvSpPr/>
            <p:nvPr/>
          </p:nvSpPr>
          <p:spPr bwMode="auto">
            <a:xfrm>
              <a:off x="689" y="1541"/>
              <a:ext cx="23" cy="19"/>
            </a:xfrm>
            <a:custGeom>
              <a:avLst/>
              <a:gdLst>
                <a:gd name="T0" fmla="*/ 59 w 59"/>
                <a:gd name="T1" fmla="*/ 45 h 48"/>
                <a:gd name="T2" fmla="*/ 56 w 59"/>
                <a:gd name="T3" fmla="*/ 47 h 48"/>
                <a:gd name="T4" fmla="*/ 47 w 59"/>
                <a:gd name="T5" fmla="*/ 47 h 48"/>
                <a:gd name="T6" fmla="*/ 35 w 59"/>
                <a:gd name="T7" fmla="*/ 43 h 48"/>
                <a:gd name="T8" fmla="*/ 23 w 59"/>
                <a:gd name="T9" fmla="*/ 33 h 48"/>
                <a:gd name="T10" fmla="*/ 18 w 59"/>
                <a:gd name="T11" fmla="*/ 27 h 48"/>
                <a:gd name="T12" fmla="*/ 13 w 59"/>
                <a:gd name="T13" fmla="*/ 20 h 48"/>
                <a:gd name="T14" fmla="*/ 6 w 59"/>
                <a:gd name="T15" fmla="*/ 10 h 48"/>
                <a:gd name="T16" fmla="*/ 0 w 59"/>
                <a:gd name="T17" fmla="*/ 0 h 48"/>
                <a:gd name="T18" fmla="*/ 7 w 59"/>
                <a:gd name="T19" fmla="*/ 9 h 48"/>
                <a:gd name="T20" fmla="*/ 15 w 59"/>
                <a:gd name="T21" fmla="*/ 19 h 48"/>
                <a:gd name="T22" fmla="*/ 19 w 59"/>
                <a:gd name="T23" fmla="*/ 25 h 48"/>
                <a:gd name="T24" fmla="*/ 24 w 59"/>
                <a:gd name="T25" fmla="*/ 31 h 48"/>
                <a:gd name="T26" fmla="*/ 36 w 59"/>
                <a:gd name="T27" fmla="*/ 42 h 48"/>
                <a:gd name="T28" fmla="*/ 47 w 59"/>
                <a:gd name="T29" fmla="*/ 46 h 48"/>
                <a:gd name="T30" fmla="*/ 59 w 59"/>
                <a:gd name="T3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48">
                  <a:moveTo>
                    <a:pt x="59" y="45"/>
                  </a:moveTo>
                  <a:cubicBezTo>
                    <a:pt x="58" y="46"/>
                    <a:pt x="57" y="47"/>
                    <a:pt x="56" y="47"/>
                  </a:cubicBezTo>
                  <a:cubicBezTo>
                    <a:pt x="53" y="48"/>
                    <a:pt x="50" y="48"/>
                    <a:pt x="47" y="47"/>
                  </a:cubicBezTo>
                  <a:cubicBezTo>
                    <a:pt x="43" y="47"/>
                    <a:pt x="38" y="46"/>
                    <a:pt x="35" y="43"/>
                  </a:cubicBezTo>
                  <a:cubicBezTo>
                    <a:pt x="30" y="40"/>
                    <a:pt x="26" y="37"/>
                    <a:pt x="23" y="33"/>
                  </a:cubicBezTo>
                  <a:cubicBezTo>
                    <a:pt x="21" y="31"/>
                    <a:pt x="19" y="29"/>
                    <a:pt x="18" y="27"/>
                  </a:cubicBezTo>
                  <a:cubicBezTo>
                    <a:pt x="16" y="24"/>
                    <a:pt x="15" y="23"/>
                    <a:pt x="13" y="2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7"/>
                    <a:pt x="2" y="3"/>
                    <a:pt x="0" y="0"/>
                  </a:cubicBezTo>
                  <a:cubicBezTo>
                    <a:pt x="2" y="3"/>
                    <a:pt x="5" y="6"/>
                    <a:pt x="7" y="9"/>
                  </a:cubicBezTo>
                  <a:cubicBezTo>
                    <a:pt x="9" y="12"/>
                    <a:pt x="12" y="15"/>
                    <a:pt x="15" y="1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1" y="27"/>
                    <a:pt x="23" y="29"/>
                    <a:pt x="24" y="31"/>
                  </a:cubicBezTo>
                  <a:cubicBezTo>
                    <a:pt x="28" y="35"/>
                    <a:pt x="32" y="39"/>
                    <a:pt x="36" y="42"/>
                  </a:cubicBezTo>
                  <a:cubicBezTo>
                    <a:pt x="39" y="44"/>
                    <a:pt x="43" y="45"/>
                    <a:pt x="47" y="46"/>
                  </a:cubicBezTo>
                  <a:cubicBezTo>
                    <a:pt x="51" y="46"/>
                    <a:pt x="55" y="46"/>
                    <a:pt x="59" y="4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9" name="Freeform 127"/>
            <p:cNvSpPr/>
            <p:nvPr/>
          </p:nvSpPr>
          <p:spPr bwMode="auto">
            <a:xfrm>
              <a:off x="697" y="1524"/>
              <a:ext cx="7" cy="18"/>
            </a:xfrm>
            <a:custGeom>
              <a:avLst/>
              <a:gdLst>
                <a:gd name="T0" fmla="*/ 2 w 19"/>
                <a:gd name="T1" fmla="*/ 48 h 48"/>
                <a:gd name="T2" fmla="*/ 1 w 19"/>
                <a:gd name="T3" fmla="*/ 44 h 48"/>
                <a:gd name="T4" fmla="*/ 0 w 19"/>
                <a:gd name="T5" fmla="*/ 32 h 48"/>
                <a:gd name="T6" fmla="*/ 3 w 19"/>
                <a:gd name="T7" fmla="*/ 16 h 48"/>
                <a:gd name="T8" fmla="*/ 7 w 19"/>
                <a:gd name="T9" fmla="*/ 7 h 48"/>
                <a:gd name="T10" fmla="*/ 10 w 19"/>
                <a:gd name="T11" fmla="*/ 3 h 48"/>
                <a:gd name="T12" fmla="*/ 12 w 19"/>
                <a:gd name="T13" fmla="*/ 1 h 48"/>
                <a:gd name="T14" fmla="*/ 15 w 19"/>
                <a:gd name="T15" fmla="*/ 0 h 48"/>
                <a:gd name="T16" fmla="*/ 19 w 19"/>
                <a:gd name="T17" fmla="*/ 5 h 48"/>
                <a:gd name="T18" fmla="*/ 19 w 19"/>
                <a:gd name="T19" fmla="*/ 11 h 48"/>
                <a:gd name="T20" fmla="*/ 18 w 19"/>
                <a:gd name="T21" fmla="*/ 20 h 48"/>
                <a:gd name="T22" fmla="*/ 13 w 19"/>
                <a:gd name="T23" fmla="*/ 36 h 48"/>
                <a:gd name="T24" fmla="*/ 6 w 19"/>
                <a:gd name="T25" fmla="*/ 45 h 48"/>
                <a:gd name="T26" fmla="*/ 3 w 19"/>
                <a:gd name="T27" fmla="*/ 48 h 48"/>
                <a:gd name="T28" fmla="*/ 11 w 19"/>
                <a:gd name="T29" fmla="*/ 35 h 48"/>
                <a:gd name="T30" fmla="*/ 16 w 19"/>
                <a:gd name="T31" fmla="*/ 20 h 48"/>
                <a:gd name="T32" fmla="*/ 17 w 19"/>
                <a:gd name="T33" fmla="*/ 11 h 48"/>
                <a:gd name="T34" fmla="*/ 17 w 19"/>
                <a:gd name="T35" fmla="*/ 6 h 48"/>
                <a:gd name="T36" fmla="*/ 15 w 19"/>
                <a:gd name="T37" fmla="*/ 2 h 48"/>
                <a:gd name="T38" fmla="*/ 11 w 19"/>
                <a:gd name="T39" fmla="*/ 4 h 48"/>
                <a:gd name="T40" fmla="*/ 9 w 19"/>
                <a:gd name="T41" fmla="*/ 8 h 48"/>
                <a:gd name="T42" fmla="*/ 5 w 19"/>
                <a:gd name="T43" fmla="*/ 17 h 48"/>
                <a:gd name="T44" fmla="*/ 2 w 19"/>
                <a:gd name="T45" fmla="*/ 33 h 48"/>
                <a:gd name="T46" fmla="*/ 2 w 19"/>
                <a:gd name="T4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" h="48">
                  <a:moveTo>
                    <a:pt x="2" y="48"/>
                  </a:moveTo>
                  <a:cubicBezTo>
                    <a:pt x="1" y="46"/>
                    <a:pt x="1" y="45"/>
                    <a:pt x="1" y="44"/>
                  </a:cubicBezTo>
                  <a:cubicBezTo>
                    <a:pt x="0" y="40"/>
                    <a:pt x="0" y="36"/>
                    <a:pt x="0" y="32"/>
                  </a:cubicBezTo>
                  <a:cubicBezTo>
                    <a:pt x="1" y="27"/>
                    <a:pt x="2" y="22"/>
                    <a:pt x="3" y="16"/>
                  </a:cubicBezTo>
                  <a:cubicBezTo>
                    <a:pt x="4" y="13"/>
                    <a:pt x="6" y="10"/>
                    <a:pt x="7" y="7"/>
                  </a:cubicBezTo>
                  <a:cubicBezTo>
                    <a:pt x="8" y="6"/>
                    <a:pt x="9" y="4"/>
                    <a:pt x="10" y="3"/>
                  </a:cubicBezTo>
                  <a:cubicBezTo>
                    <a:pt x="10" y="2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1"/>
                    <a:pt x="18" y="3"/>
                    <a:pt x="19" y="5"/>
                  </a:cubicBezTo>
                  <a:cubicBezTo>
                    <a:pt x="19" y="7"/>
                    <a:pt x="19" y="9"/>
                    <a:pt x="19" y="11"/>
                  </a:cubicBezTo>
                  <a:cubicBezTo>
                    <a:pt x="19" y="14"/>
                    <a:pt x="19" y="17"/>
                    <a:pt x="18" y="20"/>
                  </a:cubicBezTo>
                  <a:cubicBezTo>
                    <a:pt x="17" y="26"/>
                    <a:pt x="15" y="31"/>
                    <a:pt x="13" y="36"/>
                  </a:cubicBezTo>
                  <a:cubicBezTo>
                    <a:pt x="11" y="39"/>
                    <a:pt x="9" y="42"/>
                    <a:pt x="6" y="45"/>
                  </a:cubicBezTo>
                  <a:cubicBezTo>
                    <a:pt x="6" y="46"/>
                    <a:pt x="5" y="47"/>
                    <a:pt x="3" y="48"/>
                  </a:cubicBezTo>
                  <a:cubicBezTo>
                    <a:pt x="6" y="44"/>
                    <a:pt x="9" y="39"/>
                    <a:pt x="11" y="35"/>
                  </a:cubicBezTo>
                  <a:cubicBezTo>
                    <a:pt x="14" y="30"/>
                    <a:pt x="15" y="25"/>
                    <a:pt x="16" y="20"/>
                  </a:cubicBezTo>
                  <a:cubicBezTo>
                    <a:pt x="17" y="17"/>
                    <a:pt x="17" y="14"/>
                    <a:pt x="17" y="11"/>
                  </a:cubicBezTo>
                  <a:cubicBezTo>
                    <a:pt x="17" y="9"/>
                    <a:pt x="17" y="7"/>
                    <a:pt x="17" y="6"/>
                  </a:cubicBezTo>
                  <a:cubicBezTo>
                    <a:pt x="16" y="4"/>
                    <a:pt x="16" y="3"/>
                    <a:pt x="15" y="2"/>
                  </a:cubicBezTo>
                  <a:cubicBezTo>
                    <a:pt x="14" y="2"/>
                    <a:pt x="12" y="3"/>
                    <a:pt x="11" y="4"/>
                  </a:cubicBezTo>
                  <a:cubicBezTo>
                    <a:pt x="11" y="6"/>
                    <a:pt x="10" y="7"/>
                    <a:pt x="9" y="8"/>
                  </a:cubicBezTo>
                  <a:cubicBezTo>
                    <a:pt x="8" y="11"/>
                    <a:pt x="6" y="14"/>
                    <a:pt x="5" y="17"/>
                  </a:cubicBezTo>
                  <a:cubicBezTo>
                    <a:pt x="4" y="22"/>
                    <a:pt x="3" y="27"/>
                    <a:pt x="2" y="33"/>
                  </a:cubicBezTo>
                  <a:cubicBezTo>
                    <a:pt x="1" y="42"/>
                    <a:pt x="2" y="47"/>
                    <a:pt x="2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0" name="Freeform 128"/>
            <p:cNvSpPr/>
            <p:nvPr/>
          </p:nvSpPr>
          <p:spPr bwMode="auto">
            <a:xfrm>
              <a:off x="697" y="1530"/>
              <a:ext cx="17" cy="12"/>
            </a:xfrm>
            <a:custGeom>
              <a:avLst/>
              <a:gdLst>
                <a:gd name="T0" fmla="*/ 0 w 44"/>
                <a:gd name="T1" fmla="*/ 30 h 30"/>
                <a:gd name="T2" fmla="*/ 2 w 44"/>
                <a:gd name="T3" fmla="*/ 26 h 30"/>
                <a:gd name="T4" fmla="*/ 10 w 44"/>
                <a:gd name="T5" fmla="*/ 18 h 30"/>
                <a:gd name="T6" fmla="*/ 23 w 44"/>
                <a:gd name="T7" fmla="*/ 7 h 30"/>
                <a:gd name="T8" fmla="*/ 32 w 44"/>
                <a:gd name="T9" fmla="*/ 2 h 30"/>
                <a:gd name="T10" fmla="*/ 37 w 44"/>
                <a:gd name="T11" fmla="*/ 0 h 30"/>
                <a:gd name="T12" fmla="*/ 43 w 44"/>
                <a:gd name="T13" fmla="*/ 3 h 30"/>
                <a:gd name="T14" fmla="*/ 43 w 44"/>
                <a:gd name="T15" fmla="*/ 9 h 30"/>
                <a:gd name="T16" fmla="*/ 41 w 44"/>
                <a:gd name="T17" fmla="*/ 14 h 30"/>
                <a:gd name="T18" fmla="*/ 33 w 44"/>
                <a:gd name="T19" fmla="*/ 21 h 30"/>
                <a:gd name="T20" fmla="*/ 17 w 44"/>
                <a:gd name="T21" fmla="*/ 27 h 30"/>
                <a:gd name="T22" fmla="*/ 6 w 44"/>
                <a:gd name="T23" fmla="*/ 29 h 30"/>
                <a:gd name="T24" fmla="*/ 2 w 44"/>
                <a:gd name="T25" fmla="*/ 30 h 30"/>
                <a:gd name="T26" fmla="*/ 17 w 44"/>
                <a:gd name="T27" fmla="*/ 26 h 30"/>
                <a:gd name="T28" fmla="*/ 32 w 44"/>
                <a:gd name="T29" fmla="*/ 19 h 30"/>
                <a:gd name="T30" fmla="*/ 39 w 44"/>
                <a:gd name="T31" fmla="*/ 13 h 30"/>
                <a:gd name="T32" fmla="*/ 41 w 44"/>
                <a:gd name="T33" fmla="*/ 4 h 30"/>
                <a:gd name="T34" fmla="*/ 37 w 44"/>
                <a:gd name="T35" fmla="*/ 3 h 30"/>
                <a:gd name="T36" fmla="*/ 33 w 44"/>
                <a:gd name="T37" fmla="*/ 4 h 30"/>
                <a:gd name="T38" fmla="*/ 24 w 44"/>
                <a:gd name="T39" fmla="*/ 9 h 30"/>
                <a:gd name="T40" fmla="*/ 11 w 44"/>
                <a:gd name="T41" fmla="*/ 19 h 30"/>
                <a:gd name="T42" fmla="*/ 0 w 44"/>
                <a:gd name="T4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30">
                  <a:moveTo>
                    <a:pt x="0" y="30"/>
                  </a:moveTo>
                  <a:cubicBezTo>
                    <a:pt x="1" y="28"/>
                    <a:pt x="2" y="27"/>
                    <a:pt x="2" y="26"/>
                  </a:cubicBezTo>
                  <a:cubicBezTo>
                    <a:pt x="4" y="24"/>
                    <a:pt x="7" y="21"/>
                    <a:pt x="10" y="18"/>
                  </a:cubicBezTo>
                  <a:cubicBezTo>
                    <a:pt x="14" y="14"/>
                    <a:pt x="18" y="10"/>
                    <a:pt x="23" y="7"/>
                  </a:cubicBezTo>
                  <a:cubicBezTo>
                    <a:pt x="26" y="5"/>
                    <a:pt x="29" y="3"/>
                    <a:pt x="32" y="2"/>
                  </a:cubicBezTo>
                  <a:cubicBezTo>
                    <a:pt x="33" y="1"/>
                    <a:pt x="35" y="1"/>
                    <a:pt x="37" y="0"/>
                  </a:cubicBezTo>
                  <a:cubicBezTo>
                    <a:pt x="39" y="0"/>
                    <a:pt x="42" y="1"/>
                    <a:pt x="43" y="3"/>
                  </a:cubicBezTo>
                  <a:cubicBezTo>
                    <a:pt x="44" y="5"/>
                    <a:pt x="44" y="7"/>
                    <a:pt x="43" y="9"/>
                  </a:cubicBezTo>
                  <a:cubicBezTo>
                    <a:pt x="43" y="11"/>
                    <a:pt x="42" y="12"/>
                    <a:pt x="41" y="14"/>
                  </a:cubicBezTo>
                  <a:cubicBezTo>
                    <a:pt x="38" y="16"/>
                    <a:pt x="36" y="19"/>
                    <a:pt x="33" y="21"/>
                  </a:cubicBezTo>
                  <a:cubicBezTo>
                    <a:pt x="28" y="24"/>
                    <a:pt x="23" y="26"/>
                    <a:pt x="17" y="27"/>
                  </a:cubicBezTo>
                  <a:cubicBezTo>
                    <a:pt x="14" y="28"/>
                    <a:pt x="10" y="29"/>
                    <a:pt x="6" y="29"/>
                  </a:cubicBezTo>
                  <a:cubicBezTo>
                    <a:pt x="5" y="30"/>
                    <a:pt x="4" y="30"/>
                    <a:pt x="2" y="30"/>
                  </a:cubicBezTo>
                  <a:cubicBezTo>
                    <a:pt x="2" y="29"/>
                    <a:pt x="8" y="28"/>
                    <a:pt x="17" y="26"/>
                  </a:cubicBezTo>
                  <a:cubicBezTo>
                    <a:pt x="22" y="24"/>
                    <a:pt x="28" y="22"/>
                    <a:pt x="32" y="19"/>
                  </a:cubicBezTo>
                  <a:cubicBezTo>
                    <a:pt x="35" y="17"/>
                    <a:pt x="37" y="15"/>
                    <a:pt x="39" y="13"/>
                  </a:cubicBezTo>
                  <a:cubicBezTo>
                    <a:pt x="41" y="10"/>
                    <a:pt x="43" y="7"/>
                    <a:pt x="41" y="4"/>
                  </a:cubicBezTo>
                  <a:cubicBezTo>
                    <a:pt x="40" y="3"/>
                    <a:pt x="39" y="2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0" y="5"/>
                    <a:pt x="27" y="7"/>
                    <a:pt x="24" y="9"/>
                  </a:cubicBezTo>
                  <a:cubicBezTo>
                    <a:pt x="20" y="12"/>
                    <a:pt x="15" y="15"/>
                    <a:pt x="11" y="19"/>
                  </a:cubicBezTo>
                  <a:cubicBezTo>
                    <a:pt x="4" y="26"/>
                    <a:pt x="0" y="30"/>
                    <a:pt x="0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1" name="Freeform 129"/>
            <p:cNvSpPr/>
            <p:nvPr/>
          </p:nvSpPr>
          <p:spPr bwMode="auto">
            <a:xfrm>
              <a:off x="892" y="1338"/>
              <a:ext cx="53" cy="53"/>
            </a:xfrm>
            <a:custGeom>
              <a:avLst/>
              <a:gdLst>
                <a:gd name="T0" fmla="*/ 15 w 139"/>
                <a:gd name="T1" fmla="*/ 0 h 140"/>
                <a:gd name="T2" fmla="*/ 124 w 139"/>
                <a:gd name="T3" fmla="*/ 0 h 140"/>
                <a:gd name="T4" fmla="*/ 139 w 139"/>
                <a:gd name="T5" fmla="*/ 16 h 140"/>
                <a:gd name="T6" fmla="*/ 139 w 139"/>
                <a:gd name="T7" fmla="*/ 125 h 140"/>
                <a:gd name="T8" fmla="*/ 124 w 139"/>
                <a:gd name="T9" fmla="*/ 140 h 140"/>
                <a:gd name="T10" fmla="*/ 15 w 139"/>
                <a:gd name="T11" fmla="*/ 140 h 140"/>
                <a:gd name="T12" fmla="*/ 0 w 139"/>
                <a:gd name="T13" fmla="*/ 125 h 140"/>
                <a:gd name="T14" fmla="*/ 0 w 139"/>
                <a:gd name="T15" fmla="*/ 16 h 140"/>
                <a:gd name="T16" fmla="*/ 15 w 139"/>
                <a:gd name="T1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40">
                  <a:moveTo>
                    <a:pt x="15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32" y="0"/>
                    <a:pt x="139" y="7"/>
                    <a:pt x="139" y="16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33"/>
                    <a:pt x="132" y="140"/>
                    <a:pt x="124" y="140"/>
                  </a:cubicBezTo>
                  <a:cubicBezTo>
                    <a:pt x="15" y="140"/>
                    <a:pt x="15" y="140"/>
                    <a:pt x="15" y="140"/>
                  </a:cubicBezTo>
                  <a:cubicBezTo>
                    <a:pt x="7" y="140"/>
                    <a:pt x="0" y="133"/>
                    <a:pt x="0" y="12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2" name="Freeform 130"/>
            <p:cNvSpPr/>
            <p:nvPr/>
          </p:nvSpPr>
          <p:spPr bwMode="auto">
            <a:xfrm>
              <a:off x="907" y="1356"/>
              <a:ext cx="23" cy="13"/>
            </a:xfrm>
            <a:custGeom>
              <a:avLst/>
              <a:gdLst>
                <a:gd name="T0" fmla="*/ 53 w 60"/>
                <a:gd name="T1" fmla="*/ 35 h 35"/>
                <a:gd name="T2" fmla="*/ 7 w 60"/>
                <a:gd name="T3" fmla="*/ 35 h 35"/>
                <a:gd name="T4" fmla="*/ 5 w 60"/>
                <a:gd name="T5" fmla="*/ 33 h 35"/>
                <a:gd name="T6" fmla="*/ 7 w 60"/>
                <a:gd name="T7" fmla="*/ 31 h 35"/>
                <a:gd name="T8" fmla="*/ 51 w 60"/>
                <a:gd name="T9" fmla="*/ 31 h 35"/>
                <a:gd name="T10" fmla="*/ 56 w 60"/>
                <a:gd name="T11" fmla="*/ 4 h 35"/>
                <a:gd name="T12" fmla="*/ 2 w 60"/>
                <a:gd name="T13" fmla="*/ 4 h 35"/>
                <a:gd name="T14" fmla="*/ 0 w 60"/>
                <a:gd name="T15" fmla="*/ 2 h 35"/>
                <a:gd name="T16" fmla="*/ 2 w 60"/>
                <a:gd name="T17" fmla="*/ 0 h 35"/>
                <a:gd name="T18" fmla="*/ 58 w 60"/>
                <a:gd name="T19" fmla="*/ 0 h 35"/>
                <a:gd name="T20" fmla="*/ 60 w 60"/>
                <a:gd name="T21" fmla="*/ 1 h 35"/>
                <a:gd name="T22" fmla="*/ 60 w 60"/>
                <a:gd name="T23" fmla="*/ 3 h 35"/>
                <a:gd name="T24" fmla="*/ 55 w 60"/>
                <a:gd name="T25" fmla="*/ 34 h 35"/>
                <a:gd name="T26" fmla="*/ 53 w 60"/>
                <a:gd name="T2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35">
                  <a:moveTo>
                    <a:pt x="53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5" y="34"/>
                    <a:pt x="5" y="33"/>
                  </a:cubicBezTo>
                  <a:cubicBezTo>
                    <a:pt x="5" y="32"/>
                    <a:pt x="5" y="31"/>
                    <a:pt x="7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59" y="0"/>
                    <a:pt x="60" y="1"/>
                  </a:cubicBezTo>
                  <a:cubicBezTo>
                    <a:pt x="60" y="1"/>
                    <a:pt x="60" y="2"/>
                    <a:pt x="60" y="3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5"/>
                    <a:pt x="54" y="35"/>
                    <a:pt x="53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3" name="Freeform 131"/>
            <p:cNvSpPr/>
            <p:nvPr/>
          </p:nvSpPr>
          <p:spPr bwMode="auto">
            <a:xfrm>
              <a:off x="901" y="1353"/>
              <a:ext cx="26" cy="20"/>
            </a:xfrm>
            <a:custGeom>
              <a:avLst/>
              <a:gdLst>
                <a:gd name="T0" fmla="*/ 66 w 68"/>
                <a:gd name="T1" fmla="*/ 54 h 54"/>
                <a:gd name="T2" fmla="*/ 66 w 68"/>
                <a:gd name="T3" fmla="*/ 54 h 54"/>
                <a:gd name="T4" fmla="*/ 22 w 68"/>
                <a:gd name="T5" fmla="*/ 54 h 54"/>
                <a:gd name="T6" fmla="*/ 20 w 68"/>
                <a:gd name="T7" fmla="*/ 52 h 54"/>
                <a:gd name="T8" fmla="*/ 14 w 68"/>
                <a:gd name="T9" fmla="*/ 4 h 54"/>
                <a:gd name="T10" fmla="*/ 2 w 68"/>
                <a:gd name="T11" fmla="*/ 4 h 54"/>
                <a:gd name="T12" fmla="*/ 0 w 68"/>
                <a:gd name="T13" fmla="*/ 2 h 54"/>
                <a:gd name="T14" fmla="*/ 2 w 68"/>
                <a:gd name="T15" fmla="*/ 0 h 54"/>
                <a:gd name="T16" fmla="*/ 16 w 68"/>
                <a:gd name="T17" fmla="*/ 0 h 54"/>
                <a:gd name="T18" fmla="*/ 18 w 68"/>
                <a:gd name="T19" fmla="*/ 2 h 54"/>
                <a:gd name="T20" fmla="*/ 24 w 68"/>
                <a:gd name="T21" fmla="*/ 50 h 54"/>
                <a:gd name="T22" fmla="*/ 66 w 68"/>
                <a:gd name="T23" fmla="*/ 50 h 54"/>
                <a:gd name="T24" fmla="*/ 68 w 68"/>
                <a:gd name="T25" fmla="*/ 52 h 54"/>
                <a:gd name="T26" fmla="*/ 66 w 68"/>
                <a:gd name="T2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54">
                  <a:moveTo>
                    <a:pt x="66" y="54"/>
                  </a:moveTo>
                  <a:cubicBezTo>
                    <a:pt x="66" y="54"/>
                    <a:pt x="66" y="54"/>
                    <a:pt x="66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1" y="54"/>
                    <a:pt x="20" y="53"/>
                    <a:pt x="20" y="5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7" y="50"/>
                    <a:pt x="68" y="51"/>
                    <a:pt x="68" y="52"/>
                  </a:cubicBezTo>
                  <a:cubicBezTo>
                    <a:pt x="68" y="53"/>
                    <a:pt x="67" y="54"/>
                    <a:pt x="6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4" name="Freeform 132"/>
            <p:cNvSpPr>
              <a:spLocks noEditPoints="1"/>
            </p:cNvSpPr>
            <p:nvPr/>
          </p:nvSpPr>
          <p:spPr bwMode="auto">
            <a:xfrm>
              <a:off x="910" y="1374"/>
              <a:ext cx="5" cy="6"/>
            </a:xfrm>
            <a:custGeom>
              <a:avLst/>
              <a:gdLst>
                <a:gd name="T0" fmla="*/ 7 w 15"/>
                <a:gd name="T1" fmla="*/ 15 h 15"/>
                <a:gd name="T2" fmla="*/ 0 w 15"/>
                <a:gd name="T3" fmla="*/ 7 h 15"/>
                <a:gd name="T4" fmla="*/ 7 w 15"/>
                <a:gd name="T5" fmla="*/ 0 h 15"/>
                <a:gd name="T6" fmla="*/ 15 w 15"/>
                <a:gd name="T7" fmla="*/ 7 h 15"/>
                <a:gd name="T8" fmla="*/ 15 w 15"/>
                <a:gd name="T9" fmla="*/ 7 h 15"/>
                <a:gd name="T10" fmla="*/ 7 w 15"/>
                <a:gd name="T11" fmla="*/ 15 h 15"/>
                <a:gd name="T12" fmla="*/ 7 w 15"/>
                <a:gd name="T13" fmla="*/ 4 h 15"/>
                <a:gd name="T14" fmla="*/ 4 w 15"/>
                <a:gd name="T15" fmla="*/ 7 h 15"/>
                <a:gd name="T16" fmla="*/ 7 w 15"/>
                <a:gd name="T17" fmla="*/ 11 h 15"/>
                <a:gd name="T18" fmla="*/ 11 w 15"/>
                <a:gd name="T19" fmla="*/ 7 h 15"/>
                <a:gd name="T20" fmla="*/ 8 w 15"/>
                <a:gd name="T21" fmla="*/ 4 h 15"/>
                <a:gd name="T22" fmla="*/ 7 w 15"/>
                <a:gd name="T2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5">
                  <a:moveTo>
                    <a:pt x="7" y="15"/>
                  </a:move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11"/>
                    <a:pt x="12" y="15"/>
                    <a:pt x="7" y="15"/>
                  </a:cubicBezTo>
                  <a:close/>
                  <a:moveTo>
                    <a:pt x="7" y="4"/>
                  </a:moveTo>
                  <a:cubicBezTo>
                    <a:pt x="6" y="4"/>
                    <a:pt x="4" y="5"/>
                    <a:pt x="4" y="7"/>
                  </a:cubicBezTo>
                  <a:cubicBezTo>
                    <a:pt x="4" y="9"/>
                    <a:pt x="6" y="11"/>
                    <a:pt x="7" y="11"/>
                  </a:cubicBezTo>
                  <a:cubicBezTo>
                    <a:pt x="9" y="11"/>
                    <a:pt x="11" y="9"/>
                    <a:pt x="11" y="7"/>
                  </a:cubicBezTo>
                  <a:cubicBezTo>
                    <a:pt x="11" y="5"/>
                    <a:pt x="9" y="4"/>
                    <a:pt x="8" y="4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5" name="Freeform 133"/>
            <p:cNvSpPr>
              <a:spLocks noEditPoints="1"/>
            </p:cNvSpPr>
            <p:nvPr/>
          </p:nvSpPr>
          <p:spPr bwMode="auto">
            <a:xfrm>
              <a:off x="921" y="1374"/>
              <a:ext cx="6" cy="6"/>
            </a:xfrm>
            <a:custGeom>
              <a:avLst/>
              <a:gdLst>
                <a:gd name="T0" fmla="*/ 8 w 15"/>
                <a:gd name="T1" fmla="*/ 15 h 15"/>
                <a:gd name="T2" fmla="*/ 0 w 15"/>
                <a:gd name="T3" fmla="*/ 7 h 15"/>
                <a:gd name="T4" fmla="*/ 8 w 15"/>
                <a:gd name="T5" fmla="*/ 0 h 15"/>
                <a:gd name="T6" fmla="*/ 15 w 15"/>
                <a:gd name="T7" fmla="*/ 7 h 15"/>
                <a:gd name="T8" fmla="*/ 15 w 15"/>
                <a:gd name="T9" fmla="*/ 7 h 15"/>
                <a:gd name="T10" fmla="*/ 8 w 15"/>
                <a:gd name="T11" fmla="*/ 15 h 15"/>
                <a:gd name="T12" fmla="*/ 8 w 15"/>
                <a:gd name="T13" fmla="*/ 4 h 15"/>
                <a:gd name="T14" fmla="*/ 4 w 15"/>
                <a:gd name="T15" fmla="*/ 7 h 15"/>
                <a:gd name="T16" fmla="*/ 8 w 15"/>
                <a:gd name="T17" fmla="*/ 11 h 15"/>
                <a:gd name="T18" fmla="*/ 11 w 15"/>
                <a:gd name="T19" fmla="*/ 7 h 15"/>
                <a:gd name="T20" fmla="*/ 11 w 15"/>
                <a:gd name="T21" fmla="*/ 7 h 15"/>
                <a:gd name="T22" fmla="*/ 8 w 15"/>
                <a:gd name="T2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lose/>
                  <a:moveTo>
                    <a:pt x="8" y="4"/>
                  </a:moveTo>
                  <a:cubicBezTo>
                    <a:pt x="6" y="4"/>
                    <a:pt x="4" y="5"/>
                    <a:pt x="4" y="7"/>
                  </a:cubicBezTo>
                  <a:cubicBezTo>
                    <a:pt x="4" y="9"/>
                    <a:pt x="6" y="11"/>
                    <a:pt x="8" y="11"/>
                  </a:cubicBezTo>
                  <a:cubicBezTo>
                    <a:pt x="10" y="11"/>
                    <a:pt x="11" y="9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0" y="4"/>
                    <a:pt x="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6" name="Freeform 134"/>
            <p:cNvSpPr/>
            <p:nvPr/>
          </p:nvSpPr>
          <p:spPr bwMode="auto">
            <a:xfrm>
              <a:off x="913" y="1356"/>
              <a:ext cx="3" cy="13"/>
            </a:xfrm>
            <a:custGeom>
              <a:avLst/>
              <a:gdLst>
                <a:gd name="T0" fmla="*/ 4 w 6"/>
                <a:gd name="T1" fmla="*/ 34 h 34"/>
                <a:gd name="T2" fmla="*/ 2 w 6"/>
                <a:gd name="T3" fmla="*/ 32 h 34"/>
                <a:gd name="T4" fmla="*/ 0 w 6"/>
                <a:gd name="T5" fmla="*/ 2 h 34"/>
                <a:gd name="T6" fmla="*/ 2 w 6"/>
                <a:gd name="T7" fmla="*/ 0 h 34"/>
                <a:gd name="T8" fmla="*/ 2 w 6"/>
                <a:gd name="T9" fmla="*/ 0 h 34"/>
                <a:gd name="T10" fmla="*/ 4 w 6"/>
                <a:gd name="T11" fmla="*/ 2 h 34"/>
                <a:gd name="T12" fmla="*/ 4 w 6"/>
                <a:gd name="T13" fmla="*/ 2 h 34"/>
                <a:gd name="T14" fmla="*/ 6 w 6"/>
                <a:gd name="T15" fmla="*/ 32 h 34"/>
                <a:gd name="T16" fmla="*/ 4 w 6"/>
                <a:gd name="T17" fmla="*/ 34 h 34"/>
                <a:gd name="T18" fmla="*/ 4 w 6"/>
                <a:gd name="T1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34">
                  <a:moveTo>
                    <a:pt x="4" y="34"/>
                  </a:moveTo>
                  <a:cubicBezTo>
                    <a:pt x="3" y="34"/>
                    <a:pt x="2" y="33"/>
                    <a:pt x="2" y="3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5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7" name="Freeform 135"/>
            <p:cNvSpPr/>
            <p:nvPr/>
          </p:nvSpPr>
          <p:spPr bwMode="auto">
            <a:xfrm>
              <a:off x="921" y="1356"/>
              <a:ext cx="2" cy="13"/>
            </a:xfrm>
            <a:custGeom>
              <a:avLst/>
              <a:gdLst>
                <a:gd name="T0" fmla="*/ 2 w 6"/>
                <a:gd name="T1" fmla="*/ 34 h 34"/>
                <a:gd name="T2" fmla="*/ 2 w 6"/>
                <a:gd name="T3" fmla="*/ 34 h 34"/>
                <a:gd name="T4" fmla="*/ 0 w 6"/>
                <a:gd name="T5" fmla="*/ 32 h 34"/>
                <a:gd name="T6" fmla="*/ 0 w 6"/>
                <a:gd name="T7" fmla="*/ 32 h 34"/>
                <a:gd name="T8" fmla="*/ 2 w 6"/>
                <a:gd name="T9" fmla="*/ 2 h 34"/>
                <a:gd name="T10" fmla="*/ 3 w 6"/>
                <a:gd name="T11" fmla="*/ 0 h 34"/>
                <a:gd name="T12" fmla="*/ 4 w 6"/>
                <a:gd name="T13" fmla="*/ 0 h 34"/>
                <a:gd name="T14" fmla="*/ 5 w 6"/>
                <a:gd name="T15" fmla="*/ 2 h 34"/>
                <a:gd name="T16" fmla="*/ 5 w 6"/>
                <a:gd name="T17" fmla="*/ 2 h 34"/>
                <a:gd name="T18" fmla="*/ 4 w 6"/>
                <a:gd name="T19" fmla="*/ 32 h 34"/>
                <a:gd name="T20" fmla="*/ 2 w 6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34">
                  <a:moveTo>
                    <a:pt x="2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3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3" y="34"/>
                    <a:pt x="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8" name="Freeform 136"/>
            <p:cNvSpPr/>
            <p:nvPr/>
          </p:nvSpPr>
          <p:spPr bwMode="auto">
            <a:xfrm>
              <a:off x="908" y="1362"/>
              <a:ext cx="21" cy="2"/>
            </a:xfrm>
            <a:custGeom>
              <a:avLst/>
              <a:gdLst>
                <a:gd name="T0" fmla="*/ 2 w 55"/>
                <a:gd name="T1" fmla="*/ 4 h 4"/>
                <a:gd name="T2" fmla="*/ 0 w 55"/>
                <a:gd name="T3" fmla="*/ 2 h 4"/>
                <a:gd name="T4" fmla="*/ 2 w 55"/>
                <a:gd name="T5" fmla="*/ 0 h 4"/>
                <a:gd name="T6" fmla="*/ 53 w 55"/>
                <a:gd name="T7" fmla="*/ 0 h 4"/>
                <a:gd name="T8" fmla="*/ 55 w 55"/>
                <a:gd name="T9" fmla="*/ 2 h 4"/>
                <a:gd name="T10" fmla="*/ 54 w 55"/>
                <a:gd name="T11" fmla="*/ 4 h 4"/>
                <a:gd name="T12" fmla="*/ 53 w 55"/>
                <a:gd name="T13" fmla="*/ 4 h 4"/>
                <a:gd name="T14" fmla="*/ 2 w 55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4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5" y="1"/>
                    <a:pt x="55" y="2"/>
                  </a:cubicBezTo>
                  <a:cubicBezTo>
                    <a:pt x="55" y="3"/>
                    <a:pt x="55" y="4"/>
                    <a:pt x="54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2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9" name="Freeform 137"/>
            <p:cNvSpPr/>
            <p:nvPr/>
          </p:nvSpPr>
          <p:spPr bwMode="auto">
            <a:xfrm>
              <a:off x="455" y="1401"/>
              <a:ext cx="42" cy="45"/>
            </a:xfrm>
            <a:custGeom>
              <a:avLst/>
              <a:gdLst>
                <a:gd name="T0" fmla="*/ 23 w 110"/>
                <a:gd name="T1" fmla="*/ 114 h 118"/>
                <a:gd name="T2" fmla="*/ 0 w 110"/>
                <a:gd name="T3" fmla="*/ 106 h 118"/>
                <a:gd name="T4" fmla="*/ 13 w 110"/>
                <a:gd name="T5" fmla="*/ 75 h 118"/>
                <a:gd name="T6" fmla="*/ 32 w 110"/>
                <a:gd name="T7" fmla="*/ 83 h 118"/>
                <a:gd name="T8" fmla="*/ 52 w 110"/>
                <a:gd name="T9" fmla="*/ 86 h 118"/>
                <a:gd name="T10" fmla="*/ 64 w 110"/>
                <a:gd name="T11" fmla="*/ 84 h 118"/>
                <a:gd name="T12" fmla="*/ 67 w 110"/>
                <a:gd name="T13" fmla="*/ 80 h 118"/>
                <a:gd name="T14" fmla="*/ 63 w 110"/>
                <a:gd name="T15" fmla="*/ 76 h 118"/>
                <a:gd name="T16" fmla="*/ 50 w 110"/>
                <a:gd name="T17" fmla="*/ 74 h 118"/>
                <a:gd name="T18" fmla="*/ 26 w 110"/>
                <a:gd name="T19" fmla="*/ 70 h 118"/>
                <a:gd name="T20" fmla="*/ 9 w 110"/>
                <a:gd name="T21" fmla="*/ 60 h 118"/>
                <a:gd name="T22" fmla="*/ 2 w 110"/>
                <a:gd name="T23" fmla="*/ 39 h 118"/>
                <a:gd name="T24" fmla="*/ 8 w 110"/>
                <a:gd name="T25" fmla="*/ 19 h 118"/>
                <a:gd name="T26" fmla="*/ 28 w 110"/>
                <a:gd name="T27" fmla="*/ 5 h 118"/>
                <a:gd name="T28" fmla="*/ 60 w 110"/>
                <a:gd name="T29" fmla="*/ 0 h 118"/>
                <a:gd name="T30" fmla="*/ 85 w 110"/>
                <a:gd name="T31" fmla="*/ 3 h 118"/>
                <a:gd name="T32" fmla="*/ 106 w 110"/>
                <a:gd name="T33" fmla="*/ 9 h 118"/>
                <a:gd name="T34" fmla="*/ 93 w 110"/>
                <a:gd name="T35" fmla="*/ 40 h 118"/>
                <a:gd name="T36" fmla="*/ 60 w 110"/>
                <a:gd name="T37" fmla="*/ 32 h 118"/>
                <a:gd name="T38" fmla="*/ 45 w 110"/>
                <a:gd name="T39" fmla="*/ 37 h 118"/>
                <a:gd name="T40" fmla="*/ 49 w 110"/>
                <a:gd name="T41" fmla="*/ 41 h 118"/>
                <a:gd name="T42" fmla="*/ 62 w 110"/>
                <a:gd name="T43" fmla="*/ 44 h 118"/>
                <a:gd name="T44" fmla="*/ 86 w 110"/>
                <a:gd name="T45" fmla="*/ 48 h 118"/>
                <a:gd name="T46" fmla="*/ 102 w 110"/>
                <a:gd name="T47" fmla="*/ 58 h 118"/>
                <a:gd name="T48" fmla="*/ 110 w 110"/>
                <a:gd name="T49" fmla="*/ 79 h 118"/>
                <a:gd name="T50" fmla="*/ 103 w 110"/>
                <a:gd name="T51" fmla="*/ 99 h 118"/>
                <a:gd name="T52" fmla="*/ 83 w 110"/>
                <a:gd name="T53" fmla="*/ 112 h 118"/>
                <a:gd name="T54" fmla="*/ 51 w 110"/>
                <a:gd name="T55" fmla="*/ 118 h 118"/>
                <a:gd name="T56" fmla="*/ 23 w 110"/>
                <a:gd name="T57" fmla="*/ 11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0" h="118">
                  <a:moveTo>
                    <a:pt x="23" y="114"/>
                  </a:moveTo>
                  <a:cubicBezTo>
                    <a:pt x="15" y="113"/>
                    <a:pt x="7" y="110"/>
                    <a:pt x="0" y="106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9" y="79"/>
                    <a:pt x="25" y="81"/>
                    <a:pt x="32" y="83"/>
                  </a:cubicBezTo>
                  <a:cubicBezTo>
                    <a:pt x="38" y="85"/>
                    <a:pt x="45" y="86"/>
                    <a:pt x="52" y="86"/>
                  </a:cubicBezTo>
                  <a:cubicBezTo>
                    <a:pt x="56" y="86"/>
                    <a:pt x="60" y="85"/>
                    <a:pt x="64" y="84"/>
                  </a:cubicBezTo>
                  <a:cubicBezTo>
                    <a:pt x="66" y="84"/>
                    <a:pt x="67" y="82"/>
                    <a:pt x="67" y="80"/>
                  </a:cubicBezTo>
                  <a:cubicBezTo>
                    <a:pt x="67" y="78"/>
                    <a:pt x="66" y="77"/>
                    <a:pt x="63" y="76"/>
                  </a:cubicBezTo>
                  <a:cubicBezTo>
                    <a:pt x="59" y="75"/>
                    <a:pt x="54" y="75"/>
                    <a:pt x="50" y="74"/>
                  </a:cubicBezTo>
                  <a:cubicBezTo>
                    <a:pt x="42" y="74"/>
                    <a:pt x="34" y="72"/>
                    <a:pt x="26" y="70"/>
                  </a:cubicBezTo>
                  <a:cubicBezTo>
                    <a:pt x="20" y="68"/>
                    <a:pt x="14" y="65"/>
                    <a:pt x="9" y="60"/>
                  </a:cubicBezTo>
                  <a:cubicBezTo>
                    <a:pt x="4" y="54"/>
                    <a:pt x="1" y="47"/>
                    <a:pt x="2" y="39"/>
                  </a:cubicBezTo>
                  <a:cubicBezTo>
                    <a:pt x="2" y="32"/>
                    <a:pt x="4" y="25"/>
                    <a:pt x="8" y="19"/>
                  </a:cubicBezTo>
                  <a:cubicBezTo>
                    <a:pt x="14" y="13"/>
                    <a:pt x="20" y="8"/>
                    <a:pt x="28" y="5"/>
                  </a:cubicBezTo>
                  <a:cubicBezTo>
                    <a:pt x="38" y="2"/>
                    <a:pt x="49" y="0"/>
                    <a:pt x="60" y="0"/>
                  </a:cubicBezTo>
                  <a:cubicBezTo>
                    <a:pt x="68" y="0"/>
                    <a:pt x="77" y="1"/>
                    <a:pt x="85" y="3"/>
                  </a:cubicBezTo>
                  <a:cubicBezTo>
                    <a:pt x="92" y="4"/>
                    <a:pt x="99" y="6"/>
                    <a:pt x="106" y="9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83" y="35"/>
                    <a:pt x="72" y="32"/>
                    <a:pt x="60" y="32"/>
                  </a:cubicBezTo>
                  <a:cubicBezTo>
                    <a:pt x="50" y="32"/>
                    <a:pt x="45" y="34"/>
                    <a:pt x="45" y="37"/>
                  </a:cubicBezTo>
                  <a:cubicBezTo>
                    <a:pt x="45" y="39"/>
                    <a:pt x="46" y="40"/>
                    <a:pt x="49" y="41"/>
                  </a:cubicBezTo>
                  <a:cubicBezTo>
                    <a:pt x="53" y="42"/>
                    <a:pt x="58" y="43"/>
                    <a:pt x="62" y="44"/>
                  </a:cubicBezTo>
                  <a:cubicBezTo>
                    <a:pt x="70" y="44"/>
                    <a:pt x="78" y="46"/>
                    <a:pt x="86" y="48"/>
                  </a:cubicBezTo>
                  <a:cubicBezTo>
                    <a:pt x="92" y="50"/>
                    <a:pt x="98" y="53"/>
                    <a:pt x="102" y="58"/>
                  </a:cubicBezTo>
                  <a:cubicBezTo>
                    <a:pt x="108" y="64"/>
                    <a:pt x="110" y="72"/>
                    <a:pt x="110" y="79"/>
                  </a:cubicBezTo>
                  <a:cubicBezTo>
                    <a:pt x="110" y="86"/>
                    <a:pt x="108" y="93"/>
                    <a:pt x="103" y="99"/>
                  </a:cubicBezTo>
                  <a:cubicBezTo>
                    <a:pt x="98" y="105"/>
                    <a:pt x="91" y="110"/>
                    <a:pt x="83" y="112"/>
                  </a:cubicBezTo>
                  <a:cubicBezTo>
                    <a:pt x="73" y="116"/>
                    <a:pt x="62" y="118"/>
                    <a:pt x="51" y="118"/>
                  </a:cubicBezTo>
                  <a:cubicBezTo>
                    <a:pt x="42" y="117"/>
                    <a:pt x="32" y="116"/>
                    <a:pt x="23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0" name="Freeform 138"/>
            <p:cNvSpPr/>
            <p:nvPr/>
          </p:nvSpPr>
          <p:spPr bwMode="auto">
            <a:xfrm>
              <a:off x="503" y="1387"/>
              <a:ext cx="48" cy="58"/>
            </a:xfrm>
            <a:custGeom>
              <a:avLst/>
              <a:gdLst>
                <a:gd name="T0" fmla="*/ 112 w 125"/>
                <a:gd name="T1" fmla="*/ 51 h 153"/>
                <a:gd name="T2" fmla="*/ 125 w 125"/>
                <a:gd name="T3" fmla="*/ 89 h 153"/>
                <a:gd name="T4" fmla="*/ 125 w 125"/>
                <a:gd name="T5" fmla="*/ 153 h 153"/>
                <a:gd name="T6" fmla="*/ 78 w 125"/>
                <a:gd name="T7" fmla="*/ 153 h 153"/>
                <a:gd name="T8" fmla="*/ 78 w 125"/>
                <a:gd name="T9" fmla="*/ 97 h 153"/>
                <a:gd name="T10" fmla="*/ 64 w 125"/>
                <a:gd name="T11" fmla="*/ 77 h 153"/>
                <a:gd name="T12" fmla="*/ 52 w 125"/>
                <a:gd name="T13" fmla="*/ 83 h 153"/>
                <a:gd name="T14" fmla="*/ 47 w 125"/>
                <a:gd name="T15" fmla="*/ 100 h 153"/>
                <a:gd name="T16" fmla="*/ 47 w 125"/>
                <a:gd name="T17" fmla="*/ 153 h 153"/>
                <a:gd name="T18" fmla="*/ 0 w 125"/>
                <a:gd name="T19" fmla="*/ 153 h 153"/>
                <a:gd name="T20" fmla="*/ 0 w 125"/>
                <a:gd name="T21" fmla="*/ 0 h 153"/>
                <a:gd name="T22" fmla="*/ 47 w 125"/>
                <a:gd name="T23" fmla="*/ 0 h 153"/>
                <a:gd name="T24" fmla="*/ 47 w 125"/>
                <a:gd name="T25" fmla="*/ 49 h 153"/>
                <a:gd name="T26" fmla="*/ 79 w 125"/>
                <a:gd name="T27" fmla="*/ 38 h 153"/>
                <a:gd name="T28" fmla="*/ 112 w 125"/>
                <a:gd name="T29" fmla="*/ 5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" h="153">
                  <a:moveTo>
                    <a:pt x="112" y="51"/>
                  </a:moveTo>
                  <a:cubicBezTo>
                    <a:pt x="120" y="59"/>
                    <a:pt x="125" y="72"/>
                    <a:pt x="125" y="89"/>
                  </a:cubicBezTo>
                  <a:cubicBezTo>
                    <a:pt x="125" y="153"/>
                    <a:pt x="125" y="153"/>
                    <a:pt x="125" y="153"/>
                  </a:cubicBezTo>
                  <a:cubicBezTo>
                    <a:pt x="78" y="153"/>
                    <a:pt x="78" y="153"/>
                    <a:pt x="78" y="153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84"/>
                    <a:pt x="74" y="77"/>
                    <a:pt x="64" y="77"/>
                  </a:cubicBezTo>
                  <a:cubicBezTo>
                    <a:pt x="59" y="77"/>
                    <a:pt x="55" y="79"/>
                    <a:pt x="52" y="83"/>
                  </a:cubicBezTo>
                  <a:cubicBezTo>
                    <a:pt x="48" y="88"/>
                    <a:pt x="46" y="94"/>
                    <a:pt x="47" y="100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56" y="42"/>
                    <a:pt x="67" y="38"/>
                    <a:pt x="79" y="38"/>
                  </a:cubicBezTo>
                  <a:cubicBezTo>
                    <a:pt x="91" y="38"/>
                    <a:pt x="103" y="42"/>
                    <a:pt x="112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1" name="Freeform 139"/>
            <p:cNvSpPr>
              <a:spLocks noEditPoints="1"/>
            </p:cNvSpPr>
            <p:nvPr/>
          </p:nvSpPr>
          <p:spPr bwMode="auto">
            <a:xfrm>
              <a:off x="556" y="1400"/>
              <a:ext cx="53" cy="47"/>
            </a:xfrm>
            <a:custGeom>
              <a:avLst/>
              <a:gdLst>
                <a:gd name="T0" fmla="*/ 35 w 138"/>
                <a:gd name="T1" fmla="*/ 112 h 122"/>
                <a:gd name="T2" fmla="*/ 12 w 138"/>
                <a:gd name="T3" fmla="*/ 91 h 122"/>
                <a:gd name="T4" fmla="*/ 12 w 138"/>
                <a:gd name="T5" fmla="*/ 30 h 122"/>
                <a:gd name="T6" fmla="*/ 35 w 138"/>
                <a:gd name="T7" fmla="*/ 10 h 122"/>
                <a:gd name="T8" fmla="*/ 103 w 138"/>
                <a:gd name="T9" fmla="*/ 10 h 122"/>
                <a:gd name="T10" fmla="*/ 127 w 138"/>
                <a:gd name="T11" fmla="*/ 30 h 122"/>
                <a:gd name="T12" fmla="*/ 127 w 138"/>
                <a:gd name="T13" fmla="*/ 91 h 122"/>
                <a:gd name="T14" fmla="*/ 103 w 138"/>
                <a:gd name="T15" fmla="*/ 112 h 122"/>
                <a:gd name="T16" fmla="*/ 35 w 138"/>
                <a:gd name="T17" fmla="*/ 112 h 122"/>
                <a:gd name="T18" fmla="*/ 82 w 138"/>
                <a:gd name="T19" fmla="*/ 77 h 122"/>
                <a:gd name="T20" fmla="*/ 87 w 138"/>
                <a:gd name="T21" fmla="*/ 61 h 122"/>
                <a:gd name="T22" fmla="*/ 82 w 138"/>
                <a:gd name="T23" fmla="*/ 44 h 122"/>
                <a:gd name="T24" fmla="*/ 57 w 138"/>
                <a:gd name="T25" fmla="*/ 43 h 122"/>
                <a:gd name="T26" fmla="*/ 56 w 138"/>
                <a:gd name="T27" fmla="*/ 44 h 122"/>
                <a:gd name="T28" fmla="*/ 51 w 138"/>
                <a:gd name="T29" fmla="*/ 61 h 122"/>
                <a:gd name="T30" fmla="*/ 56 w 138"/>
                <a:gd name="T31" fmla="*/ 77 h 122"/>
                <a:gd name="T32" fmla="*/ 81 w 138"/>
                <a:gd name="T33" fmla="*/ 78 h 122"/>
                <a:gd name="T34" fmla="*/ 82 w 138"/>
                <a:gd name="T35" fmla="*/ 7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8" h="122">
                  <a:moveTo>
                    <a:pt x="35" y="112"/>
                  </a:moveTo>
                  <a:cubicBezTo>
                    <a:pt x="26" y="107"/>
                    <a:pt x="17" y="100"/>
                    <a:pt x="12" y="91"/>
                  </a:cubicBezTo>
                  <a:cubicBezTo>
                    <a:pt x="0" y="72"/>
                    <a:pt x="0" y="49"/>
                    <a:pt x="12" y="30"/>
                  </a:cubicBezTo>
                  <a:cubicBezTo>
                    <a:pt x="17" y="21"/>
                    <a:pt x="26" y="14"/>
                    <a:pt x="35" y="10"/>
                  </a:cubicBezTo>
                  <a:cubicBezTo>
                    <a:pt x="57" y="0"/>
                    <a:pt x="82" y="0"/>
                    <a:pt x="103" y="10"/>
                  </a:cubicBezTo>
                  <a:cubicBezTo>
                    <a:pt x="113" y="14"/>
                    <a:pt x="121" y="21"/>
                    <a:pt x="127" y="30"/>
                  </a:cubicBezTo>
                  <a:cubicBezTo>
                    <a:pt x="138" y="49"/>
                    <a:pt x="138" y="72"/>
                    <a:pt x="127" y="91"/>
                  </a:cubicBezTo>
                  <a:cubicBezTo>
                    <a:pt x="121" y="100"/>
                    <a:pt x="113" y="107"/>
                    <a:pt x="103" y="112"/>
                  </a:cubicBezTo>
                  <a:cubicBezTo>
                    <a:pt x="82" y="122"/>
                    <a:pt x="57" y="122"/>
                    <a:pt x="35" y="112"/>
                  </a:cubicBezTo>
                  <a:close/>
                  <a:moveTo>
                    <a:pt x="82" y="77"/>
                  </a:moveTo>
                  <a:cubicBezTo>
                    <a:pt x="86" y="72"/>
                    <a:pt x="88" y="67"/>
                    <a:pt x="87" y="61"/>
                  </a:cubicBezTo>
                  <a:cubicBezTo>
                    <a:pt x="88" y="55"/>
                    <a:pt x="86" y="49"/>
                    <a:pt x="82" y="44"/>
                  </a:cubicBezTo>
                  <a:cubicBezTo>
                    <a:pt x="75" y="37"/>
                    <a:pt x="64" y="37"/>
                    <a:pt x="57" y="4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2" y="49"/>
                    <a:pt x="50" y="55"/>
                    <a:pt x="51" y="61"/>
                  </a:cubicBezTo>
                  <a:cubicBezTo>
                    <a:pt x="50" y="67"/>
                    <a:pt x="52" y="72"/>
                    <a:pt x="56" y="77"/>
                  </a:cubicBezTo>
                  <a:cubicBezTo>
                    <a:pt x="62" y="84"/>
                    <a:pt x="74" y="85"/>
                    <a:pt x="81" y="78"/>
                  </a:cubicBezTo>
                  <a:cubicBezTo>
                    <a:pt x="81" y="78"/>
                    <a:pt x="82" y="77"/>
                    <a:pt x="82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2" name="Freeform 140"/>
            <p:cNvSpPr>
              <a:spLocks noEditPoints="1"/>
            </p:cNvSpPr>
            <p:nvPr/>
          </p:nvSpPr>
          <p:spPr bwMode="auto">
            <a:xfrm>
              <a:off x="613" y="1401"/>
              <a:ext cx="51" cy="59"/>
            </a:xfrm>
            <a:custGeom>
              <a:avLst/>
              <a:gdLst>
                <a:gd name="T0" fmla="*/ 103 w 133"/>
                <a:gd name="T1" fmla="*/ 7 h 155"/>
                <a:gd name="T2" fmla="*/ 123 w 133"/>
                <a:gd name="T3" fmla="*/ 28 h 155"/>
                <a:gd name="T4" fmla="*/ 123 w 133"/>
                <a:gd name="T5" fmla="*/ 90 h 155"/>
                <a:gd name="T6" fmla="*/ 103 w 133"/>
                <a:gd name="T7" fmla="*/ 110 h 155"/>
                <a:gd name="T8" fmla="*/ 76 w 133"/>
                <a:gd name="T9" fmla="*/ 117 h 155"/>
                <a:gd name="T10" fmla="*/ 47 w 133"/>
                <a:gd name="T11" fmla="*/ 108 h 155"/>
                <a:gd name="T12" fmla="*/ 47 w 133"/>
                <a:gd name="T13" fmla="*/ 155 h 155"/>
                <a:gd name="T14" fmla="*/ 0 w 133"/>
                <a:gd name="T15" fmla="*/ 155 h 155"/>
                <a:gd name="T16" fmla="*/ 0 w 133"/>
                <a:gd name="T17" fmla="*/ 2 h 155"/>
                <a:gd name="T18" fmla="*/ 45 w 133"/>
                <a:gd name="T19" fmla="*/ 2 h 155"/>
                <a:gd name="T20" fmla="*/ 45 w 133"/>
                <a:gd name="T21" fmla="*/ 11 h 155"/>
                <a:gd name="T22" fmla="*/ 76 w 133"/>
                <a:gd name="T23" fmla="*/ 0 h 155"/>
                <a:gd name="T24" fmla="*/ 103 w 133"/>
                <a:gd name="T25" fmla="*/ 7 h 155"/>
                <a:gd name="T26" fmla="*/ 78 w 133"/>
                <a:gd name="T27" fmla="*/ 75 h 155"/>
                <a:gd name="T28" fmla="*/ 83 w 133"/>
                <a:gd name="T29" fmla="*/ 59 h 155"/>
                <a:gd name="T30" fmla="*/ 78 w 133"/>
                <a:gd name="T31" fmla="*/ 42 h 155"/>
                <a:gd name="T32" fmla="*/ 53 w 133"/>
                <a:gd name="T33" fmla="*/ 41 h 155"/>
                <a:gd name="T34" fmla="*/ 51 w 133"/>
                <a:gd name="T35" fmla="*/ 42 h 155"/>
                <a:gd name="T36" fmla="*/ 46 w 133"/>
                <a:gd name="T37" fmla="*/ 59 h 155"/>
                <a:gd name="T38" fmla="*/ 51 w 133"/>
                <a:gd name="T39" fmla="*/ 75 h 155"/>
                <a:gd name="T40" fmla="*/ 77 w 133"/>
                <a:gd name="T41" fmla="*/ 76 h 155"/>
                <a:gd name="T42" fmla="*/ 78 w 133"/>
                <a:gd name="T43" fmla="*/ 7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" h="155">
                  <a:moveTo>
                    <a:pt x="103" y="7"/>
                  </a:moveTo>
                  <a:cubicBezTo>
                    <a:pt x="112" y="12"/>
                    <a:pt x="119" y="19"/>
                    <a:pt x="123" y="28"/>
                  </a:cubicBezTo>
                  <a:cubicBezTo>
                    <a:pt x="133" y="47"/>
                    <a:pt x="133" y="70"/>
                    <a:pt x="123" y="90"/>
                  </a:cubicBezTo>
                  <a:cubicBezTo>
                    <a:pt x="119" y="98"/>
                    <a:pt x="112" y="105"/>
                    <a:pt x="103" y="110"/>
                  </a:cubicBezTo>
                  <a:cubicBezTo>
                    <a:pt x="95" y="115"/>
                    <a:pt x="85" y="117"/>
                    <a:pt x="76" y="117"/>
                  </a:cubicBezTo>
                  <a:cubicBezTo>
                    <a:pt x="63" y="117"/>
                    <a:pt x="54" y="114"/>
                    <a:pt x="47" y="108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52" y="4"/>
                    <a:pt x="62" y="0"/>
                    <a:pt x="76" y="0"/>
                  </a:cubicBezTo>
                  <a:cubicBezTo>
                    <a:pt x="86" y="0"/>
                    <a:pt x="95" y="2"/>
                    <a:pt x="103" y="7"/>
                  </a:cubicBezTo>
                  <a:close/>
                  <a:moveTo>
                    <a:pt x="78" y="75"/>
                  </a:moveTo>
                  <a:cubicBezTo>
                    <a:pt x="82" y="71"/>
                    <a:pt x="84" y="65"/>
                    <a:pt x="83" y="59"/>
                  </a:cubicBezTo>
                  <a:cubicBezTo>
                    <a:pt x="83" y="53"/>
                    <a:pt x="82" y="47"/>
                    <a:pt x="78" y="42"/>
                  </a:cubicBezTo>
                  <a:cubicBezTo>
                    <a:pt x="71" y="35"/>
                    <a:pt x="60" y="35"/>
                    <a:pt x="53" y="41"/>
                  </a:cubicBezTo>
                  <a:cubicBezTo>
                    <a:pt x="52" y="42"/>
                    <a:pt x="52" y="42"/>
                    <a:pt x="51" y="42"/>
                  </a:cubicBezTo>
                  <a:cubicBezTo>
                    <a:pt x="48" y="47"/>
                    <a:pt x="46" y="53"/>
                    <a:pt x="46" y="59"/>
                  </a:cubicBezTo>
                  <a:cubicBezTo>
                    <a:pt x="46" y="65"/>
                    <a:pt x="48" y="71"/>
                    <a:pt x="51" y="75"/>
                  </a:cubicBezTo>
                  <a:cubicBezTo>
                    <a:pt x="58" y="83"/>
                    <a:pt x="70" y="83"/>
                    <a:pt x="77" y="76"/>
                  </a:cubicBezTo>
                  <a:cubicBezTo>
                    <a:pt x="77" y="76"/>
                    <a:pt x="78" y="76"/>
                    <a:pt x="78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3" name="Freeform 141"/>
            <p:cNvSpPr/>
            <p:nvPr/>
          </p:nvSpPr>
          <p:spPr bwMode="auto">
            <a:xfrm>
              <a:off x="758" y="1366"/>
              <a:ext cx="110" cy="90"/>
            </a:xfrm>
            <a:custGeom>
              <a:avLst/>
              <a:gdLst>
                <a:gd name="T0" fmla="*/ 281 w 287"/>
                <a:gd name="T1" fmla="*/ 161 h 235"/>
                <a:gd name="T2" fmla="*/ 78 w 287"/>
                <a:gd name="T3" fmla="*/ 233 h 235"/>
                <a:gd name="T4" fmla="*/ 69 w 287"/>
                <a:gd name="T5" fmla="*/ 228 h 235"/>
                <a:gd name="T6" fmla="*/ 73 w 287"/>
                <a:gd name="T7" fmla="*/ 219 h 235"/>
                <a:gd name="T8" fmla="*/ 270 w 287"/>
                <a:gd name="T9" fmla="*/ 149 h 235"/>
                <a:gd name="T10" fmla="*/ 248 w 287"/>
                <a:gd name="T11" fmla="*/ 19 h 235"/>
                <a:gd name="T12" fmla="*/ 10 w 287"/>
                <a:gd name="T13" fmla="*/ 103 h 235"/>
                <a:gd name="T14" fmla="*/ 1 w 287"/>
                <a:gd name="T15" fmla="*/ 98 h 235"/>
                <a:gd name="T16" fmla="*/ 5 w 287"/>
                <a:gd name="T17" fmla="*/ 89 h 235"/>
                <a:gd name="T18" fmla="*/ 252 w 287"/>
                <a:gd name="T19" fmla="*/ 2 h 235"/>
                <a:gd name="T20" fmla="*/ 261 w 287"/>
                <a:gd name="T21" fmla="*/ 6 h 235"/>
                <a:gd name="T22" fmla="*/ 262 w 287"/>
                <a:gd name="T23" fmla="*/ 7 h 235"/>
                <a:gd name="T24" fmla="*/ 286 w 287"/>
                <a:gd name="T25" fmla="*/ 153 h 235"/>
                <a:gd name="T26" fmla="*/ 281 w 287"/>
                <a:gd name="T27" fmla="*/ 16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7" h="235">
                  <a:moveTo>
                    <a:pt x="281" y="161"/>
                  </a:moveTo>
                  <a:cubicBezTo>
                    <a:pt x="78" y="233"/>
                    <a:pt x="78" y="233"/>
                    <a:pt x="78" y="233"/>
                  </a:cubicBezTo>
                  <a:cubicBezTo>
                    <a:pt x="74" y="235"/>
                    <a:pt x="70" y="232"/>
                    <a:pt x="69" y="228"/>
                  </a:cubicBezTo>
                  <a:cubicBezTo>
                    <a:pt x="68" y="225"/>
                    <a:pt x="69" y="221"/>
                    <a:pt x="73" y="219"/>
                  </a:cubicBezTo>
                  <a:cubicBezTo>
                    <a:pt x="270" y="149"/>
                    <a:pt x="270" y="149"/>
                    <a:pt x="270" y="149"/>
                  </a:cubicBezTo>
                  <a:cubicBezTo>
                    <a:pt x="248" y="19"/>
                    <a:pt x="248" y="19"/>
                    <a:pt x="248" y="19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6" y="104"/>
                    <a:pt x="2" y="102"/>
                    <a:pt x="1" y="98"/>
                  </a:cubicBezTo>
                  <a:cubicBezTo>
                    <a:pt x="0" y="95"/>
                    <a:pt x="2" y="91"/>
                    <a:pt x="5" y="89"/>
                  </a:cubicBezTo>
                  <a:cubicBezTo>
                    <a:pt x="252" y="2"/>
                    <a:pt x="252" y="2"/>
                    <a:pt x="252" y="2"/>
                  </a:cubicBezTo>
                  <a:cubicBezTo>
                    <a:pt x="256" y="0"/>
                    <a:pt x="260" y="2"/>
                    <a:pt x="261" y="6"/>
                  </a:cubicBezTo>
                  <a:cubicBezTo>
                    <a:pt x="261" y="7"/>
                    <a:pt x="261" y="7"/>
                    <a:pt x="262" y="7"/>
                  </a:cubicBezTo>
                  <a:cubicBezTo>
                    <a:pt x="286" y="153"/>
                    <a:pt x="286" y="153"/>
                    <a:pt x="286" y="153"/>
                  </a:cubicBezTo>
                  <a:cubicBezTo>
                    <a:pt x="287" y="157"/>
                    <a:pt x="284" y="160"/>
                    <a:pt x="281" y="1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4" name="Freeform 142"/>
            <p:cNvSpPr/>
            <p:nvPr/>
          </p:nvSpPr>
          <p:spPr bwMode="auto">
            <a:xfrm>
              <a:off x="726" y="1387"/>
              <a:ext cx="145" cy="86"/>
            </a:xfrm>
            <a:custGeom>
              <a:avLst/>
              <a:gdLst>
                <a:gd name="T0" fmla="*/ 373 w 379"/>
                <a:gd name="T1" fmla="*/ 158 h 227"/>
                <a:gd name="T2" fmla="*/ 373 w 379"/>
                <a:gd name="T3" fmla="*/ 158 h 227"/>
                <a:gd name="T4" fmla="*/ 180 w 379"/>
                <a:gd name="T5" fmla="*/ 226 h 227"/>
                <a:gd name="T6" fmla="*/ 171 w 379"/>
                <a:gd name="T7" fmla="*/ 222 h 227"/>
                <a:gd name="T8" fmla="*/ 67 w 379"/>
                <a:gd name="T9" fmla="*/ 17 h 227"/>
                <a:gd name="T10" fmla="*/ 11 w 379"/>
                <a:gd name="T11" fmla="*/ 37 h 227"/>
                <a:gd name="T12" fmla="*/ 1 w 379"/>
                <a:gd name="T13" fmla="*/ 33 h 227"/>
                <a:gd name="T14" fmla="*/ 5 w 379"/>
                <a:gd name="T15" fmla="*/ 23 h 227"/>
                <a:gd name="T16" fmla="*/ 6 w 379"/>
                <a:gd name="T17" fmla="*/ 23 h 227"/>
                <a:gd name="T18" fmla="*/ 68 w 379"/>
                <a:gd name="T19" fmla="*/ 1 h 227"/>
                <a:gd name="T20" fmla="*/ 77 w 379"/>
                <a:gd name="T21" fmla="*/ 5 h 227"/>
                <a:gd name="T22" fmla="*/ 181 w 379"/>
                <a:gd name="T23" fmla="*/ 209 h 227"/>
                <a:gd name="T24" fmla="*/ 368 w 379"/>
                <a:gd name="T25" fmla="*/ 144 h 227"/>
                <a:gd name="T26" fmla="*/ 378 w 379"/>
                <a:gd name="T27" fmla="*/ 149 h 227"/>
                <a:gd name="T28" fmla="*/ 373 w 379"/>
                <a:gd name="T29" fmla="*/ 15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227">
                  <a:moveTo>
                    <a:pt x="373" y="158"/>
                  </a:moveTo>
                  <a:cubicBezTo>
                    <a:pt x="373" y="158"/>
                    <a:pt x="373" y="158"/>
                    <a:pt x="373" y="158"/>
                  </a:cubicBezTo>
                  <a:cubicBezTo>
                    <a:pt x="180" y="226"/>
                    <a:pt x="180" y="226"/>
                    <a:pt x="180" y="226"/>
                  </a:cubicBezTo>
                  <a:cubicBezTo>
                    <a:pt x="176" y="227"/>
                    <a:pt x="172" y="225"/>
                    <a:pt x="171" y="222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7" y="39"/>
                    <a:pt x="3" y="37"/>
                    <a:pt x="1" y="33"/>
                  </a:cubicBezTo>
                  <a:cubicBezTo>
                    <a:pt x="0" y="29"/>
                    <a:pt x="1" y="25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72" y="0"/>
                    <a:pt x="75" y="1"/>
                    <a:pt x="77" y="5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368" y="144"/>
                    <a:pt x="368" y="144"/>
                    <a:pt x="368" y="144"/>
                  </a:cubicBezTo>
                  <a:cubicBezTo>
                    <a:pt x="372" y="142"/>
                    <a:pt x="377" y="145"/>
                    <a:pt x="378" y="149"/>
                  </a:cubicBezTo>
                  <a:cubicBezTo>
                    <a:pt x="379" y="152"/>
                    <a:pt x="377" y="156"/>
                    <a:pt x="373" y="1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5" name="Freeform 143"/>
            <p:cNvSpPr>
              <a:spLocks noEditPoints="1"/>
            </p:cNvSpPr>
            <p:nvPr/>
          </p:nvSpPr>
          <p:spPr bwMode="auto">
            <a:xfrm>
              <a:off x="798" y="1469"/>
              <a:ext cx="29" cy="29"/>
            </a:xfrm>
            <a:custGeom>
              <a:avLst/>
              <a:gdLst>
                <a:gd name="T0" fmla="*/ 48 w 74"/>
                <a:gd name="T1" fmla="*/ 68 h 74"/>
                <a:gd name="T2" fmla="*/ 6 w 74"/>
                <a:gd name="T3" fmla="*/ 48 h 74"/>
                <a:gd name="T4" fmla="*/ 26 w 74"/>
                <a:gd name="T5" fmla="*/ 6 h 74"/>
                <a:gd name="T6" fmla="*/ 68 w 74"/>
                <a:gd name="T7" fmla="*/ 26 h 74"/>
                <a:gd name="T8" fmla="*/ 68 w 74"/>
                <a:gd name="T9" fmla="*/ 26 h 74"/>
                <a:gd name="T10" fmla="*/ 48 w 74"/>
                <a:gd name="T11" fmla="*/ 68 h 74"/>
                <a:gd name="T12" fmla="*/ 31 w 74"/>
                <a:gd name="T13" fmla="*/ 20 h 74"/>
                <a:gd name="T14" fmla="*/ 20 w 74"/>
                <a:gd name="T15" fmla="*/ 43 h 74"/>
                <a:gd name="T16" fmla="*/ 43 w 74"/>
                <a:gd name="T17" fmla="*/ 54 h 74"/>
                <a:gd name="T18" fmla="*/ 54 w 74"/>
                <a:gd name="T19" fmla="*/ 31 h 74"/>
                <a:gd name="T20" fmla="*/ 31 w 74"/>
                <a:gd name="T21" fmla="*/ 20 h 74"/>
                <a:gd name="T22" fmla="*/ 31 w 74"/>
                <a:gd name="T23" fmla="*/ 2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4">
                  <a:moveTo>
                    <a:pt x="48" y="68"/>
                  </a:moveTo>
                  <a:cubicBezTo>
                    <a:pt x="31" y="74"/>
                    <a:pt x="12" y="65"/>
                    <a:pt x="6" y="48"/>
                  </a:cubicBezTo>
                  <a:cubicBezTo>
                    <a:pt x="0" y="31"/>
                    <a:pt x="9" y="12"/>
                    <a:pt x="26" y="6"/>
                  </a:cubicBezTo>
                  <a:cubicBezTo>
                    <a:pt x="43" y="0"/>
                    <a:pt x="62" y="9"/>
                    <a:pt x="68" y="26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74" y="43"/>
                    <a:pt x="65" y="62"/>
                    <a:pt x="48" y="68"/>
                  </a:cubicBezTo>
                  <a:close/>
                  <a:moveTo>
                    <a:pt x="31" y="20"/>
                  </a:moveTo>
                  <a:cubicBezTo>
                    <a:pt x="21" y="23"/>
                    <a:pt x="17" y="34"/>
                    <a:pt x="20" y="43"/>
                  </a:cubicBezTo>
                  <a:cubicBezTo>
                    <a:pt x="23" y="52"/>
                    <a:pt x="34" y="57"/>
                    <a:pt x="43" y="54"/>
                  </a:cubicBezTo>
                  <a:cubicBezTo>
                    <a:pt x="52" y="51"/>
                    <a:pt x="57" y="40"/>
                    <a:pt x="54" y="31"/>
                  </a:cubicBezTo>
                  <a:cubicBezTo>
                    <a:pt x="51" y="22"/>
                    <a:pt x="41" y="16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6" name="Freeform 144"/>
            <p:cNvSpPr>
              <a:spLocks noEditPoints="1"/>
            </p:cNvSpPr>
            <p:nvPr/>
          </p:nvSpPr>
          <p:spPr bwMode="auto">
            <a:xfrm>
              <a:off x="849" y="1451"/>
              <a:ext cx="28" cy="29"/>
            </a:xfrm>
            <a:custGeom>
              <a:avLst/>
              <a:gdLst>
                <a:gd name="T0" fmla="*/ 48 w 74"/>
                <a:gd name="T1" fmla="*/ 68 h 75"/>
                <a:gd name="T2" fmla="*/ 6 w 74"/>
                <a:gd name="T3" fmla="*/ 49 h 75"/>
                <a:gd name="T4" fmla="*/ 26 w 74"/>
                <a:gd name="T5" fmla="*/ 6 h 75"/>
                <a:gd name="T6" fmla="*/ 68 w 74"/>
                <a:gd name="T7" fmla="*/ 26 h 75"/>
                <a:gd name="T8" fmla="*/ 68 w 74"/>
                <a:gd name="T9" fmla="*/ 26 h 75"/>
                <a:gd name="T10" fmla="*/ 48 w 74"/>
                <a:gd name="T11" fmla="*/ 68 h 75"/>
                <a:gd name="T12" fmla="*/ 31 w 74"/>
                <a:gd name="T13" fmla="*/ 20 h 75"/>
                <a:gd name="T14" fmla="*/ 20 w 74"/>
                <a:gd name="T15" fmla="*/ 44 h 75"/>
                <a:gd name="T16" fmla="*/ 43 w 74"/>
                <a:gd name="T17" fmla="*/ 55 h 75"/>
                <a:gd name="T18" fmla="*/ 54 w 74"/>
                <a:gd name="T19" fmla="*/ 31 h 75"/>
                <a:gd name="T20" fmla="*/ 54 w 74"/>
                <a:gd name="T21" fmla="*/ 31 h 75"/>
                <a:gd name="T22" fmla="*/ 31 w 74"/>
                <a:gd name="T23" fmla="*/ 20 h 75"/>
                <a:gd name="T24" fmla="*/ 31 w 74"/>
                <a:gd name="T25" fmla="*/ 2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75">
                  <a:moveTo>
                    <a:pt x="48" y="68"/>
                  </a:moveTo>
                  <a:cubicBezTo>
                    <a:pt x="31" y="75"/>
                    <a:pt x="12" y="66"/>
                    <a:pt x="6" y="49"/>
                  </a:cubicBezTo>
                  <a:cubicBezTo>
                    <a:pt x="0" y="31"/>
                    <a:pt x="9" y="12"/>
                    <a:pt x="26" y="6"/>
                  </a:cubicBezTo>
                  <a:cubicBezTo>
                    <a:pt x="43" y="0"/>
                    <a:pt x="62" y="9"/>
                    <a:pt x="68" y="26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74" y="43"/>
                    <a:pt x="66" y="62"/>
                    <a:pt x="48" y="68"/>
                  </a:cubicBezTo>
                  <a:close/>
                  <a:moveTo>
                    <a:pt x="31" y="20"/>
                  </a:moveTo>
                  <a:cubicBezTo>
                    <a:pt x="22" y="24"/>
                    <a:pt x="17" y="34"/>
                    <a:pt x="20" y="44"/>
                  </a:cubicBezTo>
                  <a:cubicBezTo>
                    <a:pt x="24" y="53"/>
                    <a:pt x="34" y="58"/>
                    <a:pt x="43" y="55"/>
                  </a:cubicBezTo>
                  <a:cubicBezTo>
                    <a:pt x="53" y="51"/>
                    <a:pt x="58" y="41"/>
                    <a:pt x="5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1" y="22"/>
                    <a:pt x="41" y="17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7" name="Freeform 145"/>
            <p:cNvSpPr/>
            <p:nvPr/>
          </p:nvSpPr>
          <p:spPr bwMode="auto">
            <a:xfrm>
              <a:off x="786" y="1391"/>
              <a:ext cx="28" cy="56"/>
            </a:xfrm>
            <a:custGeom>
              <a:avLst/>
              <a:gdLst>
                <a:gd name="T0" fmla="*/ 67 w 73"/>
                <a:gd name="T1" fmla="*/ 145 h 146"/>
                <a:gd name="T2" fmla="*/ 57 w 73"/>
                <a:gd name="T3" fmla="*/ 141 h 146"/>
                <a:gd name="T4" fmla="*/ 2 w 73"/>
                <a:gd name="T5" fmla="*/ 11 h 146"/>
                <a:gd name="T6" fmla="*/ 6 w 73"/>
                <a:gd name="T7" fmla="*/ 2 h 146"/>
                <a:gd name="T8" fmla="*/ 6 w 73"/>
                <a:gd name="T9" fmla="*/ 2 h 146"/>
                <a:gd name="T10" fmla="*/ 16 w 73"/>
                <a:gd name="T11" fmla="*/ 5 h 146"/>
                <a:gd name="T12" fmla="*/ 16 w 73"/>
                <a:gd name="T13" fmla="*/ 6 h 146"/>
                <a:gd name="T14" fmla="*/ 71 w 73"/>
                <a:gd name="T15" fmla="*/ 135 h 146"/>
                <a:gd name="T16" fmla="*/ 67 w 73"/>
                <a:gd name="T17" fmla="*/ 145 h 146"/>
                <a:gd name="T18" fmla="*/ 67 w 73"/>
                <a:gd name="T19" fmla="*/ 14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146">
                  <a:moveTo>
                    <a:pt x="67" y="145"/>
                  </a:moveTo>
                  <a:cubicBezTo>
                    <a:pt x="63" y="146"/>
                    <a:pt x="59" y="145"/>
                    <a:pt x="57" y="14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8"/>
                    <a:pt x="2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0" y="0"/>
                    <a:pt x="14" y="2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71" y="135"/>
                    <a:pt x="71" y="135"/>
                    <a:pt x="71" y="135"/>
                  </a:cubicBezTo>
                  <a:cubicBezTo>
                    <a:pt x="73" y="139"/>
                    <a:pt x="71" y="144"/>
                    <a:pt x="67" y="145"/>
                  </a:cubicBezTo>
                  <a:cubicBezTo>
                    <a:pt x="67" y="145"/>
                    <a:pt x="67" y="145"/>
                    <a:pt x="67" y="1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8" name="Freeform 146"/>
            <p:cNvSpPr/>
            <p:nvPr/>
          </p:nvSpPr>
          <p:spPr bwMode="auto">
            <a:xfrm>
              <a:off x="820" y="1379"/>
              <a:ext cx="22" cy="58"/>
            </a:xfrm>
            <a:custGeom>
              <a:avLst/>
              <a:gdLst>
                <a:gd name="T0" fmla="*/ 51 w 57"/>
                <a:gd name="T1" fmla="*/ 151 h 152"/>
                <a:gd name="T2" fmla="*/ 51 w 57"/>
                <a:gd name="T3" fmla="*/ 151 h 152"/>
                <a:gd name="T4" fmla="*/ 41 w 57"/>
                <a:gd name="T5" fmla="*/ 146 h 152"/>
                <a:gd name="T6" fmla="*/ 2 w 57"/>
                <a:gd name="T7" fmla="*/ 11 h 152"/>
                <a:gd name="T8" fmla="*/ 6 w 57"/>
                <a:gd name="T9" fmla="*/ 1 h 152"/>
                <a:gd name="T10" fmla="*/ 7 w 57"/>
                <a:gd name="T11" fmla="*/ 1 h 152"/>
                <a:gd name="T12" fmla="*/ 16 w 57"/>
                <a:gd name="T13" fmla="*/ 6 h 152"/>
                <a:gd name="T14" fmla="*/ 16 w 57"/>
                <a:gd name="T15" fmla="*/ 6 h 152"/>
                <a:gd name="T16" fmla="*/ 56 w 57"/>
                <a:gd name="T17" fmla="*/ 142 h 152"/>
                <a:gd name="T18" fmla="*/ 51 w 57"/>
                <a:gd name="T19" fmla="*/ 15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52">
                  <a:moveTo>
                    <a:pt x="51" y="151"/>
                  </a:moveTo>
                  <a:cubicBezTo>
                    <a:pt x="51" y="151"/>
                    <a:pt x="51" y="151"/>
                    <a:pt x="51" y="151"/>
                  </a:cubicBezTo>
                  <a:cubicBezTo>
                    <a:pt x="47" y="152"/>
                    <a:pt x="42" y="150"/>
                    <a:pt x="41" y="146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7"/>
                    <a:pt x="2" y="3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11" y="0"/>
                    <a:pt x="15" y="2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56" y="142"/>
                    <a:pt x="56" y="142"/>
                    <a:pt x="56" y="142"/>
                  </a:cubicBezTo>
                  <a:cubicBezTo>
                    <a:pt x="57" y="145"/>
                    <a:pt x="55" y="149"/>
                    <a:pt x="51" y="1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9" name="Freeform 147"/>
            <p:cNvSpPr/>
            <p:nvPr/>
          </p:nvSpPr>
          <p:spPr bwMode="auto">
            <a:xfrm>
              <a:off x="770" y="1394"/>
              <a:ext cx="93" cy="38"/>
            </a:xfrm>
            <a:custGeom>
              <a:avLst/>
              <a:gdLst>
                <a:gd name="T0" fmla="*/ 11 w 242"/>
                <a:gd name="T1" fmla="*/ 98 h 100"/>
                <a:gd name="T2" fmla="*/ 2 w 242"/>
                <a:gd name="T3" fmla="*/ 93 h 100"/>
                <a:gd name="T4" fmla="*/ 6 w 242"/>
                <a:gd name="T5" fmla="*/ 84 h 100"/>
                <a:gd name="T6" fmla="*/ 232 w 242"/>
                <a:gd name="T7" fmla="*/ 1 h 100"/>
                <a:gd name="T8" fmla="*/ 241 w 242"/>
                <a:gd name="T9" fmla="*/ 7 h 100"/>
                <a:gd name="T10" fmla="*/ 237 w 242"/>
                <a:gd name="T11" fmla="*/ 15 h 100"/>
                <a:gd name="T12" fmla="*/ 11 w 242"/>
                <a:gd name="T13" fmla="*/ 9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100">
                  <a:moveTo>
                    <a:pt x="11" y="98"/>
                  </a:moveTo>
                  <a:cubicBezTo>
                    <a:pt x="7" y="100"/>
                    <a:pt x="3" y="97"/>
                    <a:pt x="2" y="93"/>
                  </a:cubicBezTo>
                  <a:cubicBezTo>
                    <a:pt x="0" y="90"/>
                    <a:pt x="2" y="86"/>
                    <a:pt x="6" y="84"/>
                  </a:cubicBezTo>
                  <a:cubicBezTo>
                    <a:pt x="232" y="1"/>
                    <a:pt x="232" y="1"/>
                    <a:pt x="232" y="1"/>
                  </a:cubicBezTo>
                  <a:cubicBezTo>
                    <a:pt x="236" y="0"/>
                    <a:pt x="240" y="3"/>
                    <a:pt x="241" y="7"/>
                  </a:cubicBezTo>
                  <a:cubicBezTo>
                    <a:pt x="242" y="10"/>
                    <a:pt x="241" y="14"/>
                    <a:pt x="237" y="15"/>
                  </a:cubicBezTo>
                  <a:cubicBezTo>
                    <a:pt x="11" y="98"/>
                    <a:pt x="11" y="98"/>
                    <a:pt x="11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0" name="Freeform 148"/>
            <p:cNvSpPr/>
            <p:nvPr/>
          </p:nvSpPr>
          <p:spPr bwMode="auto">
            <a:xfrm>
              <a:off x="882" y="1336"/>
              <a:ext cx="226" cy="279"/>
            </a:xfrm>
            <a:custGeom>
              <a:avLst/>
              <a:gdLst>
                <a:gd name="T0" fmla="*/ 30 w 589"/>
                <a:gd name="T1" fmla="*/ 0 h 728"/>
                <a:gd name="T2" fmla="*/ 560 w 589"/>
                <a:gd name="T3" fmla="*/ 0 h 728"/>
                <a:gd name="T4" fmla="*/ 589 w 589"/>
                <a:gd name="T5" fmla="*/ 29 h 728"/>
                <a:gd name="T6" fmla="*/ 589 w 589"/>
                <a:gd name="T7" fmla="*/ 698 h 728"/>
                <a:gd name="T8" fmla="*/ 560 w 589"/>
                <a:gd name="T9" fmla="*/ 728 h 728"/>
                <a:gd name="T10" fmla="*/ 30 w 589"/>
                <a:gd name="T11" fmla="*/ 728 h 728"/>
                <a:gd name="T12" fmla="*/ 0 w 589"/>
                <a:gd name="T13" fmla="*/ 698 h 728"/>
                <a:gd name="T14" fmla="*/ 0 w 589"/>
                <a:gd name="T15" fmla="*/ 29 h 728"/>
                <a:gd name="T16" fmla="*/ 30 w 589"/>
                <a:gd name="T17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9" h="728">
                  <a:moveTo>
                    <a:pt x="30" y="0"/>
                  </a:moveTo>
                  <a:cubicBezTo>
                    <a:pt x="560" y="0"/>
                    <a:pt x="560" y="0"/>
                    <a:pt x="560" y="0"/>
                  </a:cubicBezTo>
                  <a:cubicBezTo>
                    <a:pt x="576" y="0"/>
                    <a:pt x="589" y="13"/>
                    <a:pt x="589" y="29"/>
                  </a:cubicBezTo>
                  <a:cubicBezTo>
                    <a:pt x="589" y="698"/>
                    <a:pt x="589" y="698"/>
                    <a:pt x="589" y="698"/>
                  </a:cubicBezTo>
                  <a:cubicBezTo>
                    <a:pt x="589" y="714"/>
                    <a:pt x="576" y="728"/>
                    <a:pt x="560" y="728"/>
                  </a:cubicBezTo>
                  <a:cubicBezTo>
                    <a:pt x="30" y="728"/>
                    <a:pt x="30" y="728"/>
                    <a:pt x="30" y="728"/>
                  </a:cubicBezTo>
                  <a:cubicBezTo>
                    <a:pt x="13" y="728"/>
                    <a:pt x="0" y="714"/>
                    <a:pt x="0" y="69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1" name="Freeform 149"/>
            <p:cNvSpPr/>
            <p:nvPr/>
          </p:nvSpPr>
          <p:spPr bwMode="auto">
            <a:xfrm>
              <a:off x="882" y="1336"/>
              <a:ext cx="226" cy="32"/>
            </a:xfrm>
            <a:custGeom>
              <a:avLst/>
              <a:gdLst>
                <a:gd name="T0" fmla="*/ 25 w 589"/>
                <a:gd name="T1" fmla="*/ 0 h 85"/>
                <a:gd name="T2" fmla="*/ 565 w 589"/>
                <a:gd name="T3" fmla="*/ 0 h 85"/>
                <a:gd name="T4" fmla="*/ 589 w 589"/>
                <a:gd name="T5" fmla="*/ 24 h 85"/>
                <a:gd name="T6" fmla="*/ 589 w 589"/>
                <a:gd name="T7" fmla="*/ 85 h 85"/>
                <a:gd name="T8" fmla="*/ 0 w 589"/>
                <a:gd name="T9" fmla="*/ 85 h 85"/>
                <a:gd name="T10" fmla="*/ 0 w 589"/>
                <a:gd name="T11" fmla="*/ 24 h 85"/>
                <a:gd name="T12" fmla="*/ 25 w 589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9" h="85">
                  <a:moveTo>
                    <a:pt x="25" y="0"/>
                  </a:moveTo>
                  <a:cubicBezTo>
                    <a:pt x="565" y="0"/>
                    <a:pt x="565" y="0"/>
                    <a:pt x="565" y="0"/>
                  </a:cubicBezTo>
                  <a:cubicBezTo>
                    <a:pt x="578" y="0"/>
                    <a:pt x="589" y="11"/>
                    <a:pt x="589" y="24"/>
                  </a:cubicBezTo>
                  <a:cubicBezTo>
                    <a:pt x="589" y="85"/>
                    <a:pt x="589" y="85"/>
                    <a:pt x="589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2" name="Freeform 150"/>
            <p:cNvSpPr/>
            <p:nvPr/>
          </p:nvSpPr>
          <p:spPr bwMode="auto">
            <a:xfrm>
              <a:off x="882" y="1335"/>
              <a:ext cx="226" cy="280"/>
            </a:xfrm>
            <a:custGeom>
              <a:avLst/>
              <a:gdLst>
                <a:gd name="T0" fmla="*/ 568 w 591"/>
                <a:gd name="T1" fmla="*/ 729 h 729"/>
                <a:gd name="T2" fmla="*/ 587 w 591"/>
                <a:gd name="T3" fmla="*/ 716 h 729"/>
                <a:gd name="T4" fmla="*/ 590 w 591"/>
                <a:gd name="T5" fmla="*/ 702 h 729"/>
                <a:gd name="T6" fmla="*/ 590 w 591"/>
                <a:gd name="T7" fmla="*/ 641 h 729"/>
                <a:gd name="T8" fmla="*/ 590 w 591"/>
                <a:gd name="T9" fmla="*/ 171 h 729"/>
                <a:gd name="T10" fmla="*/ 590 w 591"/>
                <a:gd name="T11" fmla="*/ 36 h 729"/>
                <a:gd name="T12" fmla="*/ 585 w 591"/>
                <a:gd name="T13" fmla="*/ 10 h 729"/>
                <a:gd name="T14" fmla="*/ 559 w 591"/>
                <a:gd name="T15" fmla="*/ 2 h 729"/>
                <a:gd name="T16" fmla="*/ 26 w 591"/>
                <a:gd name="T17" fmla="*/ 2 h 729"/>
                <a:gd name="T18" fmla="*/ 3 w 591"/>
                <a:gd name="T19" fmla="*/ 20 h 729"/>
                <a:gd name="T20" fmla="*/ 3 w 591"/>
                <a:gd name="T21" fmla="*/ 248 h 729"/>
                <a:gd name="T22" fmla="*/ 3 w 591"/>
                <a:gd name="T23" fmla="*/ 605 h 729"/>
                <a:gd name="T24" fmla="*/ 3 w 591"/>
                <a:gd name="T25" fmla="*/ 685 h 729"/>
                <a:gd name="T26" fmla="*/ 4 w 591"/>
                <a:gd name="T27" fmla="*/ 711 h 729"/>
                <a:gd name="T28" fmla="*/ 34 w 591"/>
                <a:gd name="T29" fmla="*/ 728 h 729"/>
                <a:gd name="T30" fmla="*/ 187 w 591"/>
                <a:gd name="T31" fmla="*/ 728 h 729"/>
                <a:gd name="T32" fmla="*/ 540 w 591"/>
                <a:gd name="T33" fmla="*/ 728 h 729"/>
                <a:gd name="T34" fmla="*/ 567 w 591"/>
                <a:gd name="T35" fmla="*/ 728 h 729"/>
                <a:gd name="T36" fmla="*/ 540 w 591"/>
                <a:gd name="T37" fmla="*/ 728 h 729"/>
                <a:gd name="T38" fmla="*/ 187 w 591"/>
                <a:gd name="T39" fmla="*/ 728 h 729"/>
                <a:gd name="T40" fmla="*/ 20 w 591"/>
                <a:gd name="T41" fmla="*/ 728 h 729"/>
                <a:gd name="T42" fmla="*/ 0 w 591"/>
                <a:gd name="T43" fmla="*/ 698 h 729"/>
                <a:gd name="T44" fmla="*/ 0 w 591"/>
                <a:gd name="T45" fmla="*/ 658 h 729"/>
                <a:gd name="T46" fmla="*/ 0 w 591"/>
                <a:gd name="T47" fmla="*/ 490 h 729"/>
                <a:gd name="T48" fmla="*/ 0 w 591"/>
                <a:gd name="T49" fmla="*/ 118 h 729"/>
                <a:gd name="T50" fmla="*/ 1 w 591"/>
                <a:gd name="T51" fmla="*/ 20 h 729"/>
                <a:gd name="T52" fmla="*/ 26 w 591"/>
                <a:gd name="T53" fmla="*/ 0 h 729"/>
                <a:gd name="T54" fmla="*/ 566 w 591"/>
                <a:gd name="T55" fmla="*/ 0 h 729"/>
                <a:gd name="T56" fmla="*/ 585 w 591"/>
                <a:gd name="T57" fmla="*/ 9 h 729"/>
                <a:gd name="T58" fmla="*/ 591 w 591"/>
                <a:gd name="T59" fmla="*/ 36 h 729"/>
                <a:gd name="T60" fmla="*/ 591 w 591"/>
                <a:gd name="T61" fmla="*/ 171 h 729"/>
                <a:gd name="T62" fmla="*/ 591 w 591"/>
                <a:gd name="T63" fmla="*/ 641 h 729"/>
                <a:gd name="T64" fmla="*/ 591 w 591"/>
                <a:gd name="T65" fmla="*/ 702 h 729"/>
                <a:gd name="T66" fmla="*/ 588 w 591"/>
                <a:gd name="T67" fmla="*/ 716 h 729"/>
                <a:gd name="T68" fmla="*/ 568 w 591"/>
                <a:gd name="T69" fmla="*/ 728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1" h="729">
                  <a:moveTo>
                    <a:pt x="566" y="729"/>
                  </a:moveTo>
                  <a:cubicBezTo>
                    <a:pt x="568" y="729"/>
                    <a:pt x="568" y="729"/>
                    <a:pt x="568" y="729"/>
                  </a:cubicBezTo>
                  <a:cubicBezTo>
                    <a:pt x="569" y="728"/>
                    <a:pt x="571" y="728"/>
                    <a:pt x="573" y="728"/>
                  </a:cubicBezTo>
                  <a:cubicBezTo>
                    <a:pt x="579" y="726"/>
                    <a:pt x="584" y="721"/>
                    <a:pt x="587" y="716"/>
                  </a:cubicBezTo>
                  <a:cubicBezTo>
                    <a:pt x="588" y="714"/>
                    <a:pt x="589" y="711"/>
                    <a:pt x="590" y="709"/>
                  </a:cubicBezTo>
                  <a:cubicBezTo>
                    <a:pt x="590" y="707"/>
                    <a:pt x="590" y="704"/>
                    <a:pt x="590" y="702"/>
                  </a:cubicBezTo>
                  <a:cubicBezTo>
                    <a:pt x="590" y="696"/>
                    <a:pt x="590" y="691"/>
                    <a:pt x="590" y="684"/>
                  </a:cubicBezTo>
                  <a:cubicBezTo>
                    <a:pt x="590" y="672"/>
                    <a:pt x="590" y="657"/>
                    <a:pt x="590" y="641"/>
                  </a:cubicBezTo>
                  <a:cubicBezTo>
                    <a:pt x="590" y="575"/>
                    <a:pt x="590" y="480"/>
                    <a:pt x="590" y="363"/>
                  </a:cubicBezTo>
                  <a:cubicBezTo>
                    <a:pt x="590" y="304"/>
                    <a:pt x="590" y="240"/>
                    <a:pt x="590" y="171"/>
                  </a:cubicBezTo>
                  <a:cubicBezTo>
                    <a:pt x="590" y="136"/>
                    <a:pt x="590" y="101"/>
                    <a:pt x="590" y="64"/>
                  </a:cubicBezTo>
                  <a:cubicBezTo>
                    <a:pt x="590" y="55"/>
                    <a:pt x="590" y="46"/>
                    <a:pt x="590" y="36"/>
                  </a:cubicBezTo>
                  <a:cubicBezTo>
                    <a:pt x="590" y="32"/>
                    <a:pt x="590" y="27"/>
                    <a:pt x="590" y="22"/>
                  </a:cubicBezTo>
                  <a:cubicBezTo>
                    <a:pt x="589" y="18"/>
                    <a:pt x="587" y="14"/>
                    <a:pt x="585" y="10"/>
                  </a:cubicBezTo>
                  <a:cubicBezTo>
                    <a:pt x="582" y="7"/>
                    <a:pt x="578" y="4"/>
                    <a:pt x="573" y="3"/>
                  </a:cubicBezTo>
                  <a:cubicBezTo>
                    <a:pt x="569" y="2"/>
                    <a:pt x="564" y="1"/>
                    <a:pt x="559" y="2"/>
                  </a:cubicBezTo>
                  <a:cubicBezTo>
                    <a:pt x="530" y="2"/>
                    <a:pt x="530" y="2"/>
                    <a:pt x="530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1" y="2"/>
                    <a:pt x="15" y="4"/>
                    <a:pt x="11" y="7"/>
                  </a:cubicBezTo>
                  <a:cubicBezTo>
                    <a:pt x="7" y="10"/>
                    <a:pt x="4" y="15"/>
                    <a:pt x="3" y="20"/>
                  </a:cubicBezTo>
                  <a:cubicBezTo>
                    <a:pt x="3" y="23"/>
                    <a:pt x="3" y="26"/>
                    <a:pt x="3" y="28"/>
                  </a:cubicBezTo>
                  <a:cubicBezTo>
                    <a:pt x="3" y="248"/>
                    <a:pt x="3" y="248"/>
                    <a:pt x="3" y="248"/>
                  </a:cubicBezTo>
                  <a:cubicBezTo>
                    <a:pt x="3" y="332"/>
                    <a:pt x="3" y="414"/>
                    <a:pt x="3" y="491"/>
                  </a:cubicBezTo>
                  <a:cubicBezTo>
                    <a:pt x="3" y="530"/>
                    <a:pt x="3" y="568"/>
                    <a:pt x="3" y="605"/>
                  </a:cubicBezTo>
                  <a:cubicBezTo>
                    <a:pt x="3" y="659"/>
                    <a:pt x="3" y="659"/>
                    <a:pt x="3" y="659"/>
                  </a:cubicBezTo>
                  <a:cubicBezTo>
                    <a:pt x="3" y="668"/>
                    <a:pt x="3" y="677"/>
                    <a:pt x="3" y="685"/>
                  </a:cubicBezTo>
                  <a:cubicBezTo>
                    <a:pt x="3" y="698"/>
                    <a:pt x="3" y="698"/>
                    <a:pt x="3" y="698"/>
                  </a:cubicBezTo>
                  <a:cubicBezTo>
                    <a:pt x="2" y="703"/>
                    <a:pt x="3" y="707"/>
                    <a:pt x="4" y="711"/>
                  </a:cubicBezTo>
                  <a:cubicBezTo>
                    <a:pt x="6" y="719"/>
                    <a:pt x="13" y="725"/>
                    <a:pt x="21" y="727"/>
                  </a:cubicBezTo>
                  <a:cubicBezTo>
                    <a:pt x="25" y="728"/>
                    <a:pt x="29" y="728"/>
                    <a:pt x="34" y="728"/>
                  </a:cubicBezTo>
                  <a:cubicBezTo>
                    <a:pt x="95" y="728"/>
                    <a:pt x="95" y="728"/>
                    <a:pt x="95" y="728"/>
                  </a:cubicBezTo>
                  <a:cubicBezTo>
                    <a:pt x="187" y="728"/>
                    <a:pt x="187" y="728"/>
                    <a:pt x="187" y="728"/>
                  </a:cubicBezTo>
                  <a:cubicBezTo>
                    <a:pt x="465" y="728"/>
                    <a:pt x="465" y="728"/>
                    <a:pt x="465" y="728"/>
                  </a:cubicBezTo>
                  <a:cubicBezTo>
                    <a:pt x="540" y="728"/>
                    <a:pt x="540" y="728"/>
                    <a:pt x="540" y="728"/>
                  </a:cubicBezTo>
                  <a:cubicBezTo>
                    <a:pt x="560" y="728"/>
                    <a:pt x="560" y="728"/>
                    <a:pt x="560" y="728"/>
                  </a:cubicBezTo>
                  <a:cubicBezTo>
                    <a:pt x="564" y="728"/>
                    <a:pt x="567" y="728"/>
                    <a:pt x="567" y="728"/>
                  </a:cubicBezTo>
                  <a:cubicBezTo>
                    <a:pt x="560" y="728"/>
                    <a:pt x="560" y="728"/>
                    <a:pt x="560" y="728"/>
                  </a:cubicBezTo>
                  <a:cubicBezTo>
                    <a:pt x="540" y="728"/>
                    <a:pt x="540" y="728"/>
                    <a:pt x="540" y="728"/>
                  </a:cubicBezTo>
                  <a:cubicBezTo>
                    <a:pt x="465" y="728"/>
                    <a:pt x="465" y="728"/>
                    <a:pt x="465" y="728"/>
                  </a:cubicBezTo>
                  <a:cubicBezTo>
                    <a:pt x="187" y="728"/>
                    <a:pt x="187" y="728"/>
                    <a:pt x="187" y="728"/>
                  </a:cubicBezTo>
                  <a:cubicBezTo>
                    <a:pt x="33" y="728"/>
                    <a:pt x="33" y="728"/>
                    <a:pt x="33" y="728"/>
                  </a:cubicBezTo>
                  <a:cubicBezTo>
                    <a:pt x="29" y="729"/>
                    <a:pt x="24" y="728"/>
                    <a:pt x="20" y="728"/>
                  </a:cubicBezTo>
                  <a:cubicBezTo>
                    <a:pt x="11" y="726"/>
                    <a:pt x="4" y="719"/>
                    <a:pt x="1" y="711"/>
                  </a:cubicBezTo>
                  <a:cubicBezTo>
                    <a:pt x="0" y="706"/>
                    <a:pt x="0" y="702"/>
                    <a:pt x="0" y="698"/>
                  </a:cubicBezTo>
                  <a:cubicBezTo>
                    <a:pt x="0" y="693"/>
                    <a:pt x="0" y="689"/>
                    <a:pt x="0" y="684"/>
                  </a:cubicBezTo>
                  <a:cubicBezTo>
                    <a:pt x="0" y="658"/>
                    <a:pt x="0" y="658"/>
                    <a:pt x="0" y="658"/>
                  </a:cubicBezTo>
                  <a:cubicBezTo>
                    <a:pt x="0" y="640"/>
                    <a:pt x="0" y="622"/>
                    <a:pt x="0" y="604"/>
                  </a:cubicBezTo>
                  <a:cubicBezTo>
                    <a:pt x="0" y="567"/>
                    <a:pt x="0" y="529"/>
                    <a:pt x="0" y="490"/>
                  </a:cubicBezTo>
                  <a:cubicBezTo>
                    <a:pt x="0" y="413"/>
                    <a:pt x="0" y="331"/>
                    <a:pt x="0" y="247"/>
                  </a:cubicBezTo>
                  <a:cubicBezTo>
                    <a:pt x="0" y="205"/>
                    <a:pt x="0" y="162"/>
                    <a:pt x="0" y="11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6"/>
                    <a:pt x="0" y="23"/>
                    <a:pt x="1" y="20"/>
                  </a:cubicBezTo>
                  <a:cubicBezTo>
                    <a:pt x="2" y="14"/>
                    <a:pt x="5" y="9"/>
                    <a:pt x="10" y="5"/>
                  </a:cubicBezTo>
                  <a:cubicBezTo>
                    <a:pt x="14" y="2"/>
                    <a:pt x="20" y="0"/>
                    <a:pt x="26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68" y="0"/>
                    <a:pt x="571" y="0"/>
                    <a:pt x="573" y="1"/>
                  </a:cubicBezTo>
                  <a:cubicBezTo>
                    <a:pt x="578" y="2"/>
                    <a:pt x="582" y="5"/>
                    <a:pt x="585" y="9"/>
                  </a:cubicBezTo>
                  <a:cubicBezTo>
                    <a:pt x="588" y="12"/>
                    <a:pt x="590" y="17"/>
                    <a:pt x="591" y="22"/>
                  </a:cubicBezTo>
                  <a:cubicBezTo>
                    <a:pt x="591" y="27"/>
                    <a:pt x="591" y="31"/>
                    <a:pt x="591" y="36"/>
                  </a:cubicBezTo>
                  <a:cubicBezTo>
                    <a:pt x="591" y="45"/>
                    <a:pt x="591" y="55"/>
                    <a:pt x="591" y="64"/>
                  </a:cubicBezTo>
                  <a:cubicBezTo>
                    <a:pt x="591" y="101"/>
                    <a:pt x="591" y="136"/>
                    <a:pt x="591" y="171"/>
                  </a:cubicBezTo>
                  <a:cubicBezTo>
                    <a:pt x="591" y="240"/>
                    <a:pt x="591" y="304"/>
                    <a:pt x="591" y="363"/>
                  </a:cubicBezTo>
                  <a:cubicBezTo>
                    <a:pt x="591" y="480"/>
                    <a:pt x="591" y="575"/>
                    <a:pt x="591" y="641"/>
                  </a:cubicBezTo>
                  <a:cubicBezTo>
                    <a:pt x="591" y="657"/>
                    <a:pt x="591" y="671"/>
                    <a:pt x="591" y="684"/>
                  </a:cubicBezTo>
                  <a:cubicBezTo>
                    <a:pt x="591" y="690"/>
                    <a:pt x="591" y="696"/>
                    <a:pt x="591" y="702"/>
                  </a:cubicBezTo>
                  <a:cubicBezTo>
                    <a:pt x="591" y="704"/>
                    <a:pt x="591" y="707"/>
                    <a:pt x="590" y="709"/>
                  </a:cubicBezTo>
                  <a:cubicBezTo>
                    <a:pt x="590" y="711"/>
                    <a:pt x="589" y="714"/>
                    <a:pt x="588" y="716"/>
                  </a:cubicBezTo>
                  <a:cubicBezTo>
                    <a:pt x="585" y="722"/>
                    <a:pt x="579" y="726"/>
                    <a:pt x="573" y="728"/>
                  </a:cubicBezTo>
                  <a:cubicBezTo>
                    <a:pt x="571" y="728"/>
                    <a:pt x="570" y="728"/>
                    <a:pt x="568" y="728"/>
                  </a:cubicBezTo>
                  <a:lnTo>
                    <a:pt x="566" y="729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auto">
            <a:xfrm>
              <a:off x="895" y="1347"/>
              <a:ext cx="10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4" name="Freeform 152"/>
            <p:cNvSpPr/>
            <p:nvPr/>
          </p:nvSpPr>
          <p:spPr bwMode="auto">
            <a:xfrm>
              <a:off x="910" y="1347"/>
              <a:ext cx="10" cy="10"/>
            </a:xfrm>
            <a:custGeom>
              <a:avLst/>
              <a:gdLst>
                <a:gd name="T0" fmla="*/ 28 w 28"/>
                <a:gd name="T1" fmla="*/ 13 h 27"/>
                <a:gd name="T2" fmla="*/ 14 w 28"/>
                <a:gd name="T3" fmla="*/ 27 h 27"/>
                <a:gd name="T4" fmla="*/ 0 w 28"/>
                <a:gd name="T5" fmla="*/ 13 h 27"/>
                <a:gd name="T6" fmla="*/ 14 w 28"/>
                <a:gd name="T7" fmla="*/ 0 h 27"/>
                <a:gd name="T8" fmla="*/ 14 w 28"/>
                <a:gd name="T9" fmla="*/ 0 h 27"/>
                <a:gd name="T10" fmla="*/ 28 w 28"/>
                <a:gd name="T11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28" y="13"/>
                  </a:moveTo>
                  <a:cubicBezTo>
                    <a:pt x="28" y="21"/>
                    <a:pt x="21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1" y="0"/>
                    <a:pt x="28" y="6"/>
                    <a:pt x="28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auto">
            <a:xfrm>
              <a:off x="925" y="1347"/>
              <a:ext cx="10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6" name="Freeform 154"/>
            <p:cNvSpPr/>
            <p:nvPr/>
          </p:nvSpPr>
          <p:spPr bwMode="auto">
            <a:xfrm>
              <a:off x="968" y="1387"/>
              <a:ext cx="62" cy="62"/>
            </a:xfrm>
            <a:custGeom>
              <a:avLst/>
              <a:gdLst>
                <a:gd name="T0" fmla="*/ 16 w 162"/>
                <a:gd name="T1" fmla="*/ 0 h 162"/>
                <a:gd name="T2" fmla="*/ 147 w 162"/>
                <a:gd name="T3" fmla="*/ 0 h 162"/>
                <a:gd name="T4" fmla="*/ 162 w 162"/>
                <a:gd name="T5" fmla="*/ 15 h 162"/>
                <a:gd name="T6" fmla="*/ 162 w 162"/>
                <a:gd name="T7" fmla="*/ 147 h 162"/>
                <a:gd name="T8" fmla="*/ 147 w 162"/>
                <a:gd name="T9" fmla="*/ 162 h 162"/>
                <a:gd name="T10" fmla="*/ 16 w 162"/>
                <a:gd name="T11" fmla="*/ 162 h 162"/>
                <a:gd name="T12" fmla="*/ 0 w 162"/>
                <a:gd name="T13" fmla="*/ 147 h 162"/>
                <a:gd name="T14" fmla="*/ 0 w 162"/>
                <a:gd name="T15" fmla="*/ 15 h 162"/>
                <a:gd name="T16" fmla="*/ 16 w 162"/>
                <a:gd name="T1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162">
                  <a:moveTo>
                    <a:pt x="16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56" y="0"/>
                    <a:pt x="162" y="7"/>
                    <a:pt x="162" y="15"/>
                  </a:cubicBezTo>
                  <a:cubicBezTo>
                    <a:pt x="162" y="147"/>
                    <a:pt x="162" y="147"/>
                    <a:pt x="162" y="147"/>
                  </a:cubicBezTo>
                  <a:cubicBezTo>
                    <a:pt x="162" y="155"/>
                    <a:pt x="156" y="162"/>
                    <a:pt x="147" y="162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7" y="162"/>
                    <a:pt x="0" y="155"/>
                    <a:pt x="0" y="14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7" name="Freeform 155"/>
            <p:cNvSpPr/>
            <p:nvPr/>
          </p:nvSpPr>
          <p:spPr bwMode="auto">
            <a:xfrm>
              <a:off x="986" y="1408"/>
              <a:ext cx="26" cy="15"/>
            </a:xfrm>
            <a:custGeom>
              <a:avLst/>
              <a:gdLst>
                <a:gd name="T0" fmla="*/ 60 w 68"/>
                <a:gd name="T1" fmla="*/ 39 h 39"/>
                <a:gd name="T2" fmla="*/ 7 w 68"/>
                <a:gd name="T3" fmla="*/ 39 h 39"/>
                <a:gd name="T4" fmla="*/ 6 w 68"/>
                <a:gd name="T5" fmla="*/ 38 h 39"/>
                <a:gd name="T6" fmla="*/ 7 w 68"/>
                <a:gd name="T7" fmla="*/ 36 h 39"/>
                <a:gd name="T8" fmla="*/ 59 w 68"/>
                <a:gd name="T9" fmla="*/ 36 h 39"/>
                <a:gd name="T10" fmla="*/ 65 w 68"/>
                <a:gd name="T11" fmla="*/ 3 h 39"/>
                <a:gd name="T12" fmla="*/ 2 w 68"/>
                <a:gd name="T13" fmla="*/ 3 h 39"/>
                <a:gd name="T14" fmla="*/ 0 w 68"/>
                <a:gd name="T15" fmla="*/ 2 h 39"/>
                <a:gd name="T16" fmla="*/ 2 w 68"/>
                <a:gd name="T17" fmla="*/ 0 h 39"/>
                <a:gd name="T18" fmla="*/ 67 w 68"/>
                <a:gd name="T19" fmla="*/ 0 h 39"/>
                <a:gd name="T20" fmla="*/ 68 w 68"/>
                <a:gd name="T21" fmla="*/ 1 h 39"/>
                <a:gd name="T22" fmla="*/ 68 w 68"/>
                <a:gd name="T23" fmla="*/ 2 h 39"/>
                <a:gd name="T24" fmla="*/ 62 w 68"/>
                <a:gd name="T25" fmla="*/ 38 h 39"/>
                <a:gd name="T26" fmla="*/ 60 w 68"/>
                <a:gd name="T2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39">
                  <a:moveTo>
                    <a:pt x="60" y="39"/>
                  </a:moveTo>
                  <a:cubicBezTo>
                    <a:pt x="7" y="39"/>
                    <a:pt x="7" y="39"/>
                    <a:pt x="7" y="39"/>
                  </a:cubicBezTo>
                  <a:cubicBezTo>
                    <a:pt x="6" y="39"/>
                    <a:pt x="5" y="38"/>
                    <a:pt x="6" y="38"/>
                  </a:cubicBezTo>
                  <a:cubicBezTo>
                    <a:pt x="6" y="37"/>
                    <a:pt x="6" y="36"/>
                    <a:pt x="7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8" y="0"/>
                    <a:pt x="68" y="1"/>
                  </a:cubicBezTo>
                  <a:cubicBezTo>
                    <a:pt x="68" y="1"/>
                    <a:pt x="68" y="2"/>
                    <a:pt x="68" y="2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9"/>
                    <a:pt x="61" y="39"/>
                    <a:pt x="60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8" name="Freeform 156"/>
            <p:cNvSpPr/>
            <p:nvPr/>
          </p:nvSpPr>
          <p:spPr bwMode="auto">
            <a:xfrm>
              <a:off x="979" y="1405"/>
              <a:ext cx="30" cy="23"/>
            </a:xfrm>
            <a:custGeom>
              <a:avLst/>
              <a:gdLst>
                <a:gd name="T0" fmla="*/ 77 w 78"/>
                <a:gd name="T1" fmla="*/ 61 h 61"/>
                <a:gd name="T2" fmla="*/ 77 w 78"/>
                <a:gd name="T3" fmla="*/ 61 h 61"/>
                <a:gd name="T4" fmla="*/ 26 w 78"/>
                <a:gd name="T5" fmla="*/ 61 h 61"/>
                <a:gd name="T6" fmla="*/ 24 w 78"/>
                <a:gd name="T7" fmla="*/ 60 h 61"/>
                <a:gd name="T8" fmla="*/ 17 w 78"/>
                <a:gd name="T9" fmla="*/ 3 h 61"/>
                <a:gd name="T10" fmla="*/ 2 w 78"/>
                <a:gd name="T11" fmla="*/ 3 h 61"/>
                <a:gd name="T12" fmla="*/ 0 w 78"/>
                <a:gd name="T13" fmla="*/ 1 h 61"/>
                <a:gd name="T14" fmla="*/ 2 w 78"/>
                <a:gd name="T15" fmla="*/ 0 h 61"/>
                <a:gd name="T16" fmla="*/ 18 w 78"/>
                <a:gd name="T17" fmla="*/ 0 h 61"/>
                <a:gd name="T18" fmla="*/ 20 w 78"/>
                <a:gd name="T19" fmla="*/ 1 h 61"/>
                <a:gd name="T20" fmla="*/ 27 w 78"/>
                <a:gd name="T21" fmla="*/ 58 h 61"/>
                <a:gd name="T22" fmla="*/ 77 w 78"/>
                <a:gd name="T23" fmla="*/ 58 h 61"/>
                <a:gd name="T24" fmla="*/ 78 w 78"/>
                <a:gd name="T25" fmla="*/ 60 h 61"/>
                <a:gd name="T26" fmla="*/ 77 w 78"/>
                <a:gd name="T2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61">
                  <a:moveTo>
                    <a:pt x="77" y="61"/>
                  </a:moveTo>
                  <a:cubicBezTo>
                    <a:pt x="77" y="61"/>
                    <a:pt x="77" y="61"/>
                    <a:pt x="77" y="61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5" y="61"/>
                    <a:pt x="24" y="60"/>
                    <a:pt x="24" y="60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19" y="0"/>
                    <a:pt x="20" y="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77" y="58"/>
                    <a:pt x="77" y="58"/>
                    <a:pt x="77" y="58"/>
                  </a:cubicBezTo>
                  <a:cubicBezTo>
                    <a:pt x="77" y="58"/>
                    <a:pt x="78" y="59"/>
                    <a:pt x="78" y="60"/>
                  </a:cubicBezTo>
                  <a:cubicBezTo>
                    <a:pt x="78" y="60"/>
                    <a:pt x="77" y="61"/>
                    <a:pt x="77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9" name="Freeform 157"/>
            <p:cNvSpPr>
              <a:spLocks noEditPoints="1"/>
            </p:cNvSpPr>
            <p:nvPr/>
          </p:nvSpPr>
          <p:spPr bwMode="auto">
            <a:xfrm>
              <a:off x="989" y="1429"/>
              <a:ext cx="6" cy="6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3 h 16"/>
                <a:gd name="T12" fmla="*/ 3 w 16"/>
                <a:gd name="T13" fmla="*/ 8 h 16"/>
                <a:gd name="T14" fmla="*/ 8 w 16"/>
                <a:gd name="T15" fmla="*/ 13 h 16"/>
                <a:gd name="T16" fmla="*/ 13 w 16"/>
                <a:gd name="T17" fmla="*/ 8 h 16"/>
                <a:gd name="T18" fmla="*/ 8 w 16"/>
                <a:gd name="T1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3" y="16"/>
                    <a:pt x="0" y="13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3"/>
                    <a:pt x="12" y="16"/>
                    <a:pt x="8" y="16"/>
                  </a:cubicBezTo>
                  <a:close/>
                  <a:moveTo>
                    <a:pt x="8" y="3"/>
                  </a:moveTo>
                  <a:cubicBezTo>
                    <a:pt x="5" y="3"/>
                    <a:pt x="3" y="6"/>
                    <a:pt x="3" y="8"/>
                  </a:cubicBezTo>
                  <a:cubicBezTo>
                    <a:pt x="3" y="11"/>
                    <a:pt x="5" y="13"/>
                    <a:pt x="8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3"/>
                    <a:pt x="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0" name="Freeform 158"/>
            <p:cNvSpPr>
              <a:spLocks noEditPoints="1"/>
            </p:cNvSpPr>
            <p:nvPr/>
          </p:nvSpPr>
          <p:spPr bwMode="auto">
            <a:xfrm>
              <a:off x="1003" y="1429"/>
              <a:ext cx="6" cy="6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3 h 16"/>
                <a:gd name="T12" fmla="*/ 3 w 16"/>
                <a:gd name="T13" fmla="*/ 8 h 16"/>
                <a:gd name="T14" fmla="*/ 8 w 16"/>
                <a:gd name="T15" fmla="*/ 13 h 16"/>
                <a:gd name="T16" fmla="*/ 13 w 16"/>
                <a:gd name="T17" fmla="*/ 8 h 16"/>
                <a:gd name="T18" fmla="*/ 8 w 16"/>
                <a:gd name="T1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4" y="16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13"/>
                    <a:pt x="13" y="16"/>
                    <a:pt x="8" y="16"/>
                  </a:cubicBezTo>
                  <a:close/>
                  <a:moveTo>
                    <a:pt x="8" y="3"/>
                  </a:moveTo>
                  <a:cubicBezTo>
                    <a:pt x="5" y="4"/>
                    <a:pt x="3" y="6"/>
                    <a:pt x="3" y="8"/>
                  </a:cubicBezTo>
                  <a:cubicBezTo>
                    <a:pt x="3" y="11"/>
                    <a:pt x="5" y="13"/>
                    <a:pt x="8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3"/>
                    <a:pt x="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1" name="Freeform 159"/>
            <p:cNvSpPr/>
            <p:nvPr/>
          </p:nvSpPr>
          <p:spPr bwMode="auto">
            <a:xfrm>
              <a:off x="994" y="1409"/>
              <a:ext cx="2" cy="14"/>
            </a:xfrm>
            <a:custGeom>
              <a:avLst/>
              <a:gdLst>
                <a:gd name="T0" fmla="*/ 3 w 5"/>
                <a:gd name="T1" fmla="*/ 37 h 37"/>
                <a:gd name="T2" fmla="*/ 2 w 5"/>
                <a:gd name="T3" fmla="*/ 36 h 37"/>
                <a:gd name="T4" fmla="*/ 0 w 5"/>
                <a:gd name="T5" fmla="*/ 1 h 37"/>
                <a:gd name="T6" fmla="*/ 1 w 5"/>
                <a:gd name="T7" fmla="*/ 0 h 37"/>
                <a:gd name="T8" fmla="*/ 3 w 5"/>
                <a:gd name="T9" fmla="*/ 1 h 37"/>
                <a:gd name="T10" fmla="*/ 5 w 5"/>
                <a:gd name="T11" fmla="*/ 36 h 37"/>
                <a:gd name="T12" fmla="*/ 3 w 5"/>
                <a:gd name="T13" fmla="*/ 37 h 37"/>
                <a:gd name="T14" fmla="*/ 3 w 5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7">
                  <a:moveTo>
                    <a:pt x="3" y="37"/>
                  </a:moveTo>
                  <a:cubicBezTo>
                    <a:pt x="3" y="37"/>
                    <a:pt x="2" y="37"/>
                    <a:pt x="2" y="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3" y="1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4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2" name="Freeform 160"/>
            <p:cNvSpPr/>
            <p:nvPr/>
          </p:nvSpPr>
          <p:spPr bwMode="auto">
            <a:xfrm>
              <a:off x="1002" y="1409"/>
              <a:ext cx="2" cy="14"/>
            </a:xfrm>
            <a:custGeom>
              <a:avLst/>
              <a:gdLst>
                <a:gd name="T0" fmla="*/ 2 w 5"/>
                <a:gd name="T1" fmla="*/ 38 h 38"/>
                <a:gd name="T2" fmla="*/ 2 w 5"/>
                <a:gd name="T3" fmla="*/ 38 h 38"/>
                <a:gd name="T4" fmla="*/ 0 w 5"/>
                <a:gd name="T5" fmla="*/ 37 h 38"/>
                <a:gd name="T6" fmla="*/ 2 w 5"/>
                <a:gd name="T7" fmla="*/ 2 h 38"/>
                <a:gd name="T8" fmla="*/ 4 w 5"/>
                <a:gd name="T9" fmla="*/ 0 h 38"/>
                <a:gd name="T10" fmla="*/ 4 w 5"/>
                <a:gd name="T11" fmla="*/ 0 h 38"/>
                <a:gd name="T12" fmla="*/ 5 w 5"/>
                <a:gd name="T13" fmla="*/ 2 h 38"/>
                <a:gd name="T14" fmla="*/ 3 w 5"/>
                <a:gd name="T15" fmla="*/ 37 h 38"/>
                <a:gd name="T16" fmla="*/ 2 w 5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38">
                  <a:moveTo>
                    <a:pt x="2" y="38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1" y="38"/>
                    <a:pt x="0" y="38"/>
                    <a:pt x="0" y="37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8"/>
                    <a:pt x="3" y="38"/>
                    <a:pt x="2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3" name="Freeform 161"/>
            <p:cNvSpPr/>
            <p:nvPr/>
          </p:nvSpPr>
          <p:spPr bwMode="auto">
            <a:xfrm>
              <a:off x="987" y="1415"/>
              <a:ext cx="24" cy="2"/>
            </a:xfrm>
            <a:custGeom>
              <a:avLst/>
              <a:gdLst>
                <a:gd name="T0" fmla="*/ 2 w 63"/>
                <a:gd name="T1" fmla="*/ 4 h 4"/>
                <a:gd name="T2" fmla="*/ 0 w 63"/>
                <a:gd name="T3" fmla="*/ 2 h 4"/>
                <a:gd name="T4" fmla="*/ 2 w 63"/>
                <a:gd name="T5" fmla="*/ 1 h 4"/>
                <a:gd name="T6" fmla="*/ 62 w 63"/>
                <a:gd name="T7" fmla="*/ 0 h 4"/>
                <a:gd name="T8" fmla="*/ 63 w 63"/>
                <a:gd name="T9" fmla="*/ 2 h 4"/>
                <a:gd name="T10" fmla="*/ 62 w 63"/>
                <a:gd name="T11" fmla="*/ 3 h 4"/>
                <a:gd name="T12" fmla="*/ 2 w 63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4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3" y="1"/>
                    <a:pt x="63" y="2"/>
                  </a:cubicBezTo>
                  <a:cubicBezTo>
                    <a:pt x="63" y="3"/>
                    <a:pt x="63" y="3"/>
                    <a:pt x="62" y="3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auto">
            <a:xfrm>
              <a:off x="1007" y="1400"/>
              <a:ext cx="13" cy="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5" name="Rectangle 163"/>
            <p:cNvSpPr>
              <a:spLocks noChangeArrowheads="1"/>
            </p:cNvSpPr>
            <p:nvPr/>
          </p:nvSpPr>
          <p:spPr bwMode="auto">
            <a:xfrm>
              <a:off x="917" y="1468"/>
              <a:ext cx="70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6" name="Rectangle 164"/>
            <p:cNvSpPr>
              <a:spLocks noChangeArrowheads="1"/>
            </p:cNvSpPr>
            <p:nvPr/>
          </p:nvSpPr>
          <p:spPr bwMode="auto">
            <a:xfrm>
              <a:off x="1046" y="1468"/>
              <a:ext cx="26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7" name="Rectangle 165"/>
            <p:cNvSpPr>
              <a:spLocks noChangeArrowheads="1"/>
            </p:cNvSpPr>
            <p:nvPr/>
          </p:nvSpPr>
          <p:spPr bwMode="auto">
            <a:xfrm>
              <a:off x="917" y="1487"/>
              <a:ext cx="90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8" name="Rectangle 166"/>
            <p:cNvSpPr>
              <a:spLocks noChangeArrowheads="1"/>
            </p:cNvSpPr>
            <p:nvPr/>
          </p:nvSpPr>
          <p:spPr bwMode="auto">
            <a:xfrm>
              <a:off x="1046" y="1487"/>
              <a:ext cx="26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9" name="Rectangle 167"/>
            <p:cNvSpPr>
              <a:spLocks noChangeArrowheads="1"/>
            </p:cNvSpPr>
            <p:nvPr/>
          </p:nvSpPr>
          <p:spPr bwMode="auto">
            <a:xfrm>
              <a:off x="917" y="1507"/>
              <a:ext cx="42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0" name="Rectangle 168"/>
            <p:cNvSpPr>
              <a:spLocks noChangeArrowheads="1"/>
            </p:cNvSpPr>
            <p:nvPr/>
          </p:nvSpPr>
          <p:spPr bwMode="auto">
            <a:xfrm>
              <a:off x="1046" y="1507"/>
              <a:ext cx="26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1" name="Rectangle 169"/>
            <p:cNvSpPr>
              <a:spLocks noChangeArrowheads="1"/>
            </p:cNvSpPr>
            <p:nvPr/>
          </p:nvSpPr>
          <p:spPr bwMode="auto">
            <a:xfrm>
              <a:off x="1046" y="1526"/>
              <a:ext cx="26" cy="9"/>
            </a:xfrm>
            <a:prstGeom prst="rect">
              <a:avLst/>
            </a:pr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2" name="Freeform 170"/>
            <p:cNvSpPr/>
            <p:nvPr/>
          </p:nvSpPr>
          <p:spPr bwMode="auto">
            <a:xfrm>
              <a:off x="953" y="1559"/>
              <a:ext cx="79" cy="30"/>
            </a:xfrm>
            <a:custGeom>
              <a:avLst/>
              <a:gdLst>
                <a:gd name="T0" fmla="*/ 38 w 207"/>
                <a:gd name="T1" fmla="*/ 0 h 80"/>
                <a:gd name="T2" fmla="*/ 169 w 207"/>
                <a:gd name="T3" fmla="*/ 0 h 80"/>
                <a:gd name="T4" fmla="*/ 207 w 207"/>
                <a:gd name="T5" fmla="*/ 38 h 80"/>
                <a:gd name="T6" fmla="*/ 207 w 207"/>
                <a:gd name="T7" fmla="*/ 42 h 80"/>
                <a:gd name="T8" fmla="*/ 169 w 207"/>
                <a:gd name="T9" fmla="*/ 80 h 80"/>
                <a:gd name="T10" fmla="*/ 38 w 207"/>
                <a:gd name="T11" fmla="*/ 80 h 80"/>
                <a:gd name="T12" fmla="*/ 0 w 207"/>
                <a:gd name="T13" fmla="*/ 42 h 80"/>
                <a:gd name="T14" fmla="*/ 0 w 207"/>
                <a:gd name="T15" fmla="*/ 38 h 80"/>
                <a:gd name="T16" fmla="*/ 38 w 207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80">
                  <a:moveTo>
                    <a:pt x="38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90" y="0"/>
                    <a:pt x="207" y="17"/>
                    <a:pt x="207" y="38"/>
                  </a:cubicBezTo>
                  <a:cubicBezTo>
                    <a:pt x="207" y="42"/>
                    <a:pt x="207" y="42"/>
                    <a:pt x="207" y="42"/>
                  </a:cubicBezTo>
                  <a:cubicBezTo>
                    <a:pt x="207" y="63"/>
                    <a:pt x="190" y="80"/>
                    <a:pt x="169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17" y="80"/>
                    <a:pt x="0" y="63"/>
                    <a:pt x="0" y="4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3" name="Rectangle 171"/>
            <p:cNvSpPr>
              <a:spLocks noChangeArrowheads="1"/>
            </p:cNvSpPr>
            <p:nvPr/>
          </p:nvSpPr>
          <p:spPr bwMode="auto">
            <a:xfrm>
              <a:off x="1010" y="1401"/>
              <a:ext cx="16" cy="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ru-RU" altLang="ru-RU" sz="100" b="1" i="0" u="none" strike="noStrike" cap="none" normalizeH="0" baseline="0">
                  <a:ln>
                    <a:noFill/>
                  </a:ln>
                  <a:solidFill>
                    <a:srgbClr val="407BFF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" name="Freeform 172"/>
            <p:cNvSpPr>
              <a:spLocks noEditPoints="1"/>
            </p:cNvSpPr>
            <p:nvPr/>
          </p:nvSpPr>
          <p:spPr bwMode="auto">
            <a:xfrm>
              <a:off x="545" y="1789"/>
              <a:ext cx="115" cy="55"/>
            </a:xfrm>
            <a:custGeom>
              <a:avLst/>
              <a:gdLst>
                <a:gd name="T0" fmla="*/ 33 w 298"/>
                <a:gd name="T1" fmla="*/ 135 h 144"/>
                <a:gd name="T2" fmla="*/ 297 w 298"/>
                <a:gd name="T3" fmla="*/ 9 h 144"/>
                <a:gd name="T4" fmla="*/ 45 w 298"/>
                <a:gd name="T5" fmla="*/ 124 h 144"/>
                <a:gd name="T6" fmla="*/ 51 w 298"/>
                <a:gd name="T7" fmla="*/ 123 h 144"/>
                <a:gd name="T8" fmla="*/ 45 w 298"/>
                <a:gd name="T9" fmla="*/ 31 h 144"/>
                <a:gd name="T10" fmla="*/ 65 w 298"/>
                <a:gd name="T11" fmla="*/ 123 h 144"/>
                <a:gd name="T12" fmla="*/ 58 w 298"/>
                <a:gd name="T13" fmla="*/ 81 h 144"/>
                <a:gd name="T14" fmla="*/ 58 w 298"/>
                <a:gd name="T15" fmla="*/ 74 h 144"/>
                <a:gd name="T16" fmla="*/ 65 w 298"/>
                <a:gd name="T17" fmla="*/ 32 h 144"/>
                <a:gd name="T18" fmla="*/ 72 w 298"/>
                <a:gd name="T19" fmla="*/ 124 h 144"/>
                <a:gd name="T20" fmla="*/ 78 w 298"/>
                <a:gd name="T21" fmla="*/ 123 h 144"/>
                <a:gd name="T22" fmla="*/ 72 w 298"/>
                <a:gd name="T23" fmla="*/ 31 h 144"/>
                <a:gd name="T24" fmla="*/ 105 w 298"/>
                <a:gd name="T25" fmla="*/ 123 h 144"/>
                <a:gd name="T26" fmla="*/ 98 w 298"/>
                <a:gd name="T27" fmla="*/ 81 h 144"/>
                <a:gd name="T28" fmla="*/ 98 w 298"/>
                <a:gd name="T29" fmla="*/ 74 h 144"/>
                <a:gd name="T30" fmla="*/ 105 w 298"/>
                <a:gd name="T31" fmla="*/ 32 h 144"/>
                <a:gd name="T32" fmla="*/ 113 w 298"/>
                <a:gd name="T33" fmla="*/ 124 h 144"/>
                <a:gd name="T34" fmla="*/ 119 w 298"/>
                <a:gd name="T35" fmla="*/ 123 h 144"/>
                <a:gd name="T36" fmla="*/ 113 w 298"/>
                <a:gd name="T37" fmla="*/ 31 h 144"/>
                <a:gd name="T38" fmla="*/ 132 w 298"/>
                <a:gd name="T39" fmla="*/ 123 h 144"/>
                <a:gd name="T40" fmla="*/ 125 w 298"/>
                <a:gd name="T41" fmla="*/ 81 h 144"/>
                <a:gd name="T42" fmla="*/ 125 w 298"/>
                <a:gd name="T43" fmla="*/ 74 h 144"/>
                <a:gd name="T44" fmla="*/ 132 w 298"/>
                <a:gd name="T45" fmla="*/ 32 h 144"/>
                <a:gd name="T46" fmla="*/ 139 w 298"/>
                <a:gd name="T47" fmla="*/ 124 h 144"/>
                <a:gd name="T48" fmla="*/ 146 w 298"/>
                <a:gd name="T49" fmla="*/ 123 h 144"/>
                <a:gd name="T50" fmla="*/ 139 w 298"/>
                <a:gd name="T51" fmla="*/ 31 h 144"/>
                <a:gd name="T52" fmla="*/ 159 w 298"/>
                <a:gd name="T53" fmla="*/ 123 h 144"/>
                <a:gd name="T54" fmla="*/ 152 w 298"/>
                <a:gd name="T55" fmla="*/ 81 h 144"/>
                <a:gd name="T56" fmla="*/ 152 w 298"/>
                <a:gd name="T57" fmla="*/ 74 h 144"/>
                <a:gd name="T58" fmla="*/ 159 w 298"/>
                <a:gd name="T59" fmla="*/ 32 h 144"/>
                <a:gd name="T60" fmla="*/ 166 w 298"/>
                <a:gd name="T61" fmla="*/ 124 h 144"/>
                <a:gd name="T62" fmla="*/ 173 w 298"/>
                <a:gd name="T63" fmla="*/ 123 h 144"/>
                <a:gd name="T64" fmla="*/ 166 w 298"/>
                <a:gd name="T65" fmla="*/ 31 h 144"/>
                <a:gd name="T66" fmla="*/ 186 w 298"/>
                <a:gd name="T67" fmla="*/ 123 h 144"/>
                <a:gd name="T68" fmla="*/ 179 w 298"/>
                <a:gd name="T69" fmla="*/ 81 h 144"/>
                <a:gd name="T70" fmla="*/ 179 w 298"/>
                <a:gd name="T71" fmla="*/ 74 h 144"/>
                <a:gd name="T72" fmla="*/ 186 w 298"/>
                <a:gd name="T73" fmla="*/ 32 h 144"/>
                <a:gd name="T74" fmla="*/ 193 w 298"/>
                <a:gd name="T75" fmla="*/ 124 h 144"/>
                <a:gd name="T76" fmla="*/ 200 w 298"/>
                <a:gd name="T77" fmla="*/ 123 h 144"/>
                <a:gd name="T78" fmla="*/ 193 w 298"/>
                <a:gd name="T79" fmla="*/ 31 h 144"/>
                <a:gd name="T80" fmla="*/ 227 w 298"/>
                <a:gd name="T81" fmla="*/ 123 h 144"/>
                <a:gd name="T82" fmla="*/ 219 w 298"/>
                <a:gd name="T83" fmla="*/ 81 h 144"/>
                <a:gd name="T84" fmla="*/ 219 w 298"/>
                <a:gd name="T85" fmla="*/ 74 h 144"/>
                <a:gd name="T86" fmla="*/ 227 w 298"/>
                <a:gd name="T87" fmla="*/ 32 h 144"/>
                <a:gd name="T88" fmla="*/ 234 w 298"/>
                <a:gd name="T89" fmla="*/ 124 h 144"/>
                <a:gd name="T90" fmla="*/ 240 w 298"/>
                <a:gd name="T91" fmla="*/ 123 h 144"/>
                <a:gd name="T92" fmla="*/ 234 w 298"/>
                <a:gd name="T93" fmla="*/ 31 h 144"/>
                <a:gd name="T94" fmla="*/ 254 w 298"/>
                <a:gd name="T95" fmla="*/ 123 h 144"/>
                <a:gd name="T96" fmla="*/ 246 w 298"/>
                <a:gd name="T97" fmla="*/ 81 h 144"/>
                <a:gd name="T98" fmla="*/ 246 w 298"/>
                <a:gd name="T99" fmla="*/ 74 h 144"/>
                <a:gd name="T100" fmla="*/ 254 w 298"/>
                <a:gd name="T101" fmla="*/ 3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" h="144">
                  <a:moveTo>
                    <a:pt x="28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1" y="9"/>
                  </a:cubicBezTo>
                  <a:cubicBezTo>
                    <a:pt x="12" y="51"/>
                    <a:pt x="23" y="93"/>
                    <a:pt x="33" y="135"/>
                  </a:cubicBezTo>
                  <a:cubicBezTo>
                    <a:pt x="35" y="140"/>
                    <a:pt x="40" y="144"/>
                    <a:pt x="45" y="144"/>
                  </a:cubicBezTo>
                  <a:cubicBezTo>
                    <a:pt x="252" y="144"/>
                    <a:pt x="252" y="144"/>
                    <a:pt x="252" y="144"/>
                  </a:cubicBezTo>
                  <a:cubicBezTo>
                    <a:pt x="258" y="144"/>
                    <a:pt x="263" y="140"/>
                    <a:pt x="264" y="135"/>
                  </a:cubicBezTo>
                  <a:cubicBezTo>
                    <a:pt x="275" y="93"/>
                    <a:pt x="286" y="51"/>
                    <a:pt x="297" y="9"/>
                  </a:cubicBezTo>
                  <a:cubicBezTo>
                    <a:pt x="298" y="4"/>
                    <a:pt x="293" y="0"/>
                    <a:pt x="286" y="0"/>
                  </a:cubicBezTo>
                  <a:moveTo>
                    <a:pt x="51" y="123"/>
                  </a:moveTo>
                  <a:cubicBezTo>
                    <a:pt x="51" y="123"/>
                    <a:pt x="51" y="124"/>
                    <a:pt x="51" y="124"/>
                  </a:cubicBezTo>
                  <a:cubicBezTo>
                    <a:pt x="45" y="124"/>
                    <a:pt x="45" y="124"/>
                    <a:pt x="45" y="124"/>
                  </a:cubicBezTo>
                  <a:cubicBezTo>
                    <a:pt x="45" y="124"/>
                    <a:pt x="44" y="123"/>
                    <a:pt x="44" y="123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123"/>
                    <a:pt x="51" y="123"/>
                    <a:pt x="51" y="123"/>
                  </a:cubicBezTo>
                  <a:moveTo>
                    <a:pt x="51" y="74"/>
                  </a:moveTo>
                  <a:cubicBezTo>
                    <a:pt x="44" y="74"/>
                    <a:pt x="44" y="74"/>
                    <a:pt x="44" y="74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1"/>
                    <a:pt x="45" y="31"/>
                    <a:pt x="45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2"/>
                  </a:cubicBezTo>
                  <a:cubicBezTo>
                    <a:pt x="51" y="74"/>
                    <a:pt x="51" y="74"/>
                    <a:pt x="51" y="74"/>
                  </a:cubicBezTo>
                  <a:moveTo>
                    <a:pt x="65" y="123"/>
                  </a:moveTo>
                  <a:cubicBezTo>
                    <a:pt x="65" y="123"/>
                    <a:pt x="65" y="124"/>
                    <a:pt x="64" y="124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58" y="124"/>
                    <a:pt x="58" y="123"/>
                    <a:pt x="58" y="123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123"/>
                    <a:pt x="65" y="123"/>
                    <a:pt x="65" y="123"/>
                  </a:cubicBezTo>
                  <a:moveTo>
                    <a:pt x="65" y="74"/>
                  </a:moveTo>
                  <a:cubicBezTo>
                    <a:pt x="58" y="74"/>
                    <a:pt x="58" y="74"/>
                    <a:pt x="58" y="74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8" y="31"/>
                    <a:pt x="58" y="31"/>
                    <a:pt x="59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5" y="74"/>
                    <a:pt x="65" y="74"/>
                    <a:pt x="65" y="74"/>
                  </a:cubicBezTo>
                  <a:moveTo>
                    <a:pt x="78" y="123"/>
                  </a:moveTo>
                  <a:cubicBezTo>
                    <a:pt x="78" y="123"/>
                    <a:pt x="78" y="124"/>
                    <a:pt x="78" y="124"/>
                  </a:cubicBezTo>
                  <a:cubicBezTo>
                    <a:pt x="72" y="124"/>
                    <a:pt x="72" y="124"/>
                    <a:pt x="72" y="124"/>
                  </a:cubicBezTo>
                  <a:cubicBezTo>
                    <a:pt x="72" y="124"/>
                    <a:pt x="71" y="123"/>
                    <a:pt x="71" y="123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78" y="123"/>
                    <a:pt x="78" y="123"/>
                    <a:pt x="78" y="123"/>
                  </a:cubicBezTo>
                  <a:moveTo>
                    <a:pt x="78" y="74"/>
                  </a:moveTo>
                  <a:cubicBezTo>
                    <a:pt x="71" y="74"/>
                    <a:pt x="71" y="74"/>
                    <a:pt x="71" y="74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1"/>
                    <a:pt x="72" y="31"/>
                    <a:pt x="72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8" y="31"/>
                    <a:pt x="78" y="31"/>
                    <a:pt x="78" y="32"/>
                  </a:cubicBezTo>
                  <a:cubicBezTo>
                    <a:pt x="78" y="74"/>
                    <a:pt x="78" y="74"/>
                    <a:pt x="78" y="74"/>
                  </a:cubicBezTo>
                  <a:moveTo>
                    <a:pt x="105" y="123"/>
                  </a:moveTo>
                  <a:cubicBezTo>
                    <a:pt x="105" y="123"/>
                    <a:pt x="105" y="124"/>
                    <a:pt x="105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4"/>
                    <a:pt x="98" y="123"/>
                    <a:pt x="98" y="123"/>
                  </a:cubicBezTo>
                  <a:cubicBezTo>
                    <a:pt x="98" y="81"/>
                    <a:pt x="98" y="81"/>
                    <a:pt x="98" y="81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5" y="123"/>
                    <a:pt x="105" y="123"/>
                    <a:pt x="105" y="123"/>
                  </a:cubicBezTo>
                  <a:moveTo>
                    <a:pt x="105" y="74"/>
                  </a:moveTo>
                  <a:cubicBezTo>
                    <a:pt x="98" y="74"/>
                    <a:pt x="98" y="74"/>
                    <a:pt x="98" y="74"/>
                  </a:cubicBezTo>
                  <a:cubicBezTo>
                    <a:pt x="98" y="32"/>
                    <a:pt x="98" y="32"/>
                    <a:pt x="98" y="32"/>
                  </a:cubicBezTo>
                  <a:cubicBezTo>
                    <a:pt x="98" y="31"/>
                    <a:pt x="99" y="31"/>
                    <a:pt x="99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2"/>
                  </a:cubicBezTo>
                  <a:cubicBezTo>
                    <a:pt x="105" y="74"/>
                    <a:pt x="105" y="74"/>
                    <a:pt x="105" y="74"/>
                  </a:cubicBezTo>
                  <a:moveTo>
                    <a:pt x="119" y="123"/>
                  </a:moveTo>
                  <a:cubicBezTo>
                    <a:pt x="119" y="123"/>
                    <a:pt x="118" y="124"/>
                    <a:pt x="118" y="124"/>
                  </a:cubicBezTo>
                  <a:cubicBezTo>
                    <a:pt x="113" y="124"/>
                    <a:pt x="113" y="124"/>
                    <a:pt x="113" y="124"/>
                  </a:cubicBezTo>
                  <a:cubicBezTo>
                    <a:pt x="112" y="124"/>
                    <a:pt x="112" y="123"/>
                    <a:pt x="112" y="123"/>
                  </a:cubicBezTo>
                  <a:cubicBezTo>
                    <a:pt x="112" y="81"/>
                    <a:pt x="112" y="81"/>
                    <a:pt x="112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123"/>
                    <a:pt x="119" y="123"/>
                    <a:pt x="119" y="123"/>
                  </a:cubicBezTo>
                  <a:moveTo>
                    <a:pt x="119" y="74"/>
                  </a:moveTo>
                  <a:cubicBezTo>
                    <a:pt x="112" y="74"/>
                    <a:pt x="112" y="74"/>
                    <a:pt x="112" y="74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2" y="31"/>
                    <a:pt x="112" y="31"/>
                    <a:pt x="113" y="31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8" y="31"/>
                    <a:pt x="119" y="31"/>
                    <a:pt x="119" y="32"/>
                  </a:cubicBezTo>
                  <a:cubicBezTo>
                    <a:pt x="119" y="74"/>
                    <a:pt x="119" y="74"/>
                    <a:pt x="119" y="74"/>
                  </a:cubicBezTo>
                  <a:moveTo>
                    <a:pt x="132" y="123"/>
                  </a:moveTo>
                  <a:cubicBezTo>
                    <a:pt x="132" y="123"/>
                    <a:pt x="132" y="124"/>
                    <a:pt x="131" y="124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6" y="124"/>
                    <a:pt x="125" y="123"/>
                    <a:pt x="125" y="123"/>
                  </a:cubicBezTo>
                  <a:cubicBezTo>
                    <a:pt x="125" y="81"/>
                    <a:pt x="125" y="81"/>
                    <a:pt x="125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2" y="123"/>
                    <a:pt x="132" y="123"/>
                    <a:pt x="132" y="123"/>
                  </a:cubicBezTo>
                  <a:moveTo>
                    <a:pt x="132" y="74"/>
                  </a:moveTo>
                  <a:cubicBezTo>
                    <a:pt x="125" y="74"/>
                    <a:pt x="125" y="74"/>
                    <a:pt x="125" y="74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1"/>
                    <a:pt x="125" y="31"/>
                    <a:pt x="126" y="31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2" y="31"/>
                    <a:pt x="132" y="31"/>
                    <a:pt x="132" y="32"/>
                  </a:cubicBezTo>
                  <a:cubicBezTo>
                    <a:pt x="132" y="74"/>
                    <a:pt x="132" y="74"/>
                    <a:pt x="132" y="74"/>
                  </a:cubicBezTo>
                  <a:moveTo>
                    <a:pt x="146" y="123"/>
                  </a:moveTo>
                  <a:cubicBezTo>
                    <a:pt x="146" y="123"/>
                    <a:pt x="145" y="124"/>
                    <a:pt x="145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39" y="124"/>
                    <a:pt x="139" y="123"/>
                    <a:pt x="139" y="123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6" y="123"/>
                    <a:pt x="146" y="123"/>
                    <a:pt x="146" y="123"/>
                  </a:cubicBezTo>
                  <a:moveTo>
                    <a:pt x="146" y="74"/>
                  </a:moveTo>
                  <a:cubicBezTo>
                    <a:pt x="139" y="74"/>
                    <a:pt x="139" y="74"/>
                    <a:pt x="139" y="74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9" y="31"/>
                    <a:pt x="139" y="31"/>
                    <a:pt x="139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1"/>
                    <a:pt x="146" y="31"/>
                    <a:pt x="146" y="32"/>
                  </a:cubicBezTo>
                  <a:cubicBezTo>
                    <a:pt x="146" y="74"/>
                    <a:pt x="146" y="74"/>
                    <a:pt x="146" y="74"/>
                  </a:cubicBezTo>
                  <a:moveTo>
                    <a:pt x="159" y="123"/>
                  </a:moveTo>
                  <a:cubicBezTo>
                    <a:pt x="159" y="123"/>
                    <a:pt x="159" y="124"/>
                    <a:pt x="158" y="124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53" y="124"/>
                    <a:pt x="152" y="123"/>
                    <a:pt x="152" y="123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123"/>
                    <a:pt x="159" y="123"/>
                    <a:pt x="159" y="123"/>
                  </a:cubicBezTo>
                  <a:moveTo>
                    <a:pt x="159" y="74"/>
                  </a:moveTo>
                  <a:cubicBezTo>
                    <a:pt x="152" y="74"/>
                    <a:pt x="152" y="74"/>
                    <a:pt x="152" y="74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2" y="31"/>
                    <a:pt x="152" y="31"/>
                    <a:pt x="153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9" y="31"/>
                    <a:pt x="159" y="31"/>
                    <a:pt x="159" y="32"/>
                  </a:cubicBezTo>
                  <a:cubicBezTo>
                    <a:pt x="159" y="74"/>
                    <a:pt x="159" y="74"/>
                    <a:pt x="159" y="74"/>
                  </a:cubicBezTo>
                  <a:moveTo>
                    <a:pt x="173" y="123"/>
                  </a:moveTo>
                  <a:cubicBezTo>
                    <a:pt x="173" y="123"/>
                    <a:pt x="172" y="124"/>
                    <a:pt x="172" y="124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66" y="124"/>
                    <a:pt x="166" y="123"/>
                    <a:pt x="166" y="123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3" y="123"/>
                    <a:pt x="173" y="123"/>
                    <a:pt x="173" y="123"/>
                  </a:cubicBezTo>
                  <a:moveTo>
                    <a:pt x="173" y="74"/>
                  </a:moveTo>
                  <a:cubicBezTo>
                    <a:pt x="166" y="74"/>
                    <a:pt x="166" y="74"/>
                    <a:pt x="166" y="74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6" y="31"/>
                    <a:pt x="166" y="31"/>
                    <a:pt x="166" y="31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1"/>
                    <a:pt x="173" y="31"/>
                    <a:pt x="173" y="32"/>
                  </a:cubicBezTo>
                  <a:cubicBezTo>
                    <a:pt x="173" y="74"/>
                    <a:pt x="173" y="74"/>
                    <a:pt x="173" y="74"/>
                  </a:cubicBezTo>
                  <a:moveTo>
                    <a:pt x="186" y="123"/>
                  </a:moveTo>
                  <a:cubicBezTo>
                    <a:pt x="186" y="123"/>
                    <a:pt x="186" y="124"/>
                    <a:pt x="185" y="124"/>
                  </a:cubicBezTo>
                  <a:cubicBezTo>
                    <a:pt x="180" y="124"/>
                    <a:pt x="180" y="124"/>
                    <a:pt x="180" y="124"/>
                  </a:cubicBezTo>
                  <a:cubicBezTo>
                    <a:pt x="179" y="124"/>
                    <a:pt x="179" y="123"/>
                    <a:pt x="179" y="123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6" y="123"/>
                    <a:pt x="186" y="123"/>
                    <a:pt x="186" y="123"/>
                  </a:cubicBezTo>
                  <a:moveTo>
                    <a:pt x="186" y="74"/>
                  </a:moveTo>
                  <a:cubicBezTo>
                    <a:pt x="179" y="74"/>
                    <a:pt x="179" y="74"/>
                    <a:pt x="179" y="74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79" y="31"/>
                    <a:pt x="179" y="31"/>
                    <a:pt x="180" y="31"/>
                  </a:cubicBezTo>
                  <a:cubicBezTo>
                    <a:pt x="185" y="31"/>
                    <a:pt x="185" y="31"/>
                    <a:pt x="185" y="31"/>
                  </a:cubicBezTo>
                  <a:cubicBezTo>
                    <a:pt x="186" y="31"/>
                    <a:pt x="186" y="31"/>
                    <a:pt x="186" y="32"/>
                  </a:cubicBezTo>
                  <a:cubicBezTo>
                    <a:pt x="186" y="74"/>
                    <a:pt x="186" y="74"/>
                    <a:pt x="186" y="74"/>
                  </a:cubicBezTo>
                  <a:moveTo>
                    <a:pt x="200" y="123"/>
                  </a:moveTo>
                  <a:cubicBezTo>
                    <a:pt x="200" y="123"/>
                    <a:pt x="199" y="124"/>
                    <a:pt x="199" y="124"/>
                  </a:cubicBezTo>
                  <a:cubicBezTo>
                    <a:pt x="193" y="124"/>
                    <a:pt x="193" y="124"/>
                    <a:pt x="193" y="124"/>
                  </a:cubicBezTo>
                  <a:cubicBezTo>
                    <a:pt x="193" y="124"/>
                    <a:pt x="192" y="123"/>
                    <a:pt x="192" y="123"/>
                  </a:cubicBezTo>
                  <a:cubicBezTo>
                    <a:pt x="192" y="81"/>
                    <a:pt x="192" y="81"/>
                    <a:pt x="192" y="81"/>
                  </a:cubicBezTo>
                  <a:cubicBezTo>
                    <a:pt x="200" y="81"/>
                    <a:pt x="200" y="81"/>
                    <a:pt x="200" y="81"/>
                  </a:cubicBezTo>
                  <a:cubicBezTo>
                    <a:pt x="200" y="123"/>
                    <a:pt x="200" y="123"/>
                    <a:pt x="200" y="123"/>
                  </a:cubicBezTo>
                  <a:moveTo>
                    <a:pt x="200" y="74"/>
                  </a:moveTo>
                  <a:cubicBezTo>
                    <a:pt x="192" y="74"/>
                    <a:pt x="192" y="74"/>
                    <a:pt x="192" y="74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2" y="31"/>
                    <a:pt x="193" y="31"/>
                    <a:pt x="193" y="31"/>
                  </a:cubicBezTo>
                  <a:cubicBezTo>
                    <a:pt x="199" y="31"/>
                    <a:pt x="199" y="31"/>
                    <a:pt x="199" y="31"/>
                  </a:cubicBezTo>
                  <a:cubicBezTo>
                    <a:pt x="199" y="31"/>
                    <a:pt x="200" y="31"/>
                    <a:pt x="200" y="32"/>
                  </a:cubicBezTo>
                  <a:cubicBezTo>
                    <a:pt x="200" y="74"/>
                    <a:pt x="200" y="74"/>
                    <a:pt x="200" y="74"/>
                  </a:cubicBezTo>
                  <a:moveTo>
                    <a:pt x="227" y="123"/>
                  </a:moveTo>
                  <a:cubicBezTo>
                    <a:pt x="227" y="123"/>
                    <a:pt x="226" y="124"/>
                    <a:pt x="226" y="124"/>
                  </a:cubicBezTo>
                  <a:cubicBezTo>
                    <a:pt x="220" y="124"/>
                    <a:pt x="220" y="124"/>
                    <a:pt x="220" y="124"/>
                  </a:cubicBezTo>
                  <a:cubicBezTo>
                    <a:pt x="220" y="124"/>
                    <a:pt x="219" y="123"/>
                    <a:pt x="219" y="123"/>
                  </a:cubicBezTo>
                  <a:cubicBezTo>
                    <a:pt x="219" y="81"/>
                    <a:pt x="219" y="81"/>
                    <a:pt x="219" y="81"/>
                  </a:cubicBezTo>
                  <a:cubicBezTo>
                    <a:pt x="227" y="81"/>
                    <a:pt x="227" y="81"/>
                    <a:pt x="227" y="81"/>
                  </a:cubicBezTo>
                  <a:cubicBezTo>
                    <a:pt x="227" y="123"/>
                    <a:pt x="227" y="123"/>
                    <a:pt x="227" y="123"/>
                  </a:cubicBezTo>
                  <a:moveTo>
                    <a:pt x="227" y="74"/>
                  </a:moveTo>
                  <a:cubicBezTo>
                    <a:pt x="219" y="74"/>
                    <a:pt x="219" y="74"/>
                    <a:pt x="219" y="74"/>
                  </a:cubicBezTo>
                  <a:cubicBezTo>
                    <a:pt x="219" y="32"/>
                    <a:pt x="219" y="32"/>
                    <a:pt x="219" y="32"/>
                  </a:cubicBezTo>
                  <a:cubicBezTo>
                    <a:pt x="219" y="31"/>
                    <a:pt x="220" y="31"/>
                    <a:pt x="220" y="31"/>
                  </a:cubicBezTo>
                  <a:cubicBezTo>
                    <a:pt x="226" y="31"/>
                    <a:pt x="226" y="31"/>
                    <a:pt x="226" y="31"/>
                  </a:cubicBezTo>
                  <a:cubicBezTo>
                    <a:pt x="226" y="31"/>
                    <a:pt x="227" y="31"/>
                    <a:pt x="227" y="32"/>
                  </a:cubicBezTo>
                  <a:cubicBezTo>
                    <a:pt x="227" y="74"/>
                    <a:pt x="227" y="74"/>
                    <a:pt x="227" y="74"/>
                  </a:cubicBezTo>
                  <a:moveTo>
                    <a:pt x="240" y="123"/>
                  </a:moveTo>
                  <a:cubicBezTo>
                    <a:pt x="240" y="123"/>
                    <a:pt x="240" y="124"/>
                    <a:pt x="239" y="124"/>
                  </a:cubicBezTo>
                  <a:cubicBezTo>
                    <a:pt x="234" y="124"/>
                    <a:pt x="234" y="124"/>
                    <a:pt x="234" y="124"/>
                  </a:cubicBezTo>
                  <a:cubicBezTo>
                    <a:pt x="233" y="124"/>
                    <a:pt x="233" y="123"/>
                    <a:pt x="233" y="123"/>
                  </a:cubicBezTo>
                  <a:cubicBezTo>
                    <a:pt x="233" y="81"/>
                    <a:pt x="233" y="81"/>
                    <a:pt x="233" y="81"/>
                  </a:cubicBezTo>
                  <a:cubicBezTo>
                    <a:pt x="240" y="81"/>
                    <a:pt x="240" y="81"/>
                    <a:pt x="240" y="81"/>
                  </a:cubicBezTo>
                  <a:cubicBezTo>
                    <a:pt x="240" y="123"/>
                    <a:pt x="240" y="123"/>
                    <a:pt x="240" y="123"/>
                  </a:cubicBezTo>
                  <a:moveTo>
                    <a:pt x="240" y="74"/>
                  </a:moveTo>
                  <a:cubicBezTo>
                    <a:pt x="233" y="74"/>
                    <a:pt x="233" y="74"/>
                    <a:pt x="233" y="74"/>
                  </a:cubicBezTo>
                  <a:cubicBezTo>
                    <a:pt x="233" y="32"/>
                    <a:pt x="233" y="32"/>
                    <a:pt x="233" y="32"/>
                  </a:cubicBezTo>
                  <a:cubicBezTo>
                    <a:pt x="233" y="31"/>
                    <a:pt x="233" y="31"/>
                    <a:pt x="234" y="31"/>
                  </a:cubicBezTo>
                  <a:cubicBezTo>
                    <a:pt x="239" y="31"/>
                    <a:pt x="239" y="31"/>
                    <a:pt x="239" y="31"/>
                  </a:cubicBezTo>
                  <a:cubicBezTo>
                    <a:pt x="240" y="31"/>
                    <a:pt x="240" y="31"/>
                    <a:pt x="240" y="32"/>
                  </a:cubicBezTo>
                  <a:cubicBezTo>
                    <a:pt x="240" y="74"/>
                    <a:pt x="240" y="74"/>
                    <a:pt x="240" y="74"/>
                  </a:cubicBezTo>
                  <a:moveTo>
                    <a:pt x="254" y="123"/>
                  </a:moveTo>
                  <a:cubicBezTo>
                    <a:pt x="254" y="123"/>
                    <a:pt x="253" y="124"/>
                    <a:pt x="253" y="124"/>
                  </a:cubicBezTo>
                  <a:cubicBezTo>
                    <a:pt x="247" y="124"/>
                    <a:pt x="247" y="124"/>
                    <a:pt x="247" y="124"/>
                  </a:cubicBezTo>
                  <a:cubicBezTo>
                    <a:pt x="247" y="124"/>
                    <a:pt x="246" y="123"/>
                    <a:pt x="246" y="123"/>
                  </a:cubicBezTo>
                  <a:cubicBezTo>
                    <a:pt x="246" y="81"/>
                    <a:pt x="246" y="81"/>
                    <a:pt x="246" y="81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4" y="123"/>
                    <a:pt x="254" y="123"/>
                    <a:pt x="254" y="123"/>
                  </a:cubicBezTo>
                  <a:moveTo>
                    <a:pt x="254" y="74"/>
                  </a:moveTo>
                  <a:cubicBezTo>
                    <a:pt x="246" y="74"/>
                    <a:pt x="246" y="74"/>
                    <a:pt x="246" y="74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6" y="31"/>
                    <a:pt x="247" y="31"/>
                    <a:pt x="247" y="31"/>
                  </a:cubicBezTo>
                  <a:cubicBezTo>
                    <a:pt x="253" y="31"/>
                    <a:pt x="253" y="31"/>
                    <a:pt x="253" y="31"/>
                  </a:cubicBezTo>
                  <a:cubicBezTo>
                    <a:pt x="253" y="31"/>
                    <a:pt x="254" y="31"/>
                    <a:pt x="254" y="32"/>
                  </a:cubicBezTo>
                  <a:cubicBezTo>
                    <a:pt x="254" y="74"/>
                    <a:pt x="254" y="74"/>
                    <a:pt x="254" y="74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5" name="Freeform 173"/>
            <p:cNvSpPr/>
            <p:nvPr/>
          </p:nvSpPr>
          <p:spPr bwMode="auto">
            <a:xfrm>
              <a:off x="539" y="1785"/>
              <a:ext cx="127" cy="8"/>
            </a:xfrm>
            <a:custGeom>
              <a:avLst/>
              <a:gdLst>
                <a:gd name="T0" fmla="*/ 330 w 330"/>
                <a:gd name="T1" fmla="*/ 18 h 22"/>
                <a:gd name="T2" fmla="*/ 326 w 330"/>
                <a:gd name="T3" fmla="*/ 22 h 22"/>
                <a:gd name="T4" fmla="*/ 326 w 330"/>
                <a:gd name="T5" fmla="*/ 22 h 22"/>
                <a:gd name="T6" fmla="*/ 4 w 330"/>
                <a:gd name="T7" fmla="*/ 22 h 22"/>
                <a:gd name="T8" fmla="*/ 0 w 330"/>
                <a:gd name="T9" fmla="*/ 18 h 22"/>
                <a:gd name="T10" fmla="*/ 0 w 330"/>
                <a:gd name="T11" fmla="*/ 4 h 22"/>
                <a:gd name="T12" fmla="*/ 4 w 330"/>
                <a:gd name="T13" fmla="*/ 0 h 22"/>
                <a:gd name="T14" fmla="*/ 326 w 330"/>
                <a:gd name="T15" fmla="*/ 0 h 22"/>
                <a:gd name="T16" fmla="*/ 330 w 330"/>
                <a:gd name="T17" fmla="*/ 4 h 22"/>
                <a:gd name="T18" fmla="*/ 330 w 330"/>
                <a:gd name="T19" fmla="*/ 4 h 22"/>
                <a:gd name="T20" fmla="*/ 330 w 330"/>
                <a:gd name="T2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0" h="22">
                  <a:moveTo>
                    <a:pt x="330" y="18"/>
                  </a:moveTo>
                  <a:cubicBezTo>
                    <a:pt x="330" y="20"/>
                    <a:pt x="328" y="22"/>
                    <a:pt x="326" y="22"/>
                  </a:cubicBezTo>
                  <a:cubicBezTo>
                    <a:pt x="326" y="22"/>
                    <a:pt x="326" y="22"/>
                    <a:pt x="326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26" y="0"/>
                    <a:pt x="326" y="0"/>
                    <a:pt x="326" y="0"/>
                  </a:cubicBezTo>
                  <a:cubicBezTo>
                    <a:pt x="328" y="0"/>
                    <a:pt x="330" y="2"/>
                    <a:pt x="330" y="4"/>
                  </a:cubicBezTo>
                  <a:cubicBezTo>
                    <a:pt x="330" y="4"/>
                    <a:pt x="330" y="4"/>
                    <a:pt x="330" y="4"/>
                  </a:cubicBezTo>
                  <a:cubicBezTo>
                    <a:pt x="330" y="18"/>
                    <a:pt x="330" y="18"/>
                    <a:pt x="330" y="18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auto">
            <a:xfrm>
              <a:off x="543" y="1793"/>
              <a:ext cx="120" cy="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7" name="Freeform 175"/>
            <p:cNvSpPr/>
            <p:nvPr/>
          </p:nvSpPr>
          <p:spPr bwMode="auto">
            <a:xfrm>
              <a:off x="549" y="1793"/>
              <a:ext cx="108" cy="5"/>
            </a:xfrm>
            <a:custGeom>
              <a:avLst/>
              <a:gdLst>
                <a:gd name="T0" fmla="*/ 282 w 282"/>
                <a:gd name="T1" fmla="*/ 0 h 12"/>
                <a:gd name="T2" fmla="*/ 140 w 282"/>
                <a:gd name="T3" fmla="*/ 1 h 12"/>
                <a:gd name="T4" fmla="*/ 0 w 282"/>
                <a:gd name="T5" fmla="*/ 0 h 12"/>
                <a:gd name="T6" fmla="*/ 131 w 282"/>
                <a:gd name="T7" fmla="*/ 12 h 12"/>
                <a:gd name="T8" fmla="*/ 142 w 282"/>
                <a:gd name="T9" fmla="*/ 12 h 12"/>
                <a:gd name="T10" fmla="*/ 282 w 282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2" h="12">
                  <a:moveTo>
                    <a:pt x="282" y="0"/>
                  </a:moveTo>
                  <a:cubicBezTo>
                    <a:pt x="256" y="1"/>
                    <a:pt x="202" y="1"/>
                    <a:pt x="140" y="1"/>
                  </a:cubicBezTo>
                  <a:cubicBezTo>
                    <a:pt x="79" y="1"/>
                    <a:pt x="27" y="1"/>
                    <a:pt x="0" y="0"/>
                  </a:cubicBezTo>
                  <a:cubicBezTo>
                    <a:pt x="43" y="8"/>
                    <a:pt x="87" y="12"/>
                    <a:pt x="131" y="12"/>
                  </a:cubicBezTo>
                  <a:cubicBezTo>
                    <a:pt x="135" y="12"/>
                    <a:pt x="138" y="12"/>
                    <a:pt x="142" y="12"/>
                  </a:cubicBezTo>
                  <a:cubicBezTo>
                    <a:pt x="188" y="12"/>
                    <a:pt x="237" y="9"/>
                    <a:pt x="282" y="0"/>
                  </a:cubicBezTo>
                </a:path>
              </a:pathLst>
            </a:custGeom>
            <a:solidFill>
              <a:srgbClr val="2D5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8" name="Freeform 176"/>
            <p:cNvSpPr/>
            <p:nvPr/>
          </p:nvSpPr>
          <p:spPr bwMode="auto">
            <a:xfrm>
              <a:off x="548" y="1793"/>
              <a:ext cx="110" cy="0"/>
            </a:xfrm>
            <a:custGeom>
              <a:avLst/>
              <a:gdLst>
                <a:gd name="T0" fmla="*/ 286 w 286"/>
                <a:gd name="T1" fmla="*/ 0 h 1"/>
                <a:gd name="T2" fmla="*/ 0 w 286"/>
                <a:gd name="T3" fmla="*/ 0 h 1"/>
                <a:gd name="T4" fmla="*/ 2 w 286"/>
                <a:gd name="T5" fmla="*/ 0 h 1"/>
                <a:gd name="T6" fmla="*/ 142 w 286"/>
                <a:gd name="T7" fmla="*/ 1 h 1"/>
                <a:gd name="T8" fmla="*/ 284 w 286"/>
                <a:gd name="T9" fmla="*/ 0 h 1"/>
                <a:gd name="T10" fmla="*/ 286 w 286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1">
                  <a:moveTo>
                    <a:pt x="2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9" y="1"/>
                    <a:pt x="81" y="1"/>
                    <a:pt x="142" y="1"/>
                  </a:cubicBezTo>
                  <a:cubicBezTo>
                    <a:pt x="204" y="1"/>
                    <a:pt x="258" y="1"/>
                    <a:pt x="284" y="0"/>
                  </a:cubicBezTo>
                  <a:cubicBezTo>
                    <a:pt x="284" y="0"/>
                    <a:pt x="285" y="0"/>
                    <a:pt x="286" y="0"/>
                  </a:cubicBezTo>
                </a:path>
              </a:pathLst>
            </a:custGeom>
            <a:solidFill>
              <a:srgbClr val="1B2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9" name="Freeform 177"/>
            <p:cNvSpPr/>
            <p:nvPr/>
          </p:nvSpPr>
          <p:spPr bwMode="auto">
            <a:xfrm>
              <a:off x="581" y="1741"/>
              <a:ext cx="26" cy="51"/>
            </a:xfrm>
            <a:custGeom>
              <a:avLst/>
              <a:gdLst>
                <a:gd name="T0" fmla="*/ 61 w 67"/>
                <a:gd name="T1" fmla="*/ 132 h 134"/>
                <a:gd name="T2" fmla="*/ 61 w 67"/>
                <a:gd name="T3" fmla="*/ 132 h 134"/>
                <a:gd name="T4" fmla="*/ 51 w 67"/>
                <a:gd name="T5" fmla="*/ 128 h 134"/>
                <a:gd name="T6" fmla="*/ 50 w 67"/>
                <a:gd name="T7" fmla="*/ 128 h 134"/>
                <a:gd name="T8" fmla="*/ 2 w 67"/>
                <a:gd name="T9" fmla="*/ 13 h 134"/>
                <a:gd name="T10" fmla="*/ 6 w 67"/>
                <a:gd name="T11" fmla="*/ 2 h 134"/>
                <a:gd name="T12" fmla="*/ 17 w 67"/>
                <a:gd name="T13" fmla="*/ 6 h 134"/>
                <a:gd name="T14" fmla="*/ 66 w 67"/>
                <a:gd name="T15" fmla="*/ 122 h 134"/>
                <a:gd name="T16" fmla="*/ 62 w 67"/>
                <a:gd name="T17" fmla="*/ 132 h 134"/>
                <a:gd name="T18" fmla="*/ 61 w 67"/>
                <a:gd name="T19" fmla="*/ 13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34">
                  <a:moveTo>
                    <a:pt x="61" y="132"/>
                  </a:moveTo>
                  <a:cubicBezTo>
                    <a:pt x="61" y="132"/>
                    <a:pt x="61" y="132"/>
                    <a:pt x="61" y="132"/>
                  </a:cubicBezTo>
                  <a:cubicBezTo>
                    <a:pt x="57" y="134"/>
                    <a:pt x="52" y="132"/>
                    <a:pt x="51" y="128"/>
                  </a:cubicBezTo>
                  <a:cubicBezTo>
                    <a:pt x="50" y="128"/>
                    <a:pt x="50" y="128"/>
                    <a:pt x="50" y="128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8"/>
                    <a:pt x="2" y="4"/>
                    <a:pt x="6" y="2"/>
                  </a:cubicBezTo>
                  <a:cubicBezTo>
                    <a:pt x="10" y="0"/>
                    <a:pt x="15" y="2"/>
                    <a:pt x="17" y="6"/>
                  </a:cubicBezTo>
                  <a:cubicBezTo>
                    <a:pt x="66" y="122"/>
                    <a:pt x="66" y="122"/>
                    <a:pt x="66" y="122"/>
                  </a:cubicBezTo>
                  <a:cubicBezTo>
                    <a:pt x="67" y="126"/>
                    <a:pt x="66" y="130"/>
                    <a:pt x="62" y="132"/>
                  </a:cubicBezTo>
                  <a:lnTo>
                    <a:pt x="61" y="132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auto">
            <a:xfrm>
              <a:off x="601" y="1786"/>
              <a:ext cx="4" cy="5"/>
            </a:xfrm>
            <a:prstGeom prst="ellipse">
              <a:avLst/>
            </a:pr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1" name="Freeform 179"/>
            <p:cNvSpPr/>
            <p:nvPr/>
          </p:nvSpPr>
          <p:spPr bwMode="auto">
            <a:xfrm>
              <a:off x="905" y="1815"/>
              <a:ext cx="25" cy="18"/>
            </a:xfrm>
            <a:custGeom>
              <a:avLst/>
              <a:gdLst>
                <a:gd name="T0" fmla="*/ 64 w 64"/>
                <a:gd name="T1" fmla="*/ 47 h 47"/>
                <a:gd name="T2" fmla="*/ 60 w 64"/>
                <a:gd name="T3" fmla="*/ 29 h 47"/>
                <a:gd name="T4" fmla="*/ 51 w 64"/>
                <a:gd name="T5" fmla="*/ 13 h 47"/>
                <a:gd name="T6" fmla="*/ 17 w 64"/>
                <a:gd name="T7" fmla="*/ 10 h 47"/>
                <a:gd name="T8" fmla="*/ 13 w 64"/>
                <a:gd name="T9" fmla="*/ 13 h 47"/>
                <a:gd name="T10" fmla="*/ 4 w 64"/>
                <a:gd name="T11" fmla="*/ 29 h 47"/>
                <a:gd name="T12" fmla="*/ 0 w 64"/>
                <a:gd name="T13" fmla="*/ 47 h 47"/>
                <a:gd name="T14" fmla="*/ 0 w 64"/>
                <a:gd name="T15" fmla="*/ 45 h 47"/>
                <a:gd name="T16" fmla="*/ 0 w 64"/>
                <a:gd name="T17" fmla="*/ 42 h 47"/>
                <a:gd name="T18" fmla="*/ 3 w 64"/>
                <a:gd name="T19" fmla="*/ 29 h 47"/>
                <a:gd name="T20" fmla="*/ 13 w 64"/>
                <a:gd name="T21" fmla="*/ 13 h 47"/>
                <a:gd name="T22" fmla="*/ 48 w 64"/>
                <a:gd name="T23" fmla="*/ 9 h 47"/>
                <a:gd name="T24" fmla="*/ 52 w 64"/>
                <a:gd name="T25" fmla="*/ 13 h 47"/>
                <a:gd name="T26" fmla="*/ 61 w 64"/>
                <a:gd name="T27" fmla="*/ 29 h 47"/>
                <a:gd name="T28" fmla="*/ 64 w 64"/>
                <a:gd name="T29" fmla="*/ 42 h 47"/>
                <a:gd name="T30" fmla="*/ 64 w 64"/>
                <a:gd name="T31" fmla="*/ 45 h 47"/>
                <a:gd name="T32" fmla="*/ 64 w 64"/>
                <a:gd name="T3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47">
                  <a:moveTo>
                    <a:pt x="64" y="47"/>
                  </a:moveTo>
                  <a:cubicBezTo>
                    <a:pt x="64" y="41"/>
                    <a:pt x="62" y="35"/>
                    <a:pt x="60" y="29"/>
                  </a:cubicBezTo>
                  <a:cubicBezTo>
                    <a:pt x="58" y="24"/>
                    <a:pt x="55" y="18"/>
                    <a:pt x="51" y="13"/>
                  </a:cubicBezTo>
                  <a:cubicBezTo>
                    <a:pt x="42" y="3"/>
                    <a:pt x="27" y="2"/>
                    <a:pt x="17" y="10"/>
                  </a:cubicBezTo>
                  <a:cubicBezTo>
                    <a:pt x="16" y="11"/>
                    <a:pt x="14" y="12"/>
                    <a:pt x="13" y="13"/>
                  </a:cubicBezTo>
                  <a:cubicBezTo>
                    <a:pt x="9" y="18"/>
                    <a:pt x="6" y="24"/>
                    <a:pt x="4" y="29"/>
                  </a:cubicBezTo>
                  <a:cubicBezTo>
                    <a:pt x="2" y="35"/>
                    <a:pt x="0" y="41"/>
                    <a:pt x="0" y="47"/>
                  </a:cubicBezTo>
                  <a:cubicBezTo>
                    <a:pt x="0" y="46"/>
                    <a:pt x="0" y="46"/>
                    <a:pt x="0" y="45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1" y="37"/>
                    <a:pt x="2" y="33"/>
                    <a:pt x="3" y="29"/>
                  </a:cubicBezTo>
                  <a:cubicBezTo>
                    <a:pt x="5" y="23"/>
                    <a:pt x="8" y="17"/>
                    <a:pt x="13" y="13"/>
                  </a:cubicBezTo>
                  <a:cubicBezTo>
                    <a:pt x="22" y="2"/>
                    <a:pt x="37" y="0"/>
                    <a:pt x="48" y="9"/>
                  </a:cubicBezTo>
                  <a:cubicBezTo>
                    <a:pt x="49" y="10"/>
                    <a:pt x="51" y="11"/>
                    <a:pt x="52" y="13"/>
                  </a:cubicBezTo>
                  <a:cubicBezTo>
                    <a:pt x="56" y="17"/>
                    <a:pt x="59" y="23"/>
                    <a:pt x="61" y="29"/>
                  </a:cubicBezTo>
                  <a:cubicBezTo>
                    <a:pt x="62" y="33"/>
                    <a:pt x="64" y="37"/>
                    <a:pt x="64" y="42"/>
                  </a:cubicBezTo>
                  <a:cubicBezTo>
                    <a:pt x="64" y="43"/>
                    <a:pt x="64" y="45"/>
                    <a:pt x="64" y="45"/>
                  </a:cubicBezTo>
                  <a:cubicBezTo>
                    <a:pt x="64" y="46"/>
                    <a:pt x="64" y="46"/>
                    <a:pt x="64" y="47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2" name="Freeform 180"/>
            <p:cNvSpPr/>
            <p:nvPr/>
          </p:nvSpPr>
          <p:spPr bwMode="auto">
            <a:xfrm>
              <a:off x="910" y="1815"/>
              <a:ext cx="25" cy="18"/>
            </a:xfrm>
            <a:custGeom>
              <a:avLst/>
              <a:gdLst>
                <a:gd name="T0" fmla="*/ 65 w 65"/>
                <a:gd name="T1" fmla="*/ 47 h 47"/>
                <a:gd name="T2" fmla="*/ 61 w 65"/>
                <a:gd name="T3" fmla="*/ 29 h 47"/>
                <a:gd name="T4" fmla="*/ 51 w 65"/>
                <a:gd name="T5" fmla="*/ 13 h 47"/>
                <a:gd name="T6" fmla="*/ 17 w 65"/>
                <a:gd name="T7" fmla="*/ 10 h 47"/>
                <a:gd name="T8" fmla="*/ 14 w 65"/>
                <a:gd name="T9" fmla="*/ 13 h 47"/>
                <a:gd name="T10" fmla="*/ 4 w 65"/>
                <a:gd name="T11" fmla="*/ 29 h 47"/>
                <a:gd name="T12" fmla="*/ 0 w 65"/>
                <a:gd name="T13" fmla="*/ 47 h 47"/>
                <a:gd name="T14" fmla="*/ 0 w 65"/>
                <a:gd name="T15" fmla="*/ 45 h 47"/>
                <a:gd name="T16" fmla="*/ 0 w 65"/>
                <a:gd name="T17" fmla="*/ 42 h 47"/>
                <a:gd name="T18" fmla="*/ 3 w 65"/>
                <a:gd name="T19" fmla="*/ 29 h 47"/>
                <a:gd name="T20" fmla="*/ 13 w 65"/>
                <a:gd name="T21" fmla="*/ 13 h 47"/>
                <a:gd name="T22" fmla="*/ 48 w 65"/>
                <a:gd name="T23" fmla="*/ 9 h 47"/>
                <a:gd name="T24" fmla="*/ 52 w 65"/>
                <a:gd name="T25" fmla="*/ 13 h 47"/>
                <a:gd name="T26" fmla="*/ 61 w 65"/>
                <a:gd name="T27" fmla="*/ 29 h 47"/>
                <a:gd name="T28" fmla="*/ 64 w 65"/>
                <a:gd name="T29" fmla="*/ 42 h 47"/>
                <a:gd name="T30" fmla="*/ 65 w 65"/>
                <a:gd name="T31" fmla="*/ 46 h 47"/>
                <a:gd name="T32" fmla="*/ 65 w 65"/>
                <a:gd name="T3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47">
                  <a:moveTo>
                    <a:pt x="65" y="47"/>
                  </a:moveTo>
                  <a:cubicBezTo>
                    <a:pt x="64" y="41"/>
                    <a:pt x="62" y="35"/>
                    <a:pt x="61" y="29"/>
                  </a:cubicBezTo>
                  <a:cubicBezTo>
                    <a:pt x="58" y="24"/>
                    <a:pt x="55" y="18"/>
                    <a:pt x="51" y="13"/>
                  </a:cubicBezTo>
                  <a:cubicBezTo>
                    <a:pt x="42" y="3"/>
                    <a:pt x="27" y="2"/>
                    <a:pt x="17" y="10"/>
                  </a:cubicBezTo>
                  <a:cubicBezTo>
                    <a:pt x="16" y="11"/>
                    <a:pt x="15" y="12"/>
                    <a:pt x="14" y="13"/>
                  </a:cubicBezTo>
                  <a:cubicBezTo>
                    <a:pt x="9" y="18"/>
                    <a:pt x="6" y="23"/>
                    <a:pt x="4" y="29"/>
                  </a:cubicBezTo>
                  <a:cubicBezTo>
                    <a:pt x="2" y="35"/>
                    <a:pt x="1" y="41"/>
                    <a:pt x="0" y="47"/>
                  </a:cubicBezTo>
                  <a:cubicBezTo>
                    <a:pt x="0" y="46"/>
                    <a:pt x="0" y="46"/>
                    <a:pt x="0" y="45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1" y="37"/>
                    <a:pt x="2" y="33"/>
                    <a:pt x="3" y="29"/>
                  </a:cubicBezTo>
                  <a:cubicBezTo>
                    <a:pt x="5" y="23"/>
                    <a:pt x="9" y="17"/>
                    <a:pt x="13" y="13"/>
                  </a:cubicBezTo>
                  <a:cubicBezTo>
                    <a:pt x="22" y="2"/>
                    <a:pt x="37" y="0"/>
                    <a:pt x="48" y="9"/>
                  </a:cubicBezTo>
                  <a:cubicBezTo>
                    <a:pt x="50" y="10"/>
                    <a:pt x="51" y="11"/>
                    <a:pt x="52" y="13"/>
                  </a:cubicBezTo>
                  <a:cubicBezTo>
                    <a:pt x="56" y="17"/>
                    <a:pt x="59" y="23"/>
                    <a:pt x="61" y="29"/>
                  </a:cubicBezTo>
                  <a:cubicBezTo>
                    <a:pt x="63" y="33"/>
                    <a:pt x="64" y="38"/>
                    <a:pt x="64" y="42"/>
                  </a:cubicBezTo>
                  <a:cubicBezTo>
                    <a:pt x="65" y="44"/>
                    <a:pt x="65" y="45"/>
                    <a:pt x="65" y="46"/>
                  </a:cubicBezTo>
                  <a:cubicBezTo>
                    <a:pt x="65" y="46"/>
                    <a:pt x="65" y="46"/>
                    <a:pt x="65" y="47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3" name="Freeform 181"/>
            <p:cNvSpPr/>
            <p:nvPr/>
          </p:nvSpPr>
          <p:spPr bwMode="auto">
            <a:xfrm>
              <a:off x="886" y="1829"/>
              <a:ext cx="54" cy="60"/>
            </a:xfrm>
            <a:custGeom>
              <a:avLst/>
              <a:gdLst>
                <a:gd name="T0" fmla="*/ 5 w 54"/>
                <a:gd name="T1" fmla="*/ 1 h 60"/>
                <a:gd name="T2" fmla="*/ 53 w 54"/>
                <a:gd name="T3" fmla="*/ 0 h 60"/>
                <a:gd name="T4" fmla="*/ 54 w 54"/>
                <a:gd name="T5" fmla="*/ 60 h 60"/>
                <a:gd name="T6" fmla="*/ 0 w 54"/>
                <a:gd name="T7" fmla="*/ 60 h 60"/>
                <a:gd name="T8" fmla="*/ 5 w 54"/>
                <a:gd name="T9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0">
                  <a:moveTo>
                    <a:pt x="5" y="1"/>
                  </a:moveTo>
                  <a:lnTo>
                    <a:pt x="53" y="0"/>
                  </a:lnTo>
                  <a:lnTo>
                    <a:pt x="54" y="60"/>
                  </a:lnTo>
                  <a:lnTo>
                    <a:pt x="0" y="60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4" name="Freeform 182"/>
            <p:cNvSpPr/>
            <p:nvPr/>
          </p:nvSpPr>
          <p:spPr bwMode="auto">
            <a:xfrm>
              <a:off x="886" y="1829"/>
              <a:ext cx="54" cy="60"/>
            </a:xfrm>
            <a:custGeom>
              <a:avLst/>
              <a:gdLst>
                <a:gd name="T0" fmla="*/ 5 w 54"/>
                <a:gd name="T1" fmla="*/ 1 h 60"/>
                <a:gd name="T2" fmla="*/ 53 w 54"/>
                <a:gd name="T3" fmla="*/ 0 h 60"/>
                <a:gd name="T4" fmla="*/ 54 w 54"/>
                <a:gd name="T5" fmla="*/ 60 h 60"/>
                <a:gd name="T6" fmla="*/ 0 w 54"/>
                <a:gd name="T7" fmla="*/ 60 h 60"/>
                <a:gd name="T8" fmla="*/ 5 w 54"/>
                <a:gd name="T9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0">
                  <a:moveTo>
                    <a:pt x="5" y="1"/>
                  </a:moveTo>
                  <a:lnTo>
                    <a:pt x="53" y="0"/>
                  </a:lnTo>
                  <a:lnTo>
                    <a:pt x="54" y="60"/>
                  </a:lnTo>
                  <a:lnTo>
                    <a:pt x="0" y="60"/>
                  </a:lnTo>
                  <a:lnTo>
                    <a:pt x="5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5" name="Freeform 183"/>
            <p:cNvSpPr/>
            <p:nvPr/>
          </p:nvSpPr>
          <p:spPr bwMode="auto">
            <a:xfrm>
              <a:off x="939" y="1829"/>
              <a:ext cx="12" cy="60"/>
            </a:xfrm>
            <a:custGeom>
              <a:avLst/>
              <a:gdLst>
                <a:gd name="T0" fmla="*/ 0 w 12"/>
                <a:gd name="T1" fmla="*/ 0 h 60"/>
                <a:gd name="T2" fmla="*/ 6 w 12"/>
                <a:gd name="T3" fmla="*/ 0 h 60"/>
                <a:gd name="T4" fmla="*/ 12 w 12"/>
                <a:gd name="T5" fmla="*/ 60 h 60"/>
                <a:gd name="T6" fmla="*/ 1 w 12"/>
                <a:gd name="T7" fmla="*/ 60 h 60"/>
                <a:gd name="T8" fmla="*/ 0 w 12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0">
                  <a:moveTo>
                    <a:pt x="0" y="0"/>
                  </a:moveTo>
                  <a:lnTo>
                    <a:pt x="6" y="0"/>
                  </a:lnTo>
                  <a:lnTo>
                    <a:pt x="12" y="60"/>
                  </a:lnTo>
                  <a:lnTo>
                    <a:pt x="1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6" name="Freeform 184"/>
            <p:cNvSpPr/>
            <p:nvPr/>
          </p:nvSpPr>
          <p:spPr bwMode="auto">
            <a:xfrm>
              <a:off x="939" y="1829"/>
              <a:ext cx="12" cy="60"/>
            </a:xfrm>
            <a:custGeom>
              <a:avLst/>
              <a:gdLst>
                <a:gd name="T0" fmla="*/ 0 w 12"/>
                <a:gd name="T1" fmla="*/ 0 h 60"/>
                <a:gd name="T2" fmla="*/ 6 w 12"/>
                <a:gd name="T3" fmla="*/ 0 h 60"/>
                <a:gd name="T4" fmla="*/ 12 w 12"/>
                <a:gd name="T5" fmla="*/ 60 h 60"/>
                <a:gd name="T6" fmla="*/ 1 w 12"/>
                <a:gd name="T7" fmla="*/ 60 h 60"/>
                <a:gd name="T8" fmla="*/ 0 w 12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0">
                  <a:moveTo>
                    <a:pt x="0" y="0"/>
                  </a:moveTo>
                  <a:lnTo>
                    <a:pt x="6" y="0"/>
                  </a:lnTo>
                  <a:lnTo>
                    <a:pt x="12" y="60"/>
                  </a:lnTo>
                  <a:lnTo>
                    <a:pt x="1" y="6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7" name="Freeform 185"/>
            <p:cNvSpPr/>
            <p:nvPr/>
          </p:nvSpPr>
          <p:spPr bwMode="auto">
            <a:xfrm>
              <a:off x="939" y="1829"/>
              <a:ext cx="12" cy="60"/>
            </a:xfrm>
            <a:custGeom>
              <a:avLst/>
              <a:gdLst>
                <a:gd name="T0" fmla="*/ 6 w 12"/>
                <a:gd name="T1" fmla="*/ 0 h 60"/>
                <a:gd name="T2" fmla="*/ 0 w 12"/>
                <a:gd name="T3" fmla="*/ 0 h 60"/>
                <a:gd name="T4" fmla="*/ 1 w 12"/>
                <a:gd name="T5" fmla="*/ 60 h 60"/>
                <a:gd name="T6" fmla="*/ 12 w 12"/>
                <a:gd name="T7" fmla="*/ 60 h 60"/>
                <a:gd name="T8" fmla="*/ 6 w 12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0">
                  <a:moveTo>
                    <a:pt x="6" y="0"/>
                  </a:moveTo>
                  <a:lnTo>
                    <a:pt x="0" y="0"/>
                  </a:lnTo>
                  <a:lnTo>
                    <a:pt x="1" y="60"/>
                  </a:lnTo>
                  <a:lnTo>
                    <a:pt x="12" y="6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8" name="Freeform 186"/>
            <p:cNvSpPr/>
            <p:nvPr/>
          </p:nvSpPr>
          <p:spPr bwMode="auto">
            <a:xfrm>
              <a:off x="939" y="1829"/>
              <a:ext cx="12" cy="60"/>
            </a:xfrm>
            <a:custGeom>
              <a:avLst/>
              <a:gdLst>
                <a:gd name="T0" fmla="*/ 6 w 12"/>
                <a:gd name="T1" fmla="*/ 0 h 60"/>
                <a:gd name="T2" fmla="*/ 0 w 12"/>
                <a:gd name="T3" fmla="*/ 0 h 60"/>
                <a:gd name="T4" fmla="*/ 1 w 12"/>
                <a:gd name="T5" fmla="*/ 60 h 60"/>
                <a:gd name="T6" fmla="*/ 12 w 12"/>
                <a:gd name="T7" fmla="*/ 60 h 60"/>
                <a:gd name="T8" fmla="*/ 6 w 12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0">
                  <a:moveTo>
                    <a:pt x="6" y="0"/>
                  </a:moveTo>
                  <a:lnTo>
                    <a:pt x="0" y="0"/>
                  </a:lnTo>
                  <a:lnTo>
                    <a:pt x="1" y="60"/>
                  </a:lnTo>
                  <a:lnTo>
                    <a:pt x="12" y="60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9" name="Rectangle 187"/>
            <p:cNvSpPr>
              <a:spLocks noChangeArrowheads="1"/>
            </p:cNvSpPr>
            <p:nvPr/>
          </p:nvSpPr>
          <p:spPr bwMode="auto">
            <a:xfrm>
              <a:off x="899" y="1850"/>
              <a:ext cx="32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0" name="Freeform 188"/>
            <p:cNvSpPr/>
            <p:nvPr/>
          </p:nvSpPr>
          <p:spPr bwMode="auto">
            <a:xfrm>
              <a:off x="430" y="1762"/>
              <a:ext cx="39" cy="24"/>
            </a:xfrm>
            <a:custGeom>
              <a:avLst/>
              <a:gdLst>
                <a:gd name="T0" fmla="*/ 100 w 100"/>
                <a:gd name="T1" fmla="*/ 63 h 63"/>
                <a:gd name="T2" fmla="*/ 99 w 100"/>
                <a:gd name="T3" fmla="*/ 57 h 63"/>
                <a:gd name="T4" fmla="*/ 94 w 100"/>
                <a:gd name="T5" fmla="*/ 40 h 63"/>
                <a:gd name="T6" fmla="*/ 79 w 100"/>
                <a:gd name="T7" fmla="*/ 18 h 63"/>
                <a:gd name="T8" fmla="*/ 21 w 100"/>
                <a:gd name="T9" fmla="*/ 18 h 63"/>
                <a:gd name="T10" fmla="*/ 6 w 100"/>
                <a:gd name="T11" fmla="*/ 39 h 63"/>
                <a:gd name="T12" fmla="*/ 1 w 100"/>
                <a:gd name="T13" fmla="*/ 57 h 63"/>
                <a:gd name="T14" fmla="*/ 0 w 100"/>
                <a:gd name="T15" fmla="*/ 63 h 63"/>
                <a:gd name="T16" fmla="*/ 0 w 100"/>
                <a:gd name="T17" fmla="*/ 61 h 63"/>
                <a:gd name="T18" fmla="*/ 0 w 100"/>
                <a:gd name="T19" fmla="*/ 56 h 63"/>
                <a:gd name="T20" fmla="*/ 5 w 100"/>
                <a:gd name="T21" fmla="*/ 39 h 63"/>
                <a:gd name="T22" fmla="*/ 20 w 100"/>
                <a:gd name="T23" fmla="*/ 17 h 63"/>
                <a:gd name="T24" fmla="*/ 80 w 100"/>
                <a:gd name="T25" fmla="*/ 17 h 63"/>
                <a:gd name="T26" fmla="*/ 80 w 100"/>
                <a:gd name="T27" fmla="*/ 17 h 63"/>
                <a:gd name="T28" fmla="*/ 95 w 100"/>
                <a:gd name="T29" fmla="*/ 39 h 63"/>
                <a:gd name="T30" fmla="*/ 100 w 100"/>
                <a:gd name="T31" fmla="*/ 57 h 63"/>
                <a:gd name="T32" fmla="*/ 100 w 100"/>
                <a:gd name="T33" fmla="*/ 62 h 63"/>
                <a:gd name="T34" fmla="*/ 100 w 100"/>
                <a:gd name="T3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63">
                  <a:moveTo>
                    <a:pt x="100" y="63"/>
                  </a:moveTo>
                  <a:cubicBezTo>
                    <a:pt x="100" y="63"/>
                    <a:pt x="100" y="61"/>
                    <a:pt x="99" y="57"/>
                  </a:cubicBezTo>
                  <a:cubicBezTo>
                    <a:pt x="98" y="51"/>
                    <a:pt x="96" y="45"/>
                    <a:pt x="94" y="40"/>
                  </a:cubicBezTo>
                  <a:cubicBezTo>
                    <a:pt x="90" y="32"/>
                    <a:pt x="85" y="24"/>
                    <a:pt x="79" y="18"/>
                  </a:cubicBezTo>
                  <a:cubicBezTo>
                    <a:pt x="63" y="2"/>
                    <a:pt x="37" y="2"/>
                    <a:pt x="21" y="18"/>
                  </a:cubicBezTo>
                  <a:cubicBezTo>
                    <a:pt x="15" y="24"/>
                    <a:pt x="10" y="31"/>
                    <a:pt x="6" y="39"/>
                  </a:cubicBezTo>
                  <a:cubicBezTo>
                    <a:pt x="4" y="45"/>
                    <a:pt x="2" y="51"/>
                    <a:pt x="1" y="57"/>
                  </a:cubicBezTo>
                  <a:cubicBezTo>
                    <a:pt x="0" y="61"/>
                    <a:pt x="0" y="63"/>
                    <a:pt x="0" y="63"/>
                  </a:cubicBezTo>
                  <a:cubicBezTo>
                    <a:pt x="0" y="62"/>
                    <a:pt x="0" y="62"/>
                    <a:pt x="0" y="61"/>
                  </a:cubicBezTo>
                  <a:cubicBezTo>
                    <a:pt x="0" y="60"/>
                    <a:pt x="0" y="58"/>
                    <a:pt x="0" y="56"/>
                  </a:cubicBezTo>
                  <a:cubicBezTo>
                    <a:pt x="1" y="50"/>
                    <a:pt x="3" y="45"/>
                    <a:pt x="5" y="39"/>
                  </a:cubicBezTo>
                  <a:cubicBezTo>
                    <a:pt x="8" y="31"/>
                    <a:pt x="14" y="23"/>
                    <a:pt x="20" y="17"/>
                  </a:cubicBezTo>
                  <a:cubicBezTo>
                    <a:pt x="37" y="0"/>
                    <a:pt x="63" y="0"/>
                    <a:pt x="80" y="17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6" y="23"/>
                    <a:pt x="91" y="31"/>
                    <a:pt x="95" y="39"/>
                  </a:cubicBezTo>
                  <a:cubicBezTo>
                    <a:pt x="97" y="45"/>
                    <a:pt x="99" y="51"/>
                    <a:pt x="100" y="57"/>
                  </a:cubicBezTo>
                  <a:cubicBezTo>
                    <a:pt x="100" y="58"/>
                    <a:pt x="100" y="60"/>
                    <a:pt x="100" y="62"/>
                  </a:cubicBezTo>
                  <a:cubicBezTo>
                    <a:pt x="100" y="62"/>
                    <a:pt x="100" y="63"/>
                    <a:pt x="100" y="63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1" name="Freeform 189"/>
            <p:cNvSpPr/>
            <p:nvPr/>
          </p:nvSpPr>
          <p:spPr bwMode="auto">
            <a:xfrm>
              <a:off x="437" y="1762"/>
              <a:ext cx="38" cy="24"/>
            </a:xfrm>
            <a:custGeom>
              <a:avLst/>
              <a:gdLst>
                <a:gd name="T0" fmla="*/ 100 w 100"/>
                <a:gd name="T1" fmla="*/ 63 h 63"/>
                <a:gd name="T2" fmla="*/ 99 w 100"/>
                <a:gd name="T3" fmla="*/ 57 h 63"/>
                <a:gd name="T4" fmla="*/ 94 w 100"/>
                <a:gd name="T5" fmla="*/ 40 h 63"/>
                <a:gd name="T6" fmla="*/ 79 w 100"/>
                <a:gd name="T7" fmla="*/ 18 h 63"/>
                <a:gd name="T8" fmla="*/ 21 w 100"/>
                <a:gd name="T9" fmla="*/ 18 h 63"/>
                <a:gd name="T10" fmla="*/ 6 w 100"/>
                <a:gd name="T11" fmla="*/ 39 h 63"/>
                <a:gd name="T12" fmla="*/ 1 w 100"/>
                <a:gd name="T13" fmla="*/ 57 h 63"/>
                <a:gd name="T14" fmla="*/ 0 w 100"/>
                <a:gd name="T15" fmla="*/ 63 h 63"/>
                <a:gd name="T16" fmla="*/ 0 w 100"/>
                <a:gd name="T17" fmla="*/ 61 h 63"/>
                <a:gd name="T18" fmla="*/ 0 w 100"/>
                <a:gd name="T19" fmla="*/ 56 h 63"/>
                <a:gd name="T20" fmla="*/ 5 w 100"/>
                <a:gd name="T21" fmla="*/ 39 h 63"/>
                <a:gd name="T22" fmla="*/ 20 w 100"/>
                <a:gd name="T23" fmla="*/ 17 h 63"/>
                <a:gd name="T24" fmla="*/ 80 w 100"/>
                <a:gd name="T25" fmla="*/ 17 h 63"/>
                <a:gd name="T26" fmla="*/ 80 w 100"/>
                <a:gd name="T27" fmla="*/ 17 h 63"/>
                <a:gd name="T28" fmla="*/ 95 w 100"/>
                <a:gd name="T29" fmla="*/ 39 h 63"/>
                <a:gd name="T30" fmla="*/ 100 w 100"/>
                <a:gd name="T31" fmla="*/ 57 h 63"/>
                <a:gd name="T32" fmla="*/ 100 w 100"/>
                <a:gd name="T33" fmla="*/ 62 h 63"/>
                <a:gd name="T34" fmla="*/ 100 w 100"/>
                <a:gd name="T3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63">
                  <a:moveTo>
                    <a:pt x="100" y="63"/>
                  </a:moveTo>
                  <a:cubicBezTo>
                    <a:pt x="100" y="63"/>
                    <a:pt x="100" y="61"/>
                    <a:pt x="99" y="57"/>
                  </a:cubicBezTo>
                  <a:cubicBezTo>
                    <a:pt x="98" y="51"/>
                    <a:pt x="96" y="45"/>
                    <a:pt x="94" y="40"/>
                  </a:cubicBezTo>
                  <a:cubicBezTo>
                    <a:pt x="91" y="32"/>
                    <a:pt x="86" y="24"/>
                    <a:pt x="79" y="18"/>
                  </a:cubicBezTo>
                  <a:cubicBezTo>
                    <a:pt x="63" y="2"/>
                    <a:pt x="37" y="2"/>
                    <a:pt x="21" y="18"/>
                  </a:cubicBezTo>
                  <a:cubicBezTo>
                    <a:pt x="15" y="24"/>
                    <a:pt x="10" y="31"/>
                    <a:pt x="6" y="39"/>
                  </a:cubicBezTo>
                  <a:cubicBezTo>
                    <a:pt x="4" y="45"/>
                    <a:pt x="2" y="51"/>
                    <a:pt x="1" y="57"/>
                  </a:cubicBezTo>
                  <a:cubicBezTo>
                    <a:pt x="0" y="61"/>
                    <a:pt x="0" y="63"/>
                    <a:pt x="0" y="63"/>
                  </a:cubicBezTo>
                  <a:cubicBezTo>
                    <a:pt x="0" y="62"/>
                    <a:pt x="0" y="62"/>
                    <a:pt x="0" y="61"/>
                  </a:cubicBezTo>
                  <a:cubicBezTo>
                    <a:pt x="0" y="60"/>
                    <a:pt x="0" y="58"/>
                    <a:pt x="0" y="56"/>
                  </a:cubicBezTo>
                  <a:cubicBezTo>
                    <a:pt x="1" y="50"/>
                    <a:pt x="3" y="45"/>
                    <a:pt x="5" y="39"/>
                  </a:cubicBezTo>
                  <a:cubicBezTo>
                    <a:pt x="9" y="31"/>
                    <a:pt x="14" y="23"/>
                    <a:pt x="20" y="17"/>
                  </a:cubicBezTo>
                  <a:cubicBezTo>
                    <a:pt x="37" y="0"/>
                    <a:pt x="64" y="0"/>
                    <a:pt x="80" y="17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7" y="23"/>
                    <a:pt x="92" y="31"/>
                    <a:pt x="95" y="39"/>
                  </a:cubicBezTo>
                  <a:cubicBezTo>
                    <a:pt x="97" y="45"/>
                    <a:pt x="99" y="51"/>
                    <a:pt x="100" y="57"/>
                  </a:cubicBezTo>
                  <a:cubicBezTo>
                    <a:pt x="100" y="59"/>
                    <a:pt x="100" y="60"/>
                    <a:pt x="100" y="62"/>
                  </a:cubicBezTo>
                  <a:cubicBezTo>
                    <a:pt x="100" y="62"/>
                    <a:pt x="100" y="63"/>
                    <a:pt x="100" y="63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2" name="Freeform 190"/>
            <p:cNvSpPr/>
            <p:nvPr/>
          </p:nvSpPr>
          <p:spPr bwMode="auto">
            <a:xfrm>
              <a:off x="404" y="1783"/>
              <a:ext cx="84" cy="102"/>
            </a:xfrm>
            <a:custGeom>
              <a:avLst/>
              <a:gdLst>
                <a:gd name="T0" fmla="*/ 7 w 84"/>
                <a:gd name="T1" fmla="*/ 1 h 102"/>
                <a:gd name="T2" fmla="*/ 82 w 84"/>
                <a:gd name="T3" fmla="*/ 0 h 102"/>
                <a:gd name="T4" fmla="*/ 84 w 84"/>
                <a:gd name="T5" fmla="*/ 102 h 102"/>
                <a:gd name="T6" fmla="*/ 0 w 84"/>
                <a:gd name="T7" fmla="*/ 102 h 102"/>
                <a:gd name="T8" fmla="*/ 7 w 84"/>
                <a:gd name="T9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2">
                  <a:moveTo>
                    <a:pt x="7" y="1"/>
                  </a:moveTo>
                  <a:lnTo>
                    <a:pt x="82" y="0"/>
                  </a:lnTo>
                  <a:lnTo>
                    <a:pt x="84" y="102"/>
                  </a:lnTo>
                  <a:lnTo>
                    <a:pt x="0" y="102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3" name="Freeform 191"/>
            <p:cNvSpPr/>
            <p:nvPr/>
          </p:nvSpPr>
          <p:spPr bwMode="auto">
            <a:xfrm>
              <a:off x="404" y="1783"/>
              <a:ext cx="84" cy="102"/>
            </a:xfrm>
            <a:custGeom>
              <a:avLst/>
              <a:gdLst>
                <a:gd name="T0" fmla="*/ 7 w 84"/>
                <a:gd name="T1" fmla="*/ 1 h 102"/>
                <a:gd name="T2" fmla="*/ 82 w 84"/>
                <a:gd name="T3" fmla="*/ 0 h 102"/>
                <a:gd name="T4" fmla="*/ 84 w 84"/>
                <a:gd name="T5" fmla="*/ 102 h 102"/>
                <a:gd name="T6" fmla="*/ 0 w 84"/>
                <a:gd name="T7" fmla="*/ 102 h 102"/>
                <a:gd name="T8" fmla="*/ 7 w 84"/>
                <a:gd name="T9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2">
                  <a:moveTo>
                    <a:pt x="7" y="1"/>
                  </a:moveTo>
                  <a:lnTo>
                    <a:pt x="82" y="0"/>
                  </a:lnTo>
                  <a:lnTo>
                    <a:pt x="84" y="102"/>
                  </a:lnTo>
                  <a:lnTo>
                    <a:pt x="0" y="102"/>
                  </a:lnTo>
                  <a:lnTo>
                    <a:pt x="7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4" name="Freeform 192"/>
            <p:cNvSpPr/>
            <p:nvPr/>
          </p:nvSpPr>
          <p:spPr bwMode="auto">
            <a:xfrm>
              <a:off x="486" y="1783"/>
              <a:ext cx="18" cy="102"/>
            </a:xfrm>
            <a:custGeom>
              <a:avLst/>
              <a:gdLst>
                <a:gd name="T0" fmla="*/ 0 w 18"/>
                <a:gd name="T1" fmla="*/ 0 h 102"/>
                <a:gd name="T2" fmla="*/ 10 w 18"/>
                <a:gd name="T3" fmla="*/ 0 h 102"/>
                <a:gd name="T4" fmla="*/ 18 w 18"/>
                <a:gd name="T5" fmla="*/ 102 h 102"/>
                <a:gd name="T6" fmla="*/ 2 w 18"/>
                <a:gd name="T7" fmla="*/ 102 h 102"/>
                <a:gd name="T8" fmla="*/ 0 w 18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2">
                  <a:moveTo>
                    <a:pt x="0" y="0"/>
                  </a:moveTo>
                  <a:lnTo>
                    <a:pt x="10" y="0"/>
                  </a:lnTo>
                  <a:lnTo>
                    <a:pt x="18" y="102"/>
                  </a:lnTo>
                  <a:lnTo>
                    <a:pt x="2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5" name="Rectangle 193"/>
            <p:cNvSpPr>
              <a:spLocks noChangeArrowheads="1"/>
            </p:cNvSpPr>
            <p:nvPr/>
          </p:nvSpPr>
          <p:spPr bwMode="auto">
            <a:xfrm>
              <a:off x="421" y="1823"/>
              <a:ext cx="49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6" name="Rectangle 194"/>
            <p:cNvSpPr>
              <a:spLocks noChangeArrowheads="1"/>
            </p:cNvSpPr>
            <p:nvPr/>
          </p:nvSpPr>
          <p:spPr bwMode="auto">
            <a:xfrm>
              <a:off x="421" y="1823"/>
              <a:ext cx="49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7" name="Freeform 195"/>
            <p:cNvSpPr/>
            <p:nvPr/>
          </p:nvSpPr>
          <p:spPr bwMode="auto">
            <a:xfrm>
              <a:off x="400" y="1785"/>
              <a:ext cx="35" cy="25"/>
            </a:xfrm>
            <a:custGeom>
              <a:avLst/>
              <a:gdLst>
                <a:gd name="T0" fmla="*/ 91 w 91"/>
                <a:gd name="T1" fmla="*/ 65 h 65"/>
                <a:gd name="T2" fmla="*/ 85 w 91"/>
                <a:gd name="T3" fmla="*/ 41 h 65"/>
                <a:gd name="T4" fmla="*/ 72 w 91"/>
                <a:gd name="T5" fmla="*/ 18 h 65"/>
                <a:gd name="T6" fmla="*/ 24 w 91"/>
                <a:gd name="T7" fmla="*/ 14 h 65"/>
                <a:gd name="T8" fmla="*/ 19 w 91"/>
                <a:gd name="T9" fmla="*/ 18 h 65"/>
                <a:gd name="T10" fmla="*/ 6 w 91"/>
                <a:gd name="T11" fmla="*/ 40 h 65"/>
                <a:gd name="T12" fmla="*/ 0 w 91"/>
                <a:gd name="T13" fmla="*/ 65 h 65"/>
                <a:gd name="T14" fmla="*/ 0 w 91"/>
                <a:gd name="T15" fmla="*/ 63 h 65"/>
                <a:gd name="T16" fmla="*/ 0 w 91"/>
                <a:gd name="T17" fmla="*/ 58 h 65"/>
                <a:gd name="T18" fmla="*/ 5 w 91"/>
                <a:gd name="T19" fmla="*/ 40 h 65"/>
                <a:gd name="T20" fmla="*/ 18 w 91"/>
                <a:gd name="T21" fmla="*/ 17 h 65"/>
                <a:gd name="T22" fmla="*/ 68 w 91"/>
                <a:gd name="T23" fmla="*/ 12 h 65"/>
                <a:gd name="T24" fmla="*/ 73 w 91"/>
                <a:gd name="T25" fmla="*/ 17 h 65"/>
                <a:gd name="T26" fmla="*/ 86 w 91"/>
                <a:gd name="T27" fmla="*/ 40 h 65"/>
                <a:gd name="T28" fmla="*/ 90 w 91"/>
                <a:gd name="T29" fmla="*/ 58 h 65"/>
                <a:gd name="T30" fmla="*/ 91 w 91"/>
                <a:gd name="T31" fmla="*/ 63 h 65"/>
                <a:gd name="T32" fmla="*/ 91 w 91"/>
                <a:gd name="T3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65">
                  <a:moveTo>
                    <a:pt x="91" y="65"/>
                  </a:moveTo>
                  <a:cubicBezTo>
                    <a:pt x="90" y="57"/>
                    <a:pt x="88" y="49"/>
                    <a:pt x="85" y="41"/>
                  </a:cubicBezTo>
                  <a:cubicBezTo>
                    <a:pt x="82" y="32"/>
                    <a:pt x="77" y="25"/>
                    <a:pt x="72" y="18"/>
                  </a:cubicBezTo>
                  <a:cubicBezTo>
                    <a:pt x="60" y="4"/>
                    <a:pt x="38" y="2"/>
                    <a:pt x="24" y="14"/>
                  </a:cubicBezTo>
                  <a:cubicBezTo>
                    <a:pt x="22" y="15"/>
                    <a:pt x="21" y="16"/>
                    <a:pt x="19" y="18"/>
                  </a:cubicBezTo>
                  <a:cubicBezTo>
                    <a:pt x="13" y="25"/>
                    <a:pt x="9" y="32"/>
                    <a:pt x="6" y="40"/>
                  </a:cubicBezTo>
                  <a:cubicBezTo>
                    <a:pt x="3" y="48"/>
                    <a:pt x="1" y="56"/>
                    <a:pt x="0" y="65"/>
                  </a:cubicBezTo>
                  <a:cubicBezTo>
                    <a:pt x="0" y="64"/>
                    <a:pt x="0" y="64"/>
                    <a:pt x="0" y="63"/>
                  </a:cubicBezTo>
                  <a:cubicBezTo>
                    <a:pt x="0" y="62"/>
                    <a:pt x="0" y="60"/>
                    <a:pt x="0" y="58"/>
                  </a:cubicBezTo>
                  <a:cubicBezTo>
                    <a:pt x="1" y="52"/>
                    <a:pt x="3" y="46"/>
                    <a:pt x="5" y="40"/>
                  </a:cubicBezTo>
                  <a:cubicBezTo>
                    <a:pt x="8" y="31"/>
                    <a:pt x="12" y="24"/>
                    <a:pt x="18" y="17"/>
                  </a:cubicBezTo>
                  <a:cubicBezTo>
                    <a:pt x="30" y="2"/>
                    <a:pt x="53" y="0"/>
                    <a:pt x="68" y="12"/>
                  </a:cubicBezTo>
                  <a:cubicBezTo>
                    <a:pt x="69" y="13"/>
                    <a:pt x="71" y="15"/>
                    <a:pt x="73" y="17"/>
                  </a:cubicBezTo>
                  <a:cubicBezTo>
                    <a:pt x="79" y="24"/>
                    <a:pt x="83" y="32"/>
                    <a:pt x="86" y="40"/>
                  </a:cubicBezTo>
                  <a:cubicBezTo>
                    <a:pt x="88" y="46"/>
                    <a:pt x="90" y="52"/>
                    <a:pt x="90" y="58"/>
                  </a:cubicBezTo>
                  <a:cubicBezTo>
                    <a:pt x="91" y="60"/>
                    <a:pt x="91" y="62"/>
                    <a:pt x="91" y="63"/>
                  </a:cubicBezTo>
                  <a:cubicBezTo>
                    <a:pt x="91" y="64"/>
                    <a:pt x="91" y="64"/>
                    <a:pt x="91" y="6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8" name="Freeform 196"/>
            <p:cNvSpPr/>
            <p:nvPr/>
          </p:nvSpPr>
          <p:spPr bwMode="auto">
            <a:xfrm>
              <a:off x="406" y="1785"/>
              <a:ext cx="35" cy="25"/>
            </a:xfrm>
            <a:custGeom>
              <a:avLst/>
              <a:gdLst>
                <a:gd name="T0" fmla="*/ 90 w 91"/>
                <a:gd name="T1" fmla="*/ 65 h 65"/>
                <a:gd name="T2" fmla="*/ 85 w 91"/>
                <a:gd name="T3" fmla="*/ 41 h 65"/>
                <a:gd name="T4" fmla="*/ 71 w 91"/>
                <a:gd name="T5" fmla="*/ 18 h 65"/>
                <a:gd name="T6" fmla="*/ 24 w 91"/>
                <a:gd name="T7" fmla="*/ 14 h 65"/>
                <a:gd name="T8" fmla="*/ 19 w 91"/>
                <a:gd name="T9" fmla="*/ 18 h 65"/>
                <a:gd name="T10" fmla="*/ 6 w 91"/>
                <a:gd name="T11" fmla="*/ 40 h 65"/>
                <a:gd name="T12" fmla="*/ 0 w 91"/>
                <a:gd name="T13" fmla="*/ 65 h 65"/>
                <a:gd name="T14" fmla="*/ 0 w 91"/>
                <a:gd name="T15" fmla="*/ 63 h 65"/>
                <a:gd name="T16" fmla="*/ 0 w 91"/>
                <a:gd name="T17" fmla="*/ 58 h 65"/>
                <a:gd name="T18" fmla="*/ 4 w 91"/>
                <a:gd name="T19" fmla="*/ 40 h 65"/>
                <a:gd name="T20" fmla="*/ 18 w 91"/>
                <a:gd name="T21" fmla="*/ 17 h 65"/>
                <a:gd name="T22" fmla="*/ 67 w 91"/>
                <a:gd name="T23" fmla="*/ 12 h 65"/>
                <a:gd name="T24" fmla="*/ 72 w 91"/>
                <a:gd name="T25" fmla="*/ 17 h 65"/>
                <a:gd name="T26" fmla="*/ 86 w 91"/>
                <a:gd name="T27" fmla="*/ 40 h 65"/>
                <a:gd name="T28" fmla="*/ 90 w 91"/>
                <a:gd name="T29" fmla="*/ 58 h 65"/>
                <a:gd name="T30" fmla="*/ 90 w 91"/>
                <a:gd name="T31" fmla="*/ 63 h 65"/>
                <a:gd name="T32" fmla="*/ 90 w 91"/>
                <a:gd name="T3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65">
                  <a:moveTo>
                    <a:pt x="90" y="65"/>
                  </a:moveTo>
                  <a:cubicBezTo>
                    <a:pt x="89" y="57"/>
                    <a:pt x="87" y="49"/>
                    <a:pt x="85" y="41"/>
                  </a:cubicBezTo>
                  <a:cubicBezTo>
                    <a:pt x="82" y="32"/>
                    <a:pt x="77" y="25"/>
                    <a:pt x="71" y="18"/>
                  </a:cubicBezTo>
                  <a:cubicBezTo>
                    <a:pt x="59" y="4"/>
                    <a:pt x="38" y="2"/>
                    <a:pt x="24" y="14"/>
                  </a:cubicBezTo>
                  <a:cubicBezTo>
                    <a:pt x="22" y="15"/>
                    <a:pt x="20" y="16"/>
                    <a:pt x="19" y="18"/>
                  </a:cubicBezTo>
                  <a:cubicBezTo>
                    <a:pt x="13" y="25"/>
                    <a:pt x="9" y="32"/>
                    <a:pt x="6" y="40"/>
                  </a:cubicBezTo>
                  <a:cubicBezTo>
                    <a:pt x="3" y="48"/>
                    <a:pt x="1" y="56"/>
                    <a:pt x="0" y="65"/>
                  </a:cubicBezTo>
                  <a:cubicBezTo>
                    <a:pt x="0" y="64"/>
                    <a:pt x="0" y="64"/>
                    <a:pt x="0" y="63"/>
                  </a:cubicBezTo>
                  <a:cubicBezTo>
                    <a:pt x="0" y="62"/>
                    <a:pt x="0" y="60"/>
                    <a:pt x="0" y="58"/>
                  </a:cubicBezTo>
                  <a:cubicBezTo>
                    <a:pt x="1" y="52"/>
                    <a:pt x="2" y="46"/>
                    <a:pt x="4" y="40"/>
                  </a:cubicBezTo>
                  <a:cubicBezTo>
                    <a:pt x="7" y="31"/>
                    <a:pt x="12" y="24"/>
                    <a:pt x="18" y="17"/>
                  </a:cubicBezTo>
                  <a:cubicBezTo>
                    <a:pt x="30" y="2"/>
                    <a:pt x="52" y="0"/>
                    <a:pt x="67" y="12"/>
                  </a:cubicBezTo>
                  <a:cubicBezTo>
                    <a:pt x="69" y="13"/>
                    <a:pt x="71" y="15"/>
                    <a:pt x="72" y="17"/>
                  </a:cubicBezTo>
                  <a:cubicBezTo>
                    <a:pt x="78" y="24"/>
                    <a:pt x="83" y="32"/>
                    <a:pt x="86" y="40"/>
                  </a:cubicBezTo>
                  <a:cubicBezTo>
                    <a:pt x="88" y="46"/>
                    <a:pt x="89" y="52"/>
                    <a:pt x="90" y="58"/>
                  </a:cubicBezTo>
                  <a:cubicBezTo>
                    <a:pt x="90" y="60"/>
                    <a:pt x="90" y="62"/>
                    <a:pt x="90" y="63"/>
                  </a:cubicBezTo>
                  <a:cubicBezTo>
                    <a:pt x="91" y="64"/>
                    <a:pt x="91" y="64"/>
                    <a:pt x="90" y="6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9" name="Freeform 197"/>
            <p:cNvSpPr/>
            <p:nvPr/>
          </p:nvSpPr>
          <p:spPr bwMode="auto">
            <a:xfrm>
              <a:off x="373" y="1805"/>
              <a:ext cx="76" cy="85"/>
            </a:xfrm>
            <a:custGeom>
              <a:avLst/>
              <a:gdLst>
                <a:gd name="T0" fmla="*/ 6 w 76"/>
                <a:gd name="T1" fmla="*/ 1 h 85"/>
                <a:gd name="T2" fmla="*/ 74 w 76"/>
                <a:gd name="T3" fmla="*/ 0 h 85"/>
                <a:gd name="T4" fmla="*/ 76 w 76"/>
                <a:gd name="T5" fmla="*/ 85 h 85"/>
                <a:gd name="T6" fmla="*/ 0 w 76"/>
                <a:gd name="T7" fmla="*/ 85 h 85"/>
                <a:gd name="T8" fmla="*/ 6 w 76"/>
                <a:gd name="T9" fmla="*/ 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5">
                  <a:moveTo>
                    <a:pt x="6" y="1"/>
                  </a:moveTo>
                  <a:lnTo>
                    <a:pt x="74" y="0"/>
                  </a:lnTo>
                  <a:lnTo>
                    <a:pt x="76" y="85"/>
                  </a:lnTo>
                  <a:lnTo>
                    <a:pt x="0" y="85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0" name="Freeform 198"/>
            <p:cNvSpPr/>
            <p:nvPr/>
          </p:nvSpPr>
          <p:spPr bwMode="auto">
            <a:xfrm>
              <a:off x="373" y="1805"/>
              <a:ext cx="76" cy="85"/>
            </a:xfrm>
            <a:custGeom>
              <a:avLst/>
              <a:gdLst>
                <a:gd name="T0" fmla="*/ 6 w 76"/>
                <a:gd name="T1" fmla="*/ 1 h 85"/>
                <a:gd name="T2" fmla="*/ 74 w 76"/>
                <a:gd name="T3" fmla="*/ 0 h 85"/>
                <a:gd name="T4" fmla="*/ 76 w 76"/>
                <a:gd name="T5" fmla="*/ 85 h 85"/>
                <a:gd name="T6" fmla="*/ 0 w 76"/>
                <a:gd name="T7" fmla="*/ 85 h 85"/>
                <a:gd name="T8" fmla="*/ 6 w 76"/>
                <a:gd name="T9" fmla="*/ 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5">
                  <a:moveTo>
                    <a:pt x="6" y="1"/>
                  </a:moveTo>
                  <a:lnTo>
                    <a:pt x="74" y="0"/>
                  </a:lnTo>
                  <a:lnTo>
                    <a:pt x="76" y="85"/>
                  </a:lnTo>
                  <a:lnTo>
                    <a:pt x="0" y="85"/>
                  </a:lnTo>
                  <a:lnTo>
                    <a:pt x="6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1" name="Freeform 199"/>
            <p:cNvSpPr/>
            <p:nvPr/>
          </p:nvSpPr>
          <p:spPr bwMode="auto">
            <a:xfrm>
              <a:off x="447" y="1805"/>
              <a:ext cx="16" cy="85"/>
            </a:xfrm>
            <a:custGeom>
              <a:avLst/>
              <a:gdLst>
                <a:gd name="T0" fmla="*/ 0 w 16"/>
                <a:gd name="T1" fmla="*/ 0 h 85"/>
                <a:gd name="T2" fmla="*/ 9 w 16"/>
                <a:gd name="T3" fmla="*/ 0 h 85"/>
                <a:gd name="T4" fmla="*/ 16 w 16"/>
                <a:gd name="T5" fmla="*/ 85 h 85"/>
                <a:gd name="T6" fmla="*/ 2 w 16"/>
                <a:gd name="T7" fmla="*/ 85 h 85"/>
                <a:gd name="T8" fmla="*/ 0 w 1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5">
                  <a:moveTo>
                    <a:pt x="0" y="0"/>
                  </a:moveTo>
                  <a:lnTo>
                    <a:pt x="9" y="0"/>
                  </a:lnTo>
                  <a:lnTo>
                    <a:pt x="16" y="85"/>
                  </a:lnTo>
                  <a:lnTo>
                    <a:pt x="2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2" name="Freeform 200"/>
            <p:cNvSpPr/>
            <p:nvPr/>
          </p:nvSpPr>
          <p:spPr bwMode="auto">
            <a:xfrm>
              <a:off x="447" y="1805"/>
              <a:ext cx="16" cy="85"/>
            </a:xfrm>
            <a:custGeom>
              <a:avLst/>
              <a:gdLst>
                <a:gd name="T0" fmla="*/ 0 w 16"/>
                <a:gd name="T1" fmla="*/ 0 h 85"/>
                <a:gd name="T2" fmla="*/ 9 w 16"/>
                <a:gd name="T3" fmla="*/ 0 h 85"/>
                <a:gd name="T4" fmla="*/ 16 w 16"/>
                <a:gd name="T5" fmla="*/ 85 h 85"/>
                <a:gd name="T6" fmla="*/ 2 w 16"/>
                <a:gd name="T7" fmla="*/ 85 h 85"/>
                <a:gd name="T8" fmla="*/ 0 w 1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5">
                  <a:moveTo>
                    <a:pt x="0" y="0"/>
                  </a:moveTo>
                  <a:lnTo>
                    <a:pt x="9" y="0"/>
                  </a:lnTo>
                  <a:lnTo>
                    <a:pt x="16" y="85"/>
                  </a:lnTo>
                  <a:lnTo>
                    <a:pt x="2" y="8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3" name="Freeform 201"/>
            <p:cNvSpPr/>
            <p:nvPr/>
          </p:nvSpPr>
          <p:spPr bwMode="auto">
            <a:xfrm>
              <a:off x="447" y="1805"/>
              <a:ext cx="16" cy="85"/>
            </a:xfrm>
            <a:custGeom>
              <a:avLst/>
              <a:gdLst>
                <a:gd name="T0" fmla="*/ 9 w 16"/>
                <a:gd name="T1" fmla="*/ 0 h 85"/>
                <a:gd name="T2" fmla="*/ 0 w 16"/>
                <a:gd name="T3" fmla="*/ 0 h 85"/>
                <a:gd name="T4" fmla="*/ 2 w 16"/>
                <a:gd name="T5" fmla="*/ 85 h 85"/>
                <a:gd name="T6" fmla="*/ 16 w 16"/>
                <a:gd name="T7" fmla="*/ 85 h 85"/>
                <a:gd name="T8" fmla="*/ 11 w 16"/>
                <a:gd name="T9" fmla="*/ 26 h 85"/>
                <a:gd name="T10" fmla="*/ 11 w 16"/>
                <a:gd name="T11" fmla="*/ 18 h 85"/>
                <a:gd name="T12" fmla="*/ 9 w 1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5">
                  <a:moveTo>
                    <a:pt x="9" y="0"/>
                  </a:moveTo>
                  <a:lnTo>
                    <a:pt x="0" y="0"/>
                  </a:lnTo>
                  <a:lnTo>
                    <a:pt x="2" y="85"/>
                  </a:lnTo>
                  <a:lnTo>
                    <a:pt x="16" y="85"/>
                  </a:lnTo>
                  <a:lnTo>
                    <a:pt x="11" y="26"/>
                  </a:lnTo>
                  <a:lnTo>
                    <a:pt x="11" y="1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4" name="Freeform 202"/>
            <p:cNvSpPr/>
            <p:nvPr/>
          </p:nvSpPr>
          <p:spPr bwMode="auto">
            <a:xfrm>
              <a:off x="447" y="1805"/>
              <a:ext cx="16" cy="85"/>
            </a:xfrm>
            <a:custGeom>
              <a:avLst/>
              <a:gdLst>
                <a:gd name="T0" fmla="*/ 9 w 16"/>
                <a:gd name="T1" fmla="*/ 0 h 85"/>
                <a:gd name="T2" fmla="*/ 0 w 16"/>
                <a:gd name="T3" fmla="*/ 0 h 85"/>
                <a:gd name="T4" fmla="*/ 2 w 16"/>
                <a:gd name="T5" fmla="*/ 85 h 85"/>
                <a:gd name="T6" fmla="*/ 16 w 16"/>
                <a:gd name="T7" fmla="*/ 85 h 85"/>
                <a:gd name="T8" fmla="*/ 11 w 16"/>
                <a:gd name="T9" fmla="*/ 26 h 85"/>
                <a:gd name="T10" fmla="*/ 11 w 16"/>
                <a:gd name="T11" fmla="*/ 18 h 85"/>
                <a:gd name="T12" fmla="*/ 9 w 1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5">
                  <a:moveTo>
                    <a:pt x="9" y="0"/>
                  </a:moveTo>
                  <a:lnTo>
                    <a:pt x="0" y="0"/>
                  </a:lnTo>
                  <a:lnTo>
                    <a:pt x="2" y="85"/>
                  </a:lnTo>
                  <a:lnTo>
                    <a:pt x="16" y="85"/>
                  </a:lnTo>
                  <a:lnTo>
                    <a:pt x="11" y="26"/>
                  </a:lnTo>
                  <a:lnTo>
                    <a:pt x="11" y="18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5" name="Rectangle 203"/>
            <p:cNvSpPr>
              <a:spLocks noChangeArrowheads="1"/>
            </p:cNvSpPr>
            <p:nvPr/>
          </p:nvSpPr>
          <p:spPr bwMode="auto">
            <a:xfrm>
              <a:off x="391" y="1834"/>
              <a:ext cx="45" cy="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6" name="Freeform 204"/>
            <p:cNvSpPr/>
            <p:nvPr/>
          </p:nvSpPr>
          <p:spPr bwMode="auto">
            <a:xfrm>
              <a:off x="673" y="1608"/>
              <a:ext cx="75" cy="76"/>
            </a:xfrm>
            <a:custGeom>
              <a:avLst/>
              <a:gdLst>
                <a:gd name="T0" fmla="*/ 188 w 196"/>
                <a:gd name="T1" fmla="*/ 166 h 198"/>
                <a:gd name="T2" fmla="*/ 160 w 196"/>
                <a:gd name="T3" fmla="*/ 165 h 198"/>
                <a:gd name="T4" fmla="*/ 34 w 196"/>
                <a:gd name="T5" fmla="*/ 160 h 198"/>
                <a:gd name="T6" fmla="*/ 39 w 196"/>
                <a:gd name="T7" fmla="*/ 34 h 198"/>
                <a:gd name="T8" fmla="*/ 165 w 196"/>
                <a:gd name="T9" fmla="*/ 38 h 198"/>
                <a:gd name="T10" fmla="*/ 180 w 196"/>
                <a:gd name="T11" fmla="*/ 139 h 198"/>
                <a:gd name="T12" fmla="*/ 188 w 196"/>
                <a:gd name="T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198">
                  <a:moveTo>
                    <a:pt x="188" y="166"/>
                  </a:moveTo>
                  <a:cubicBezTo>
                    <a:pt x="160" y="165"/>
                    <a:pt x="160" y="165"/>
                    <a:pt x="160" y="165"/>
                  </a:cubicBezTo>
                  <a:cubicBezTo>
                    <a:pt x="124" y="198"/>
                    <a:pt x="68" y="196"/>
                    <a:pt x="34" y="160"/>
                  </a:cubicBezTo>
                  <a:cubicBezTo>
                    <a:pt x="0" y="124"/>
                    <a:pt x="3" y="68"/>
                    <a:pt x="39" y="34"/>
                  </a:cubicBezTo>
                  <a:cubicBezTo>
                    <a:pt x="75" y="0"/>
                    <a:pt x="131" y="2"/>
                    <a:pt x="165" y="38"/>
                  </a:cubicBezTo>
                  <a:cubicBezTo>
                    <a:pt x="190" y="66"/>
                    <a:pt x="196" y="106"/>
                    <a:pt x="180" y="139"/>
                  </a:cubicBezTo>
                  <a:lnTo>
                    <a:pt x="188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7" name="Freeform 205"/>
            <p:cNvSpPr/>
            <p:nvPr/>
          </p:nvSpPr>
          <p:spPr bwMode="auto">
            <a:xfrm>
              <a:off x="675" y="1611"/>
              <a:ext cx="70" cy="70"/>
            </a:xfrm>
            <a:custGeom>
              <a:avLst/>
              <a:gdLst>
                <a:gd name="T0" fmla="*/ 182 w 184"/>
                <a:gd name="T1" fmla="*/ 159 h 182"/>
                <a:gd name="T2" fmla="*/ 182 w 184"/>
                <a:gd name="T3" fmla="*/ 158 h 182"/>
                <a:gd name="T4" fmla="*/ 180 w 184"/>
                <a:gd name="T5" fmla="*/ 153 h 182"/>
                <a:gd name="T6" fmla="*/ 174 w 184"/>
                <a:gd name="T7" fmla="*/ 132 h 182"/>
                <a:gd name="T8" fmla="*/ 174 w 184"/>
                <a:gd name="T9" fmla="*/ 132 h 182"/>
                <a:gd name="T10" fmla="*/ 174 w 184"/>
                <a:gd name="T11" fmla="*/ 132 h 182"/>
                <a:gd name="T12" fmla="*/ 174 w 184"/>
                <a:gd name="T13" fmla="*/ 132 h 182"/>
                <a:gd name="T14" fmla="*/ 183 w 184"/>
                <a:gd name="T15" fmla="*/ 89 h 182"/>
                <a:gd name="T16" fmla="*/ 182 w 184"/>
                <a:gd name="T17" fmla="*/ 76 h 182"/>
                <a:gd name="T18" fmla="*/ 178 w 184"/>
                <a:gd name="T19" fmla="*/ 61 h 182"/>
                <a:gd name="T20" fmla="*/ 133 w 184"/>
                <a:gd name="T21" fmla="*/ 12 h 182"/>
                <a:gd name="T22" fmla="*/ 56 w 184"/>
                <a:gd name="T23" fmla="*/ 11 h 182"/>
                <a:gd name="T24" fmla="*/ 22 w 184"/>
                <a:gd name="T25" fmla="*/ 38 h 182"/>
                <a:gd name="T26" fmla="*/ 19 w 184"/>
                <a:gd name="T27" fmla="*/ 43 h 182"/>
                <a:gd name="T28" fmla="*/ 16 w 184"/>
                <a:gd name="T29" fmla="*/ 48 h 182"/>
                <a:gd name="T30" fmla="*/ 15 w 184"/>
                <a:gd name="T31" fmla="*/ 50 h 182"/>
                <a:gd name="T32" fmla="*/ 14 w 184"/>
                <a:gd name="T33" fmla="*/ 52 h 182"/>
                <a:gd name="T34" fmla="*/ 11 w 184"/>
                <a:gd name="T35" fmla="*/ 57 h 182"/>
                <a:gd name="T36" fmla="*/ 9 w 184"/>
                <a:gd name="T37" fmla="*/ 62 h 182"/>
                <a:gd name="T38" fmla="*/ 8 w 184"/>
                <a:gd name="T39" fmla="*/ 67 h 182"/>
                <a:gd name="T40" fmla="*/ 5 w 184"/>
                <a:gd name="T41" fmla="*/ 78 h 182"/>
                <a:gd name="T42" fmla="*/ 27 w 184"/>
                <a:gd name="T43" fmla="*/ 153 h 182"/>
                <a:gd name="T44" fmla="*/ 56 w 184"/>
                <a:gd name="T45" fmla="*/ 174 h 182"/>
                <a:gd name="T46" fmla="*/ 87 w 184"/>
                <a:gd name="T47" fmla="*/ 182 h 182"/>
                <a:gd name="T48" fmla="*/ 102 w 184"/>
                <a:gd name="T49" fmla="*/ 182 h 182"/>
                <a:gd name="T50" fmla="*/ 116 w 184"/>
                <a:gd name="T51" fmla="*/ 179 h 182"/>
                <a:gd name="T52" fmla="*/ 154 w 184"/>
                <a:gd name="T53" fmla="*/ 158 h 182"/>
                <a:gd name="T54" fmla="*/ 175 w 184"/>
                <a:gd name="T55" fmla="*/ 159 h 182"/>
                <a:gd name="T56" fmla="*/ 180 w 184"/>
                <a:gd name="T57" fmla="*/ 160 h 182"/>
                <a:gd name="T58" fmla="*/ 182 w 184"/>
                <a:gd name="T59" fmla="*/ 160 h 182"/>
                <a:gd name="T60" fmla="*/ 180 w 184"/>
                <a:gd name="T61" fmla="*/ 160 h 182"/>
                <a:gd name="T62" fmla="*/ 175 w 184"/>
                <a:gd name="T63" fmla="*/ 159 h 182"/>
                <a:gd name="T64" fmla="*/ 154 w 184"/>
                <a:gd name="T65" fmla="*/ 158 h 182"/>
                <a:gd name="T66" fmla="*/ 116 w 184"/>
                <a:gd name="T67" fmla="*/ 179 h 182"/>
                <a:gd name="T68" fmla="*/ 103 w 184"/>
                <a:gd name="T69" fmla="*/ 181 h 182"/>
                <a:gd name="T70" fmla="*/ 88 w 184"/>
                <a:gd name="T71" fmla="*/ 181 h 182"/>
                <a:gd name="T72" fmla="*/ 57 w 184"/>
                <a:gd name="T73" fmla="*/ 173 h 182"/>
                <a:gd name="T74" fmla="*/ 6 w 184"/>
                <a:gd name="T75" fmla="*/ 78 h 182"/>
                <a:gd name="T76" fmla="*/ 8 w 184"/>
                <a:gd name="T77" fmla="*/ 68 h 182"/>
                <a:gd name="T78" fmla="*/ 10 w 184"/>
                <a:gd name="T79" fmla="*/ 63 h 182"/>
                <a:gd name="T80" fmla="*/ 12 w 184"/>
                <a:gd name="T81" fmla="*/ 58 h 182"/>
                <a:gd name="T82" fmla="*/ 14 w 184"/>
                <a:gd name="T83" fmla="*/ 53 h 182"/>
                <a:gd name="T84" fmla="*/ 16 w 184"/>
                <a:gd name="T85" fmla="*/ 50 h 182"/>
                <a:gd name="T86" fmla="*/ 17 w 184"/>
                <a:gd name="T87" fmla="*/ 48 h 182"/>
                <a:gd name="T88" fmla="*/ 20 w 184"/>
                <a:gd name="T89" fmla="*/ 43 h 182"/>
                <a:gd name="T90" fmla="*/ 23 w 184"/>
                <a:gd name="T91" fmla="*/ 39 h 182"/>
                <a:gd name="T92" fmla="*/ 56 w 184"/>
                <a:gd name="T93" fmla="*/ 12 h 182"/>
                <a:gd name="T94" fmla="*/ 95 w 184"/>
                <a:gd name="T95" fmla="*/ 4 h 182"/>
                <a:gd name="T96" fmla="*/ 132 w 184"/>
                <a:gd name="T97" fmla="*/ 12 h 182"/>
                <a:gd name="T98" fmla="*/ 177 w 184"/>
                <a:gd name="T99" fmla="*/ 61 h 182"/>
                <a:gd name="T100" fmla="*/ 181 w 184"/>
                <a:gd name="T101" fmla="*/ 76 h 182"/>
                <a:gd name="T102" fmla="*/ 183 w 184"/>
                <a:gd name="T103" fmla="*/ 89 h 182"/>
                <a:gd name="T104" fmla="*/ 173 w 184"/>
                <a:gd name="T105" fmla="*/ 132 h 182"/>
                <a:gd name="T106" fmla="*/ 173 w 184"/>
                <a:gd name="T107" fmla="*/ 133 h 182"/>
                <a:gd name="T108" fmla="*/ 174 w 184"/>
                <a:gd name="T109" fmla="*/ 132 h 182"/>
                <a:gd name="T110" fmla="*/ 173 w 184"/>
                <a:gd name="T111" fmla="*/ 132 h 182"/>
                <a:gd name="T112" fmla="*/ 180 w 184"/>
                <a:gd name="T113" fmla="*/ 152 h 182"/>
                <a:gd name="T114" fmla="*/ 182 w 184"/>
                <a:gd name="T115" fmla="*/ 158 h 182"/>
                <a:gd name="T116" fmla="*/ 182 w 184"/>
                <a:gd name="T117" fmla="*/ 159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" h="182">
                  <a:moveTo>
                    <a:pt x="182" y="159"/>
                  </a:moveTo>
                  <a:cubicBezTo>
                    <a:pt x="182" y="158"/>
                    <a:pt x="182" y="158"/>
                    <a:pt x="182" y="158"/>
                  </a:cubicBezTo>
                  <a:cubicBezTo>
                    <a:pt x="180" y="153"/>
                    <a:pt x="180" y="153"/>
                    <a:pt x="180" y="153"/>
                  </a:cubicBezTo>
                  <a:cubicBezTo>
                    <a:pt x="179" y="148"/>
                    <a:pt x="177" y="141"/>
                    <a:pt x="174" y="132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81" y="119"/>
                    <a:pt x="184" y="104"/>
                    <a:pt x="183" y="89"/>
                  </a:cubicBezTo>
                  <a:cubicBezTo>
                    <a:pt x="183" y="85"/>
                    <a:pt x="183" y="80"/>
                    <a:pt x="182" y="76"/>
                  </a:cubicBezTo>
                  <a:cubicBezTo>
                    <a:pt x="181" y="71"/>
                    <a:pt x="180" y="66"/>
                    <a:pt x="178" y="61"/>
                  </a:cubicBezTo>
                  <a:cubicBezTo>
                    <a:pt x="170" y="39"/>
                    <a:pt x="154" y="22"/>
                    <a:pt x="133" y="12"/>
                  </a:cubicBezTo>
                  <a:cubicBezTo>
                    <a:pt x="109" y="0"/>
                    <a:pt x="80" y="0"/>
                    <a:pt x="56" y="11"/>
                  </a:cubicBezTo>
                  <a:cubicBezTo>
                    <a:pt x="42" y="17"/>
                    <a:pt x="31" y="27"/>
                    <a:pt x="22" y="38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1" y="59"/>
                    <a:pt x="10" y="61"/>
                    <a:pt x="9" y="62"/>
                  </a:cubicBezTo>
                  <a:cubicBezTo>
                    <a:pt x="9" y="64"/>
                    <a:pt x="8" y="66"/>
                    <a:pt x="8" y="67"/>
                  </a:cubicBezTo>
                  <a:cubicBezTo>
                    <a:pt x="7" y="71"/>
                    <a:pt x="6" y="74"/>
                    <a:pt x="5" y="78"/>
                  </a:cubicBezTo>
                  <a:cubicBezTo>
                    <a:pt x="1" y="105"/>
                    <a:pt x="9" y="132"/>
                    <a:pt x="27" y="153"/>
                  </a:cubicBezTo>
                  <a:cubicBezTo>
                    <a:pt x="35" y="162"/>
                    <a:pt x="45" y="169"/>
                    <a:pt x="56" y="174"/>
                  </a:cubicBezTo>
                  <a:cubicBezTo>
                    <a:pt x="66" y="178"/>
                    <a:pt x="77" y="181"/>
                    <a:pt x="87" y="182"/>
                  </a:cubicBezTo>
                  <a:cubicBezTo>
                    <a:pt x="92" y="182"/>
                    <a:pt x="97" y="182"/>
                    <a:pt x="102" y="182"/>
                  </a:cubicBezTo>
                  <a:cubicBezTo>
                    <a:pt x="107" y="181"/>
                    <a:pt x="112" y="180"/>
                    <a:pt x="116" y="179"/>
                  </a:cubicBezTo>
                  <a:cubicBezTo>
                    <a:pt x="130" y="176"/>
                    <a:pt x="144" y="168"/>
                    <a:pt x="154" y="158"/>
                  </a:cubicBezTo>
                  <a:cubicBezTo>
                    <a:pt x="175" y="159"/>
                    <a:pt x="175" y="159"/>
                    <a:pt x="175" y="159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0"/>
                    <a:pt x="182" y="160"/>
                    <a:pt x="182" y="160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75" y="159"/>
                    <a:pt x="175" y="159"/>
                    <a:pt x="175" y="159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44" y="168"/>
                    <a:pt x="130" y="175"/>
                    <a:pt x="116" y="179"/>
                  </a:cubicBezTo>
                  <a:cubicBezTo>
                    <a:pt x="112" y="180"/>
                    <a:pt x="107" y="181"/>
                    <a:pt x="103" y="181"/>
                  </a:cubicBezTo>
                  <a:cubicBezTo>
                    <a:pt x="98" y="181"/>
                    <a:pt x="93" y="181"/>
                    <a:pt x="88" y="181"/>
                  </a:cubicBezTo>
                  <a:cubicBezTo>
                    <a:pt x="77" y="180"/>
                    <a:pt x="66" y="178"/>
                    <a:pt x="57" y="173"/>
                  </a:cubicBezTo>
                  <a:cubicBezTo>
                    <a:pt x="20" y="156"/>
                    <a:pt x="0" y="117"/>
                    <a:pt x="6" y="78"/>
                  </a:cubicBezTo>
                  <a:cubicBezTo>
                    <a:pt x="7" y="75"/>
                    <a:pt x="7" y="71"/>
                    <a:pt x="8" y="68"/>
                  </a:cubicBezTo>
                  <a:cubicBezTo>
                    <a:pt x="9" y="66"/>
                    <a:pt x="9" y="64"/>
                    <a:pt x="10" y="63"/>
                  </a:cubicBezTo>
                  <a:cubicBezTo>
                    <a:pt x="11" y="61"/>
                    <a:pt x="11" y="59"/>
                    <a:pt x="12" y="58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6"/>
                    <a:pt x="19" y="45"/>
                    <a:pt x="20" y="43"/>
                  </a:cubicBezTo>
                  <a:cubicBezTo>
                    <a:pt x="21" y="42"/>
                    <a:pt x="22" y="40"/>
                    <a:pt x="23" y="39"/>
                  </a:cubicBezTo>
                  <a:cubicBezTo>
                    <a:pt x="32" y="27"/>
                    <a:pt x="43" y="18"/>
                    <a:pt x="56" y="12"/>
                  </a:cubicBezTo>
                  <a:cubicBezTo>
                    <a:pt x="68" y="6"/>
                    <a:pt x="82" y="3"/>
                    <a:pt x="95" y="4"/>
                  </a:cubicBezTo>
                  <a:cubicBezTo>
                    <a:pt x="108" y="4"/>
                    <a:pt x="121" y="7"/>
                    <a:pt x="132" y="12"/>
                  </a:cubicBezTo>
                  <a:cubicBezTo>
                    <a:pt x="153" y="22"/>
                    <a:pt x="169" y="40"/>
                    <a:pt x="177" y="61"/>
                  </a:cubicBezTo>
                  <a:cubicBezTo>
                    <a:pt x="179" y="66"/>
                    <a:pt x="180" y="71"/>
                    <a:pt x="181" y="76"/>
                  </a:cubicBezTo>
                  <a:cubicBezTo>
                    <a:pt x="182" y="80"/>
                    <a:pt x="182" y="85"/>
                    <a:pt x="183" y="89"/>
                  </a:cubicBezTo>
                  <a:cubicBezTo>
                    <a:pt x="183" y="104"/>
                    <a:pt x="180" y="119"/>
                    <a:pt x="173" y="132"/>
                  </a:cubicBezTo>
                  <a:cubicBezTo>
                    <a:pt x="173" y="133"/>
                    <a:pt x="173" y="133"/>
                    <a:pt x="173" y="133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73" y="132"/>
                    <a:pt x="173" y="132"/>
                    <a:pt x="173" y="132"/>
                  </a:cubicBezTo>
                  <a:cubicBezTo>
                    <a:pt x="180" y="152"/>
                    <a:pt x="180" y="152"/>
                    <a:pt x="180" y="152"/>
                  </a:cubicBezTo>
                  <a:cubicBezTo>
                    <a:pt x="182" y="158"/>
                    <a:pt x="182" y="158"/>
                    <a:pt x="182" y="158"/>
                  </a:cubicBezTo>
                  <a:cubicBezTo>
                    <a:pt x="182" y="159"/>
                    <a:pt x="182" y="159"/>
                    <a:pt x="182" y="15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8" name="Freeform 206"/>
            <p:cNvSpPr/>
            <p:nvPr/>
          </p:nvSpPr>
          <p:spPr bwMode="auto">
            <a:xfrm>
              <a:off x="701" y="1637"/>
              <a:ext cx="24" cy="14"/>
            </a:xfrm>
            <a:custGeom>
              <a:avLst/>
              <a:gdLst>
                <a:gd name="T0" fmla="*/ 55 w 63"/>
                <a:gd name="T1" fmla="*/ 37 h 37"/>
                <a:gd name="T2" fmla="*/ 7 w 63"/>
                <a:gd name="T3" fmla="*/ 37 h 37"/>
                <a:gd name="T4" fmla="*/ 5 w 63"/>
                <a:gd name="T5" fmla="*/ 35 h 37"/>
                <a:gd name="T6" fmla="*/ 7 w 63"/>
                <a:gd name="T7" fmla="*/ 33 h 37"/>
                <a:gd name="T8" fmla="*/ 54 w 63"/>
                <a:gd name="T9" fmla="*/ 33 h 37"/>
                <a:gd name="T10" fmla="*/ 59 w 63"/>
                <a:gd name="T11" fmla="*/ 4 h 37"/>
                <a:gd name="T12" fmla="*/ 2 w 63"/>
                <a:gd name="T13" fmla="*/ 4 h 37"/>
                <a:gd name="T14" fmla="*/ 1 w 63"/>
                <a:gd name="T15" fmla="*/ 2 h 37"/>
                <a:gd name="T16" fmla="*/ 2 w 63"/>
                <a:gd name="T17" fmla="*/ 0 h 37"/>
                <a:gd name="T18" fmla="*/ 61 w 63"/>
                <a:gd name="T19" fmla="*/ 0 h 37"/>
                <a:gd name="T20" fmla="*/ 63 w 63"/>
                <a:gd name="T21" fmla="*/ 1 h 37"/>
                <a:gd name="T22" fmla="*/ 63 w 63"/>
                <a:gd name="T23" fmla="*/ 2 h 37"/>
                <a:gd name="T24" fmla="*/ 57 w 63"/>
                <a:gd name="T25" fmla="*/ 35 h 37"/>
                <a:gd name="T26" fmla="*/ 55 w 63"/>
                <a:gd name="T2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37">
                  <a:moveTo>
                    <a:pt x="55" y="37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6" y="37"/>
                    <a:pt x="5" y="36"/>
                    <a:pt x="5" y="35"/>
                  </a:cubicBezTo>
                  <a:cubicBezTo>
                    <a:pt x="5" y="34"/>
                    <a:pt x="6" y="33"/>
                    <a:pt x="7" y="33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2" y="0"/>
                    <a:pt x="62" y="1"/>
                    <a:pt x="63" y="1"/>
                  </a:cubicBezTo>
                  <a:cubicBezTo>
                    <a:pt x="63" y="1"/>
                    <a:pt x="63" y="2"/>
                    <a:pt x="63" y="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36"/>
                    <a:pt x="56" y="37"/>
                    <a:pt x="55" y="37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9" name="Freeform 207"/>
            <p:cNvSpPr/>
            <p:nvPr/>
          </p:nvSpPr>
          <p:spPr bwMode="auto">
            <a:xfrm>
              <a:off x="695" y="1634"/>
              <a:ext cx="27" cy="21"/>
            </a:xfrm>
            <a:custGeom>
              <a:avLst/>
              <a:gdLst>
                <a:gd name="T0" fmla="*/ 70 w 71"/>
                <a:gd name="T1" fmla="*/ 56 h 56"/>
                <a:gd name="T2" fmla="*/ 70 w 71"/>
                <a:gd name="T3" fmla="*/ 56 h 56"/>
                <a:gd name="T4" fmla="*/ 23 w 71"/>
                <a:gd name="T5" fmla="*/ 56 h 56"/>
                <a:gd name="T6" fmla="*/ 22 w 71"/>
                <a:gd name="T7" fmla="*/ 55 h 56"/>
                <a:gd name="T8" fmla="*/ 15 w 71"/>
                <a:gd name="T9" fmla="*/ 3 h 56"/>
                <a:gd name="T10" fmla="*/ 2 w 71"/>
                <a:gd name="T11" fmla="*/ 3 h 56"/>
                <a:gd name="T12" fmla="*/ 0 w 71"/>
                <a:gd name="T13" fmla="*/ 1 h 56"/>
                <a:gd name="T14" fmla="*/ 2 w 71"/>
                <a:gd name="T15" fmla="*/ 0 h 56"/>
                <a:gd name="T16" fmla="*/ 16 w 71"/>
                <a:gd name="T17" fmla="*/ 0 h 56"/>
                <a:gd name="T18" fmla="*/ 18 w 71"/>
                <a:gd name="T19" fmla="*/ 1 h 56"/>
                <a:gd name="T20" fmla="*/ 25 w 71"/>
                <a:gd name="T21" fmla="*/ 53 h 56"/>
                <a:gd name="T22" fmla="*/ 70 w 71"/>
                <a:gd name="T23" fmla="*/ 53 h 56"/>
                <a:gd name="T24" fmla="*/ 71 w 71"/>
                <a:gd name="T25" fmla="*/ 55 h 56"/>
                <a:gd name="T26" fmla="*/ 70 w 71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56">
                  <a:moveTo>
                    <a:pt x="70" y="56"/>
                  </a:moveTo>
                  <a:cubicBezTo>
                    <a:pt x="70" y="56"/>
                    <a:pt x="70" y="56"/>
                    <a:pt x="7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2" y="56"/>
                    <a:pt x="22" y="56"/>
                    <a:pt x="22" y="55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0"/>
                    <a:pt x="18" y="1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1" y="53"/>
                    <a:pt x="71" y="54"/>
                    <a:pt x="71" y="55"/>
                  </a:cubicBezTo>
                  <a:cubicBezTo>
                    <a:pt x="71" y="55"/>
                    <a:pt x="71" y="56"/>
                    <a:pt x="70" y="56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10" name="Freeform 208"/>
            <p:cNvSpPr>
              <a:spLocks noEditPoints="1"/>
            </p:cNvSpPr>
            <p:nvPr/>
          </p:nvSpPr>
          <p:spPr bwMode="auto">
            <a:xfrm>
              <a:off x="704" y="1656"/>
              <a:ext cx="5" cy="6"/>
            </a:xfrm>
            <a:custGeom>
              <a:avLst/>
              <a:gdLst>
                <a:gd name="T0" fmla="*/ 8 w 15"/>
                <a:gd name="T1" fmla="*/ 15 h 15"/>
                <a:gd name="T2" fmla="*/ 0 w 15"/>
                <a:gd name="T3" fmla="*/ 7 h 15"/>
                <a:gd name="T4" fmla="*/ 8 w 15"/>
                <a:gd name="T5" fmla="*/ 0 h 15"/>
                <a:gd name="T6" fmla="*/ 15 w 15"/>
                <a:gd name="T7" fmla="*/ 7 h 15"/>
                <a:gd name="T8" fmla="*/ 15 w 15"/>
                <a:gd name="T9" fmla="*/ 7 h 15"/>
                <a:gd name="T10" fmla="*/ 8 w 15"/>
                <a:gd name="T11" fmla="*/ 15 h 15"/>
                <a:gd name="T12" fmla="*/ 8 w 15"/>
                <a:gd name="T13" fmla="*/ 3 h 15"/>
                <a:gd name="T14" fmla="*/ 4 w 15"/>
                <a:gd name="T15" fmla="*/ 7 h 15"/>
                <a:gd name="T16" fmla="*/ 8 w 15"/>
                <a:gd name="T17" fmla="*/ 11 h 15"/>
                <a:gd name="T18" fmla="*/ 12 w 15"/>
                <a:gd name="T19" fmla="*/ 7 h 15"/>
                <a:gd name="T20" fmla="*/ 8 w 15"/>
                <a:gd name="T21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7"/>
                  </a:cubicBezTo>
                  <a:cubicBezTo>
                    <a:pt x="4" y="9"/>
                    <a:pt x="6" y="11"/>
                    <a:pt x="8" y="11"/>
                  </a:cubicBezTo>
                  <a:cubicBezTo>
                    <a:pt x="10" y="11"/>
                    <a:pt x="12" y="9"/>
                    <a:pt x="12" y="7"/>
                  </a:cubicBezTo>
                  <a:cubicBezTo>
                    <a:pt x="12" y="5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11" name="Freeform 209"/>
            <p:cNvSpPr>
              <a:spLocks noEditPoints="1"/>
            </p:cNvSpPr>
            <p:nvPr/>
          </p:nvSpPr>
          <p:spPr bwMode="auto">
            <a:xfrm>
              <a:off x="716" y="1656"/>
              <a:ext cx="6" cy="6"/>
            </a:xfrm>
            <a:custGeom>
              <a:avLst/>
              <a:gdLst>
                <a:gd name="T0" fmla="*/ 8 w 16"/>
                <a:gd name="T1" fmla="*/ 15 h 15"/>
                <a:gd name="T2" fmla="*/ 0 w 16"/>
                <a:gd name="T3" fmla="*/ 7 h 15"/>
                <a:gd name="T4" fmla="*/ 8 w 16"/>
                <a:gd name="T5" fmla="*/ 0 h 15"/>
                <a:gd name="T6" fmla="*/ 16 w 16"/>
                <a:gd name="T7" fmla="*/ 7 h 15"/>
                <a:gd name="T8" fmla="*/ 16 w 16"/>
                <a:gd name="T9" fmla="*/ 7 h 15"/>
                <a:gd name="T10" fmla="*/ 8 w 16"/>
                <a:gd name="T11" fmla="*/ 15 h 15"/>
                <a:gd name="T12" fmla="*/ 8 w 16"/>
                <a:gd name="T13" fmla="*/ 3 h 15"/>
                <a:gd name="T14" fmla="*/ 4 w 16"/>
                <a:gd name="T15" fmla="*/ 7 h 15"/>
                <a:gd name="T16" fmla="*/ 8 w 16"/>
                <a:gd name="T17" fmla="*/ 11 h 15"/>
                <a:gd name="T18" fmla="*/ 12 w 16"/>
                <a:gd name="T19" fmla="*/ 7 h 15"/>
                <a:gd name="T20" fmla="*/ 8 w 16"/>
                <a:gd name="T21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11"/>
                    <a:pt x="12" y="15"/>
                    <a:pt x="8" y="15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7"/>
                  </a:cubicBezTo>
                  <a:cubicBezTo>
                    <a:pt x="4" y="9"/>
                    <a:pt x="6" y="11"/>
                    <a:pt x="8" y="11"/>
                  </a:cubicBezTo>
                  <a:cubicBezTo>
                    <a:pt x="10" y="11"/>
                    <a:pt x="12" y="9"/>
                    <a:pt x="12" y="7"/>
                  </a:cubicBezTo>
                  <a:cubicBezTo>
                    <a:pt x="12" y="5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12" name="Freeform 210"/>
            <p:cNvSpPr/>
            <p:nvPr/>
          </p:nvSpPr>
          <p:spPr bwMode="auto">
            <a:xfrm>
              <a:off x="708" y="1637"/>
              <a:ext cx="2" cy="14"/>
            </a:xfrm>
            <a:custGeom>
              <a:avLst/>
              <a:gdLst>
                <a:gd name="T0" fmla="*/ 4 w 5"/>
                <a:gd name="T1" fmla="*/ 36 h 36"/>
                <a:gd name="T2" fmla="*/ 2 w 5"/>
                <a:gd name="T3" fmla="*/ 34 h 36"/>
                <a:gd name="T4" fmla="*/ 0 w 5"/>
                <a:gd name="T5" fmla="*/ 2 h 36"/>
                <a:gd name="T6" fmla="*/ 2 w 5"/>
                <a:gd name="T7" fmla="*/ 0 h 36"/>
                <a:gd name="T8" fmla="*/ 3 w 5"/>
                <a:gd name="T9" fmla="*/ 2 h 36"/>
                <a:gd name="T10" fmla="*/ 3 w 5"/>
                <a:gd name="T11" fmla="*/ 2 h 36"/>
                <a:gd name="T12" fmla="*/ 5 w 5"/>
                <a:gd name="T13" fmla="*/ 34 h 36"/>
                <a:gd name="T14" fmla="*/ 4 w 5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6">
                  <a:moveTo>
                    <a:pt x="4" y="36"/>
                  </a:moveTo>
                  <a:cubicBezTo>
                    <a:pt x="3" y="36"/>
                    <a:pt x="2" y="35"/>
                    <a:pt x="2" y="3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5"/>
                    <a:pt x="5" y="36"/>
                    <a:pt x="4" y="36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13" name="Freeform 211"/>
            <p:cNvSpPr/>
            <p:nvPr/>
          </p:nvSpPr>
          <p:spPr bwMode="auto">
            <a:xfrm>
              <a:off x="715" y="1637"/>
              <a:ext cx="2" cy="14"/>
            </a:xfrm>
            <a:custGeom>
              <a:avLst/>
              <a:gdLst>
                <a:gd name="T0" fmla="*/ 2 w 5"/>
                <a:gd name="T1" fmla="*/ 36 h 36"/>
                <a:gd name="T2" fmla="*/ 2 w 5"/>
                <a:gd name="T3" fmla="*/ 36 h 36"/>
                <a:gd name="T4" fmla="*/ 0 w 5"/>
                <a:gd name="T5" fmla="*/ 34 h 36"/>
                <a:gd name="T6" fmla="*/ 2 w 5"/>
                <a:gd name="T7" fmla="*/ 2 h 36"/>
                <a:gd name="T8" fmla="*/ 3 w 5"/>
                <a:gd name="T9" fmla="*/ 0 h 36"/>
                <a:gd name="T10" fmla="*/ 4 w 5"/>
                <a:gd name="T11" fmla="*/ 0 h 36"/>
                <a:gd name="T12" fmla="*/ 5 w 5"/>
                <a:gd name="T13" fmla="*/ 2 h 36"/>
                <a:gd name="T14" fmla="*/ 5 w 5"/>
                <a:gd name="T15" fmla="*/ 2 h 36"/>
                <a:gd name="T16" fmla="*/ 3 w 5"/>
                <a:gd name="T17" fmla="*/ 34 h 36"/>
                <a:gd name="T18" fmla="*/ 2 w 5"/>
                <a:gd name="T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6">
                  <a:moveTo>
                    <a:pt x="2" y="36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1" y="36"/>
                    <a:pt x="0" y="35"/>
                    <a:pt x="0" y="3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2" y="36"/>
                    <a:pt x="2" y="36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14" name="Freeform 212"/>
            <p:cNvSpPr/>
            <p:nvPr/>
          </p:nvSpPr>
          <p:spPr bwMode="auto">
            <a:xfrm>
              <a:off x="702" y="1643"/>
              <a:ext cx="22" cy="2"/>
            </a:xfrm>
            <a:custGeom>
              <a:avLst/>
              <a:gdLst>
                <a:gd name="T0" fmla="*/ 2 w 58"/>
                <a:gd name="T1" fmla="*/ 4 h 4"/>
                <a:gd name="T2" fmla="*/ 0 w 58"/>
                <a:gd name="T3" fmla="*/ 2 h 4"/>
                <a:gd name="T4" fmla="*/ 2 w 58"/>
                <a:gd name="T5" fmla="*/ 0 h 4"/>
                <a:gd name="T6" fmla="*/ 56 w 58"/>
                <a:gd name="T7" fmla="*/ 0 h 4"/>
                <a:gd name="T8" fmla="*/ 58 w 58"/>
                <a:gd name="T9" fmla="*/ 2 h 4"/>
                <a:gd name="T10" fmla="*/ 56 w 58"/>
                <a:gd name="T11" fmla="*/ 3 h 4"/>
                <a:gd name="T12" fmla="*/ 2 w 5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4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8" y="1"/>
                    <a:pt x="58" y="2"/>
                  </a:cubicBezTo>
                  <a:cubicBezTo>
                    <a:pt x="58" y="3"/>
                    <a:pt x="57" y="3"/>
                    <a:pt x="56" y="3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</p:grpSp>
      <p:grpSp>
        <p:nvGrpSpPr>
          <p:cNvPr id="216" name="Group 416"/>
          <p:cNvGrpSpPr/>
          <p:nvPr/>
        </p:nvGrpSpPr>
        <p:grpSpPr bwMode="auto">
          <a:xfrm>
            <a:off x="5427835" y="1758313"/>
            <a:ext cx="1227144" cy="825503"/>
            <a:chOff x="1807" y="1267"/>
            <a:chExt cx="773" cy="520"/>
          </a:xfrm>
        </p:grpSpPr>
        <p:sp>
          <p:nvSpPr>
            <p:cNvPr id="217" name="Freeform 216"/>
            <p:cNvSpPr>
              <a:spLocks noEditPoints="1"/>
            </p:cNvSpPr>
            <p:nvPr/>
          </p:nvSpPr>
          <p:spPr bwMode="auto">
            <a:xfrm>
              <a:off x="2480" y="1520"/>
              <a:ext cx="100" cy="255"/>
            </a:xfrm>
            <a:custGeom>
              <a:avLst/>
              <a:gdLst>
                <a:gd name="T0" fmla="*/ 91 w 210"/>
                <a:gd name="T1" fmla="*/ 353 h 530"/>
                <a:gd name="T2" fmla="*/ 117 w 210"/>
                <a:gd name="T3" fmla="*/ 249 h 530"/>
                <a:gd name="T4" fmla="*/ 115 w 210"/>
                <a:gd name="T5" fmla="*/ 247 h 530"/>
                <a:gd name="T6" fmla="*/ 181 w 210"/>
                <a:gd name="T7" fmla="*/ 197 h 530"/>
                <a:gd name="T8" fmla="*/ 179 w 210"/>
                <a:gd name="T9" fmla="*/ 219 h 530"/>
                <a:gd name="T10" fmla="*/ 138 w 210"/>
                <a:gd name="T11" fmla="*/ 208 h 530"/>
                <a:gd name="T12" fmla="*/ 114 w 210"/>
                <a:gd name="T13" fmla="*/ 187 h 530"/>
                <a:gd name="T14" fmla="*/ 183 w 210"/>
                <a:gd name="T15" fmla="*/ 0 h 530"/>
                <a:gd name="T16" fmla="*/ 109 w 210"/>
                <a:gd name="T17" fmla="*/ 129 h 530"/>
                <a:gd name="T18" fmla="*/ 85 w 210"/>
                <a:gd name="T19" fmla="*/ 97 h 530"/>
                <a:gd name="T20" fmla="*/ 78 w 210"/>
                <a:gd name="T21" fmla="*/ 80 h 530"/>
                <a:gd name="T22" fmla="*/ 105 w 210"/>
                <a:gd name="T23" fmla="*/ 28 h 530"/>
                <a:gd name="T24" fmla="*/ 109 w 210"/>
                <a:gd name="T25" fmla="*/ 48 h 530"/>
                <a:gd name="T26" fmla="*/ 79 w 210"/>
                <a:gd name="T27" fmla="*/ 52 h 530"/>
                <a:gd name="T28" fmla="*/ 58 w 210"/>
                <a:gd name="T29" fmla="*/ 46 h 530"/>
                <a:gd name="T30" fmla="*/ 34 w 210"/>
                <a:gd name="T31" fmla="*/ 58 h 530"/>
                <a:gd name="T32" fmla="*/ 79 w 210"/>
                <a:gd name="T33" fmla="*/ 99 h 530"/>
                <a:gd name="T34" fmla="*/ 78 w 210"/>
                <a:gd name="T35" fmla="*/ 150 h 530"/>
                <a:gd name="T36" fmla="*/ 58 w 210"/>
                <a:gd name="T37" fmla="*/ 168 h 530"/>
                <a:gd name="T38" fmla="*/ 104 w 210"/>
                <a:gd name="T39" fmla="*/ 285 h 530"/>
                <a:gd name="T40" fmla="*/ 0 w 210"/>
                <a:gd name="T41" fmla="*/ 141 h 530"/>
                <a:gd name="T42" fmla="*/ 103 w 210"/>
                <a:gd name="T43" fmla="*/ 288 h 530"/>
                <a:gd name="T44" fmla="*/ 81 w 210"/>
                <a:gd name="T45" fmla="*/ 385 h 530"/>
                <a:gd name="T46" fmla="*/ 50 w 210"/>
                <a:gd name="T47" fmla="*/ 530 h 530"/>
                <a:gd name="T48" fmla="*/ 136 w 210"/>
                <a:gd name="T49" fmla="*/ 385 h 530"/>
                <a:gd name="T50" fmla="*/ 90 w 210"/>
                <a:gd name="T51" fmla="*/ 357 h 530"/>
                <a:gd name="T52" fmla="*/ 88 w 210"/>
                <a:gd name="T53" fmla="*/ 355 h 530"/>
                <a:gd name="T54" fmla="*/ 183 w 210"/>
                <a:gd name="T55" fmla="*/ 302 h 530"/>
                <a:gd name="T56" fmla="*/ 167 w 210"/>
                <a:gd name="T57" fmla="*/ 336 h 530"/>
                <a:gd name="T58" fmla="*/ 115 w 210"/>
                <a:gd name="T59" fmla="*/ 320 h 530"/>
                <a:gd name="T60" fmla="*/ 40 w 210"/>
                <a:gd name="T61" fmla="*/ 38 h 530"/>
                <a:gd name="T62" fmla="*/ 75 w 210"/>
                <a:gd name="T63" fmla="*/ 82 h 530"/>
                <a:gd name="T64" fmla="*/ 112 w 210"/>
                <a:gd name="T65" fmla="*/ 188 h 530"/>
                <a:gd name="T66" fmla="*/ 111 w 210"/>
                <a:gd name="T67" fmla="*/ 188 h 530"/>
                <a:gd name="T68" fmla="*/ 62 w 210"/>
                <a:gd name="T69" fmla="*/ 151 h 530"/>
                <a:gd name="T70" fmla="*/ 154 w 210"/>
                <a:gd name="T71" fmla="*/ 106 h 530"/>
                <a:gd name="T72" fmla="*/ 112 w 210"/>
                <a:gd name="T73" fmla="*/ 188 h 530"/>
                <a:gd name="T74" fmla="*/ 39 w 210"/>
                <a:gd name="T75" fmla="*/ 235 h 530"/>
                <a:gd name="T76" fmla="*/ 101 w 210"/>
                <a:gd name="T77" fmla="*/ 28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0" h="530">
                  <a:moveTo>
                    <a:pt x="115" y="320"/>
                  </a:moveTo>
                  <a:cubicBezTo>
                    <a:pt x="101" y="338"/>
                    <a:pt x="94" y="348"/>
                    <a:pt x="91" y="353"/>
                  </a:cubicBezTo>
                  <a:cubicBezTo>
                    <a:pt x="95" y="333"/>
                    <a:pt x="100" y="313"/>
                    <a:pt x="107" y="294"/>
                  </a:cubicBezTo>
                  <a:cubicBezTo>
                    <a:pt x="113" y="280"/>
                    <a:pt x="116" y="264"/>
                    <a:pt x="117" y="249"/>
                  </a:cubicBezTo>
                  <a:cubicBezTo>
                    <a:pt x="116" y="249"/>
                    <a:pt x="116" y="249"/>
                    <a:pt x="116" y="249"/>
                  </a:cubicBezTo>
                  <a:cubicBezTo>
                    <a:pt x="115" y="247"/>
                    <a:pt x="115" y="247"/>
                    <a:pt x="115" y="247"/>
                  </a:cubicBezTo>
                  <a:cubicBezTo>
                    <a:pt x="115" y="247"/>
                    <a:pt x="165" y="221"/>
                    <a:pt x="179" y="196"/>
                  </a:cubicBezTo>
                  <a:cubicBezTo>
                    <a:pt x="181" y="197"/>
                    <a:pt x="181" y="197"/>
                    <a:pt x="181" y="197"/>
                  </a:cubicBezTo>
                  <a:cubicBezTo>
                    <a:pt x="168" y="220"/>
                    <a:pt x="129" y="242"/>
                    <a:pt x="119" y="248"/>
                  </a:cubicBezTo>
                  <a:cubicBezTo>
                    <a:pt x="129" y="247"/>
                    <a:pt x="160" y="242"/>
                    <a:pt x="179" y="219"/>
                  </a:cubicBezTo>
                  <a:cubicBezTo>
                    <a:pt x="202" y="191"/>
                    <a:pt x="198" y="157"/>
                    <a:pt x="198" y="157"/>
                  </a:cubicBezTo>
                  <a:cubicBezTo>
                    <a:pt x="198" y="157"/>
                    <a:pt x="155" y="186"/>
                    <a:pt x="138" y="208"/>
                  </a:cubicBezTo>
                  <a:cubicBezTo>
                    <a:pt x="130" y="219"/>
                    <a:pt x="123" y="230"/>
                    <a:pt x="118" y="242"/>
                  </a:cubicBezTo>
                  <a:cubicBezTo>
                    <a:pt x="119" y="224"/>
                    <a:pt x="117" y="205"/>
                    <a:pt x="114" y="187"/>
                  </a:cubicBezTo>
                  <a:cubicBezTo>
                    <a:pt x="128" y="176"/>
                    <a:pt x="180" y="133"/>
                    <a:pt x="186" y="101"/>
                  </a:cubicBezTo>
                  <a:cubicBezTo>
                    <a:pt x="192" y="64"/>
                    <a:pt x="183" y="0"/>
                    <a:pt x="183" y="0"/>
                  </a:cubicBezTo>
                  <a:cubicBezTo>
                    <a:pt x="178" y="13"/>
                    <a:pt x="172" y="26"/>
                    <a:pt x="165" y="38"/>
                  </a:cubicBezTo>
                  <a:cubicBezTo>
                    <a:pt x="153" y="60"/>
                    <a:pt x="115" y="93"/>
                    <a:pt x="109" y="129"/>
                  </a:cubicBezTo>
                  <a:cubicBezTo>
                    <a:pt x="107" y="138"/>
                    <a:pt x="106" y="147"/>
                    <a:pt x="106" y="156"/>
                  </a:cubicBezTo>
                  <a:cubicBezTo>
                    <a:pt x="100" y="136"/>
                    <a:pt x="93" y="116"/>
                    <a:pt x="85" y="97"/>
                  </a:cubicBezTo>
                  <a:cubicBezTo>
                    <a:pt x="82" y="92"/>
                    <a:pt x="81" y="87"/>
                    <a:pt x="79" y="81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8" y="80"/>
                    <a:pt x="102" y="40"/>
                    <a:pt x="102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39"/>
                    <a:pt x="87" y="71"/>
                    <a:pt x="82" y="80"/>
                  </a:cubicBezTo>
                  <a:cubicBezTo>
                    <a:pt x="90" y="75"/>
                    <a:pt x="104" y="64"/>
                    <a:pt x="109" y="48"/>
                  </a:cubicBezTo>
                  <a:cubicBezTo>
                    <a:pt x="113" y="33"/>
                    <a:pt x="112" y="17"/>
                    <a:pt x="105" y="3"/>
                  </a:cubicBezTo>
                  <a:cubicBezTo>
                    <a:pt x="105" y="3"/>
                    <a:pt x="85" y="33"/>
                    <a:pt x="79" y="52"/>
                  </a:cubicBezTo>
                  <a:cubicBezTo>
                    <a:pt x="77" y="60"/>
                    <a:pt x="75" y="69"/>
                    <a:pt x="75" y="78"/>
                  </a:cubicBezTo>
                  <a:cubicBezTo>
                    <a:pt x="70" y="67"/>
                    <a:pt x="65" y="56"/>
                    <a:pt x="58" y="46"/>
                  </a:cubicBezTo>
                  <a:cubicBezTo>
                    <a:pt x="50" y="34"/>
                    <a:pt x="43" y="20"/>
                    <a:pt x="38" y="6"/>
                  </a:cubicBezTo>
                  <a:cubicBezTo>
                    <a:pt x="38" y="6"/>
                    <a:pt x="23" y="31"/>
                    <a:pt x="34" y="58"/>
                  </a:cubicBezTo>
                  <a:cubicBezTo>
                    <a:pt x="43" y="80"/>
                    <a:pt x="68" y="88"/>
                    <a:pt x="76" y="91"/>
                  </a:cubicBezTo>
                  <a:cubicBezTo>
                    <a:pt x="77" y="94"/>
                    <a:pt x="78" y="96"/>
                    <a:pt x="79" y="99"/>
                  </a:cubicBezTo>
                  <a:cubicBezTo>
                    <a:pt x="91" y="125"/>
                    <a:pt x="100" y="153"/>
                    <a:pt x="107" y="181"/>
                  </a:cubicBezTo>
                  <a:cubicBezTo>
                    <a:pt x="98" y="169"/>
                    <a:pt x="89" y="159"/>
                    <a:pt x="78" y="150"/>
                  </a:cubicBezTo>
                  <a:cubicBezTo>
                    <a:pt x="66" y="141"/>
                    <a:pt x="56" y="130"/>
                    <a:pt x="47" y="118"/>
                  </a:cubicBezTo>
                  <a:cubicBezTo>
                    <a:pt x="47" y="118"/>
                    <a:pt x="40" y="146"/>
                    <a:pt x="58" y="168"/>
                  </a:cubicBezTo>
                  <a:cubicBezTo>
                    <a:pt x="73" y="187"/>
                    <a:pt x="99" y="188"/>
                    <a:pt x="108" y="187"/>
                  </a:cubicBezTo>
                  <a:cubicBezTo>
                    <a:pt x="114" y="219"/>
                    <a:pt x="115" y="253"/>
                    <a:pt x="104" y="285"/>
                  </a:cubicBezTo>
                  <a:cubicBezTo>
                    <a:pt x="104" y="279"/>
                    <a:pt x="100" y="262"/>
                    <a:pt x="79" y="243"/>
                  </a:cubicBezTo>
                  <a:cubicBezTo>
                    <a:pt x="53" y="219"/>
                    <a:pt x="0" y="141"/>
                    <a:pt x="0" y="141"/>
                  </a:cubicBezTo>
                  <a:cubicBezTo>
                    <a:pt x="0" y="141"/>
                    <a:pt x="4" y="233"/>
                    <a:pt x="29" y="263"/>
                  </a:cubicBezTo>
                  <a:cubicBezTo>
                    <a:pt x="53" y="290"/>
                    <a:pt x="96" y="289"/>
                    <a:pt x="103" y="288"/>
                  </a:cubicBezTo>
                  <a:cubicBezTo>
                    <a:pt x="103" y="290"/>
                    <a:pt x="102" y="291"/>
                    <a:pt x="102" y="292"/>
                  </a:cubicBezTo>
                  <a:cubicBezTo>
                    <a:pt x="85" y="337"/>
                    <a:pt x="82" y="368"/>
                    <a:pt x="81" y="385"/>
                  </a:cubicBezTo>
                  <a:cubicBezTo>
                    <a:pt x="50" y="385"/>
                    <a:pt x="50" y="385"/>
                    <a:pt x="50" y="385"/>
                  </a:cubicBezTo>
                  <a:cubicBezTo>
                    <a:pt x="50" y="530"/>
                    <a:pt x="50" y="530"/>
                    <a:pt x="50" y="530"/>
                  </a:cubicBezTo>
                  <a:cubicBezTo>
                    <a:pt x="136" y="530"/>
                    <a:pt x="136" y="530"/>
                    <a:pt x="136" y="530"/>
                  </a:cubicBezTo>
                  <a:cubicBezTo>
                    <a:pt x="136" y="385"/>
                    <a:pt x="136" y="385"/>
                    <a:pt x="136" y="385"/>
                  </a:cubicBezTo>
                  <a:cubicBezTo>
                    <a:pt x="87" y="385"/>
                    <a:pt x="87" y="385"/>
                    <a:pt x="87" y="385"/>
                  </a:cubicBezTo>
                  <a:cubicBezTo>
                    <a:pt x="87" y="376"/>
                    <a:pt x="88" y="366"/>
                    <a:pt x="90" y="357"/>
                  </a:cubicBezTo>
                  <a:cubicBezTo>
                    <a:pt x="89" y="357"/>
                    <a:pt x="89" y="357"/>
                    <a:pt x="89" y="357"/>
                  </a:cubicBezTo>
                  <a:cubicBezTo>
                    <a:pt x="88" y="355"/>
                    <a:pt x="88" y="355"/>
                    <a:pt x="88" y="355"/>
                  </a:cubicBezTo>
                  <a:cubicBezTo>
                    <a:pt x="89" y="355"/>
                    <a:pt x="143" y="339"/>
                    <a:pt x="181" y="300"/>
                  </a:cubicBezTo>
                  <a:cubicBezTo>
                    <a:pt x="183" y="302"/>
                    <a:pt x="183" y="302"/>
                    <a:pt x="183" y="302"/>
                  </a:cubicBezTo>
                  <a:cubicBezTo>
                    <a:pt x="152" y="334"/>
                    <a:pt x="111" y="350"/>
                    <a:pt x="96" y="355"/>
                  </a:cubicBezTo>
                  <a:cubicBezTo>
                    <a:pt x="111" y="353"/>
                    <a:pt x="149" y="347"/>
                    <a:pt x="167" y="336"/>
                  </a:cubicBezTo>
                  <a:cubicBezTo>
                    <a:pt x="190" y="321"/>
                    <a:pt x="210" y="278"/>
                    <a:pt x="210" y="278"/>
                  </a:cubicBezTo>
                  <a:cubicBezTo>
                    <a:pt x="210" y="278"/>
                    <a:pt x="137" y="294"/>
                    <a:pt x="115" y="320"/>
                  </a:cubicBezTo>
                  <a:close/>
                  <a:moveTo>
                    <a:pt x="74" y="85"/>
                  </a:moveTo>
                  <a:cubicBezTo>
                    <a:pt x="56" y="75"/>
                    <a:pt x="44" y="58"/>
                    <a:pt x="40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6" y="57"/>
                    <a:pt x="58" y="73"/>
                    <a:pt x="75" y="82"/>
                  </a:cubicBezTo>
                  <a:lnTo>
                    <a:pt x="74" y="85"/>
                  </a:lnTo>
                  <a:close/>
                  <a:moveTo>
                    <a:pt x="112" y="188"/>
                  </a:moveTo>
                  <a:cubicBezTo>
                    <a:pt x="112" y="189"/>
                    <a:pt x="112" y="189"/>
                    <a:pt x="112" y="189"/>
                  </a:cubicBezTo>
                  <a:cubicBezTo>
                    <a:pt x="111" y="188"/>
                    <a:pt x="111" y="188"/>
                    <a:pt x="111" y="188"/>
                  </a:cubicBezTo>
                  <a:cubicBezTo>
                    <a:pt x="109" y="188"/>
                    <a:pt x="74" y="173"/>
                    <a:pt x="60" y="152"/>
                  </a:cubicBezTo>
                  <a:cubicBezTo>
                    <a:pt x="62" y="151"/>
                    <a:pt x="62" y="151"/>
                    <a:pt x="62" y="151"/>
                  </a:cubicBezTo>
                  <a:cubicBezTo>
                    <a:pt x="74" y="169"/>
                    <a:pt x="105" y="183"/>
                    <a:pt x="111" y="185"/>
                  </a:cubicBezTo>
                  <a:cubicBezTo>
                    <a:pt x="115" y="178"/>
                    <a:pt x="144" y="134"/>
                    <a:pt x="154" y="106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46" y="137"/>
                    <a:pt x="113" y="187"/>
                    <a:pt x="112" y="188"/>
                  </a:cubicBezTo>
                  <a:close/>
                  <a:moveTo>
                    <a:pt x="100" y="287"/>
                  </a:moveTo>
                  <a:cubicBezTo>
                    <a:pt x="100" y="287"/>
                    <a:pt x="57" y="271"/>
                    <a:pt x="39" y="235"/>
                  </a:cubicBezTo>
                  <a:cubicBezTo>
                    <a:pt x="41" y="233"/>
                    <a:pt x="41" y="233"/>
                    <a:pt x="41" y="233"/>
                  </a:cubicBezTo>
                  <a:cubicBezTo>
                    <a:pt x="59" y="269"/>
                    <a:pt x="101" y="284"/>
                    <a:pt x="101" y="285"/>
                  </a:cubicBezTo>
                  <a:lnTo>
                    <a:pt x="100" y="287"/>
                  </a:lnTo>
                  <a:close/>
                </a:path>
              </a:pathLst>
            </a:custGeom>
            <a:solidFill>
              <a:srgbClr val="33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18" name="Freeform 217"/>
            <p:cNvSpPr/>
            <p:nvPr/>
          </p:nvSpPr>
          <p:spPr bwMode="auto">
            <a:xfrm>
              <a:off x="2092" y="1446"/>
              <a:ext cx="301" cy="341"/>
            </a:xfrm>
            <a:custGeom>
              <a:avLst/>
              <a:gdLst>
                <a:gd name="T0" fmla="*/ 1 w 301"/>
                <a:gd name="T1" fmla="*/ 1 h 341"/>
                <a:gd name="T2" fmla="*/ 1 w 301"/>
                <a:gd name="T3" fmla="*/ 2 h 341"/>
                <a:gd name="T4" fmla="*/ 299 w 301"/>
                <a:gd name="T5" fmla="*/ 2 h 341"/>
                <a:gd name="T6" fmla="*/ 299 w 301"/>
                <a:gd name="T7" fmla="*/ 339 h 341"/>
                <a:gd name="T8" fmla="*/ 2 w 301"/>
                <a:gd name="T9" fmla="*/ 339 h 341"/>
                <a:gd name="T10" fmla="*/ 2 w 301"/>
                <a:gd name="T11" fmla="*/ 1 h 341"/>
                <a:gd name="T12" fmla="*/ 1 w 301"/>
                <a:gd name="T13" fmla="*/ 1 h 341"/>
                <a:gd name="T14" fmla="*/ 1 w 301"/>
                <a:gd name="T15" fmla="*/ 2 h 341"/>
                <a:gd name="T16" fmla="*/ 1 w 301"/>
                <a:gd name="T17" fmla="*/ 1 h 341"/>
                <a:gd name="T18" fmla="*/ 0 w 301"/>
                <a:gd name="T19" fmla="*/ 1 h 341"/>
                <a:gd name="T20" fmla="*/ 0 w 301"/>
                <a:gd name="T21" fmla="*/ 341 h 341"/>
                <a:gd name="T22" fmla="*/ 301 w 301"/>
                <a:gd name="T23" fmla="*/ 341 h 341"/>
                <a:gd name="T24" fmla="*/ 301 w 301"/>
                <a:gd name="T25" fmla="*/ 0 h 341"/>
                <a:gd name="T26" fmla="*/ 0 w 301"/>
                <a:gd name="T27" fmla="*/ 0 h 341"/>
                <a:gd name="T28" fmla="*/ 0 w 301"/>
                <a:gd name="T29" fmla="*/ 1 h 341"/>
                <a:gd name="T30" fmla="*/ 1 w 301"/>
                <a:gd name="T31" fmla="*/ 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1" h="341">
                  <a:moveTo>
                    <a:pt x="1" y="1"/>
                  </a:moveTo>
                  <a:lnTo>
                    <a:pt x="1" y="2"/>
                  </a:lnTo>
                  <a:lnTo>
                    <a:pt x="299" y="2"/>
                  </a:lnTo>
                  <a:lnTo>
                    <a:pt x="299" y="339"/>
                  </a:lnTo>
                  <a:lnTo>
                    <a:pt x="2" y="339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341"/>
                  </a:lnTo>
                  <a:lnTo>
                    <a:pt x="301" y="341"/>
                  </a:lnTo>
                  <a:lnTo>
                    <a:pt x="30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19" name="Freeform 218"/>
            <p:cNvSpPr/>
            <p:nvPr/>
          </p:nvSpPr>
          <p:spPr bwMode="auto">
            <a:xfrm>
              <a:off x="2092" y="1446"/>
              <a:ext cx="301" cy="341"/>
            </a:xfrm>
            <a:custGeom>
              <a:avLst/>
              <a:gdLst>
                <a:gd name="T0" fmla="*/ 1 w 301"/>
                <a:gd name="T1" fmla="*/ 1 h 341"/>
                <a:gd name="T2" fmla="*/ 1 w 301"/>
                <a:gd name="T3" fmla="*/ 2 h 341"/>
                <a:gd name="T4" fmla="*/ 299 w 301"/>
                <a:gd name="T5" fmla="*/ 2 h 341"/>
                <a:gd name="T6" fmla="*/ 299 w 301"/>
                <a:gd name="T7" fmla="*/ 339 h 341"/>
                <a:gd name="T8" fmla="*/ 2 w 301"/>
                <a:gd name="T9" fmla="*/ 339 h 341"/>
                <a:gd name="T10" fmla="*/ 2 w 301"/>
                <a:gd name="T11" fmla="*/ 1 h 341"/>
                <a:gd name="T12" fmla="*/ 1 w 301"/>
                <a:gd name="T13" fmla="*/ 1 h 341"/>
                <a:gd name="T14" fmla="*/ 1 w 301"/>
                <a:gd name="T15" fmla="*/ 2 h 341"/>
                <a:gd name="T16" fmla="*/ 1 w 301"/>
                <a:gd name="T17" fmla="*/ 1 h 341"/>
                <a:gd name="T18" fmla="*/ 0 w 301"/>
                <a:gd name="T19" fmla="*/ 1 h 341"/>
                <a:gd name="T20" fmla="*/ 0 w 301"/>
                <a:gd name="T21" fmla="*/ 341 h 341"/>
                <a:gd name="T22" fmla="*/ 301 w 301"/>
                <a:gd name="T23" fmla="*/ 341 h 341"/>
                <a:gd name="T24" fmla="*/ 301 w 301"/>
                <a:gd name="T25" fmla="*/ 0 h 341"/>
                <a:gd name="T26" fmla="*/ 0 w 301"/>
                <a:gd name="T27" fmla="*/ 0 h 341"/>
                <a:gd name="T28" fmla="*/ 0 w 301"/>
                <a:gd name="T29" fmla="*/ 1 h 341"/>
                <a:gd name="T30" fmla="*/ 1 w 301"/>
                <a:gd name="T31" fmla="*/ 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1" h="341">
                  <a:moveTo>
                    <a:pt x="1" y="1"/>
                  </a:moveTo>
                  <a:lnTo>
                    <a:pt x="1" y="2"/>
                  </a:lnTo>
                  <a:lnTo>
                    <a:pt x="299" y="2"/>
                  </a:lnTo>
                  <a:lnTo>
                    <a:pt x="299" y="339"/>
                  </a:lnTo>
                  <a:lnTo>
                    <a:pt x="2" y="339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341"/>
                  </a:lnTo>
                  <a:lnTo>
                    <a:pt x="301" y="341"/>
                  </a:lnTo>
                  <a:lnTo>
                    <a:pt x="30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0" name="Freeform 219"/>
            <p:cNvSpPr/>
            <p:nvPr/>
          </p:nvSpPr>
          <p:spPr bwMode="auto">
            <a:xfrm>
              <a:off x="2092" y="1474"/>
              <a:ext cx="276" cy="313"/>
            </a:xfrm>
            <a:custGeom>
              <a:avLst/>
              <a:gdLst>
                <a:gd name="T0" fmla="*/ 1 w 276"/>
                <a:gd name="T1" fmla="*/ 1 h 313"/>
                <a:gd name="T2" fmla="*/ 1 w 276"/>
                <a:gd name="T3" fmla="*/ 2 h 313"/>
                <a:gd name="T4" fmla="*/ 274 w 276"/>
                <a:gd name="T5" fmla="*/ 2 h 313"/>
                <a:gd name="T6" fmla="*/ 274 w 276"/>
                <a:gd name="T7" fmla="*/ 311 h 313"/>
                <a:gd name="T8" fmla="*/ 2 w 276"/>
                <a:gd name="T9" fmla="*/ 311 h 313"/>
                <a:gd name="T10" fmla="*/ 2 w 276"/>
                <a:gd name="T11" fmla="*/ 1 h 313"/>
                <a:gd name="T12" fmla="*/ 1 w 276"/>
                <a:gd name="T13" fmla="*/ 1 h 313"/>
                <a:gd name="T14" fmla="*/ 1 w 276"/>
                <a:gd name="T15" fmla="*/ 2 h 313"/>
                <a:gd name="T16" fmla="*/ 1 w 276"/>
                <a:gd name="T17" fmla="*/ 1 h 313"/>
                <a:gd name="T18" fmla="*/ 0 w 276"/>
                <a:gd name="T19" fmla="*/ 1 h 313"/>
                <a:gd name="T20" fmla="*/ 0 w 276"/>
                <a:gd name="T21" fmla="*/ 313 h 313"/>
                <a:gd name="T22" fmla="*/ 276 w 276"/>
                <a:gd name="T23" fmla="*/ 313 h 313"/>
                <a:gd name="T24" fmla="*/ 276 w 276"/>
                <a:gd name="T25" fmla="*/ 0 h 313"/>
                <a:gd name="T26" fmla="*/ 0 w 276"/>
                <a:gd name="T27" fmla="*/ 0 h 313"/>
                <a:gd name="T28" fmla="*/ 0 w 276"/>
                <a:gd name="T29" fmla="*/ 1 h 313"/>
                <a:gd name="T30" fmla="*/ 1 w 276"/>
                <a:gd name="T31" fmla="*/ 1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6" h="313">
                  <a:moveTo>
                    <a:pt x="1" y="1"/>
                  </a:moveTo>
                  <a:lnTo>
                    <a:pt x="1" y="2"/>
                  </a:lnTo>
                  <a:lnTo>
                    <a:pt x="274" y="2"/>
                  </a:lnTo>
                  <a:lnTo>
                    <a:pt x="274" y="311"/>
                  </a:lnTo>
                  <a:lnTo>
                    <a:pt x="2" y="31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313"/>
                  </a:lnTo>
                  <a:lnTo>
                    <a:pt x="276" y="31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1" name="Freeform 220"/>
            <p:cNvSpPr/>
            <p:nvPr/>
          </p:nvSpPr>
          <p:spPr bwMode="auto">
            <a:xfrm>
              <a:off x="2092" y="1474"/>
              <a:ext cx="276" cy="313"/>
            </a:xfrm>
            <a:custGeom>
              <a:avLst/>
              <a:gdLst>
                <a:gd name="T0" fmla="*/ 1 w 276"/>
                <a:gd name="T1" fmla="*/ 1 h 313"/>
                <a:gd name="T2" fmla="*/ 1 w 276"/>
                <a:gd name="T3" fmla="*/ 2 h 313"/>
                <a:gd name="T4" fmla="*/ 274 w 276"/>
                <a:gd name="T5" fmla="*/ 2 h 313"/>
                <a:gd name="T6" fmla="*/ 274 w 276"/>
                <a:gd name="T7" fmla="*/ 311 h 313"/>
                <a:gd name="T8" fmla="*/ 2 w 276"/>
                <a:gd name="T9" fmla="*/ 311 h 313"/>
                <a:gd name="T10" fmla="*/ 2 w 276"/>
                <a:gd name="T11" fmla="*/ 1 h 313"/>
                <a:gd name="T12" fmla="*/ 1 w 276"/>
                <a:gd name="T13" fmla="*/ 1 h 313"/>
                <a:gd name="T14" fmla="*/ 1 w 276"/>
                <a:gd name="T15" fmla="*/ 2 h 313"/>
                <a:gd name="T16" fmla="*/ 1 w 276"/>
                <a:gd name="T17" fmla="*/ 1 h 313"/>
                <a:gd name="T18" fmla="*/ 0 w 276"/>
                <a:gd name="T19" fmla="*/ 1 h 313"/>
                <a:gd name="T20" fmla="*/ 0 w 276"/>
                <a:gd name="T21" fmla="*/ 313 h 313"/>
                <a:gd name="T22" fmla="*/ 276 w 276"/>
                <a:gd name="T23" fmla="*/ 313 h 313"/>
                <a:gd name="T24" fmla="*/ 276 w 276"/>
                <a:gd name="T25" fmla="*/ 0 h 313"/>
                <a:gd name="T26" fmla="*/ 0 w 276"/>
                <a:gd name="T27" fmla="*/ 0 h 313"/>
                <a:gd name="T28" fmla="*/ 0 w 276"/>
                <a:gd name="T29" fmla="*/ 1 h 313"/>
                <a:gd name="T30" fmla="*/ 1 w 276"/>
                <a:gd name="T31" fmla="*/ 1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6" h="313">
                  <a:moveTo>
                    <a:pt x="1" y="1"/>
                  </a:moveTo>
                  <a:lnTo>
                    <a:pt x="1" y="2"/>
                  </a:lnTo>
                  <a:lnTo>
                    <a:pt x="274" y="2"/>
                  </a:lnTo>
                  <a:lnTo>
                    <a:pt x="274" y="311"/>
                  </a:lnTo>
                  <a:lnTo>
                    <a:pt x="2" y="31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313"/>
                  </a:lnTo>
                  <a:lnTo>
                    <a:pt x="276" y="31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2" name="Freeform 221"/>
            <p:cNvSpPr/>
            <p:nvPr/>
          </p:nvSpPr>
          <p:spPr bwMode="auto">
            <a:xfrm>
              <a:off x="2367" y="1447"/>
              <a:ext cx="25" cy="339"/>
            </a:xfrm>
            <a:custGeom>
              <a:avLst/>
              <a:gdLst>
                <a:gd name="T0" fmla="*/ 0 w 25"/>
                <a:gd name="T1" fmla="*/ 28 h 339"/>
                <a:gd name="T2" fmla="*/ 25 w 25"/>
                <a:gd name="T3" fmla="*/ 0 h 339"/>
                <a:gd name="T4" fmla="*/ 25 w 25"/>
                <a:gd name="T5" fmla="*/ 339 h 339"/>
                <a:gd name="T6" fmla="*/ 0 w 25"/>
                <a:gd name="T7" fmla="*/ 339 h 339"/>
                <a:gd name="T8" fmla="*/ 0 w 25"/>
                <a:gd name="T9" fmla="*/ 28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39">
                  <a:moveTo>
                    <a:pt x="0" y="28"/>
                  </a:moveTo>
                  <a:lnTo>
                    <a:pt x="25" y="0"/>
                  </a:lnTo>
                  <a:lnTo>
                    <a:pt x="25" y="339"/>
                  </a:lnTo>
                  <a:lnTo>
                    <a:pt x="0" y="339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3" name="Rectangle 222"/>
            <p:cNvSpPr>
              <a:spLocks noChangeArrowheads="1"/>
            </p:cNvSpPr>
            <p:nvPr/>
          </p:nvSpPr>
          <p:spPr bwMode="auto">
            <a:xfrm>
              <a:off x="2380" y="1723"/>
              <a:ext cx="12" cy="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4" name="Rectangle 223"/>
            <p:cNvSpPr>
              <a:spLocks noChangeArrowheads="1"/>
            </p:cNvSpPr>
            <p:nvPr/>
          </p:nvSpPr>
          <p:spPr bwMode="auto">
            <a:xfrm>
              <a:off x="2380" y="1723"/>
              <a:ext cx="12" cy="63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5" name="Freeform 224"/>
            <p:cNvSpPr/>
            <p:nvPr/>
          </p:nvSpPr>
          <p:spPr bwMode="auto">
            <a:xfrm>
              <a:off x="2392" y="1680"/>
              <a:ext cx="54" cy="106"/>
            </a:xfrm>
            <a:custGeom>
              <a:avLst/>
              <a:gdLst>
                <a:gd name="T0" fmla="*/ 54 w 54"/>
                <a:gd name="T1" fmla="*/ 106 h 106"/>
                <a:gd name="T2" fmla="*/ 54 w 54"/>
                <a:gd name="T3" fmla="*/ 0 h 106"/>
                <a:gd name="T4" fmla="*/ 0 w 54"/>
                <a:gd name="T5" fmla="*/ 43 h 106"/>
                <a:gd name="T6" fmla="*/ 0 w 54"/>
                <a:gd name="T7" fmla="*/ 106 h 106"/>
                <a:gd name="T8" fmla="*/ 54 w 54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06">
                  <a:moveTo>
                    <a:pt x="54" y="106"/>
                  </a:moveTo>
                  <a:lnTo>
                    <a:pt x="54" y="0"/>
                  </a:lnTo>
                  <a:lnTo>
                    <a:pt x="0" y="43"/>
                  </a:lnTo>
                  <a:lnTo>
                    <a:pt x="0" y="106"/>
                  </a:lnTo>
                  <a:lnTo>
                    <a:pt x="54" y="106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6" name="Freeform 225"/>
            <p:cNvSpPr/>
            <p:nvPr/>
          </p:nvSpPr>
          <p:spPr bwMode="auto">
            <a:xfrm>
              <a:off x="2392" y="1680"/>
              <a:ext cx="54" cy="106"/>
            </a:xfrm>
            <a:custGeom>
              <a:avLst/>
              <a:gdLst>
                <a:gd name="T0" fmla="*/ 54 w 54"/>
                <a:gd name="T1" fmla="*/ 106 h 106"/>
                <a:gd name="T2" fmla="*/ 54 w 54"/>
                <a:gd name="T3" fmla="*/ 0 h 106"/>
                <a:gd name="T4" fmla="*/ 0 w 54"/>
                <a:gd name="T5" fmla="*/ 43 h 106"/>
                <a:gd name="T6" fmla="*/ 0 w 54"/>
                <a:gd name="T7" fmla="*/ 106 h 106"/>
                <a:gd name="T8" fmla="*/ 54 w 54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06">
                  <a:moveTo>
                    <a:pt x="54" y="106"/>
                  </a:moveTo>
                  <a:lnTo>
                    <a:pt x="54" y="0"/>
                  </a:lnTo>
                  <a:lnTo>
                    <a:pt x="0" y="43"/>
                  </a:lnTo>
                  <a:lnTo>
                    <a:pt x="0" y="106"/>
                  </a:lnTo>
                  <a:lnTo>
                    <a:pt x="54" y="106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7" name="Rectangle 226"/>
            <p:cNvSpPr>
              <a:spLocks noChangeArrowheads="1"/>
            </p:cNvSpPr>
            <p:nvPr/>
          </p:nvSpPr>
          <p:spPr bwMode="auto">
            <a:xfrm>
              <a:off x="1959" y="1723"/>
              <a:ext cx="13" cy="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8" name="Rectangle 227"/>
            <p:cNvSpPr>
              <a:spLocks noChangeArrowheads="1"/>
            </p:cNvSpPr>
            <p:nvPr/>
          </p:nvSpPr>
          <p:spPr bwMode="auto">
            <a:xfrm>
              <a:off x="1959" y="1723"/>
              <a:ext cx="13" cy="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9" name="Freeform 228"/>
            <p:cNvSpPr/>
            <p:nvPr/>
          </p:nvSpPr>
          <p:spPr bwMode="auto">
            <a:xfrm>
              <a:off x="1958" y="1722"/>
              <a:ext cx="15" cy="65"/>
            </a:xfrm>
            <a:custGeom>
              <a:avLst/>
              <a:gdLst>
                <a:gd name="T0" fmla="*/ 2 w 30"/>
                <a:gd name="T1" fmla="*/ 2 h 134"/>
                <a:gd name="T2" fmla="*/ 2 w 30"/>
                <a:gd name="T3" fmla="*/ 4 h 134"/>
                <a:gd name="T4" fmla="*/ 26 w 30"/>
                <a:gd name="T5" fmla="*/ 4 h 134"/>
                <a:gd name="T6" fmla="*/ 26 w 30"/>
                <a:gd name="T7" fmla="*/ 130 h 134"/>
                <a:gd name="T8" fmla="*/ 4 w 30"/>
                <a:gd name="T9" fmla="*/ 130 h 134"/>
                <a:gd name="T10" fmla="*/ 4 w 30"/>
                <a:gd name="T11" fmla="*/ 2 h 134"/>
                <a:gd name="T12" fmla="*/ 2 w 30"/>
                <a:gd name="T13" fmla="*/ 2 h 134"/>
                <a:gd name="T14" fmla="*/ 2 w 30"/>
                <a:gd name="T15" fmla="*/ 4 h 134"/>
                <a:gd name="T16" fmla="*/ 2 w 30"/>
                <a:gd name="T17" fmla="*/ 2 h 134"/>
                <a:gd name="T18" fmla="*/ 0 w 30"/>
                <a:gd name="T19" fmla="*/ 2 h 134"/>
                <a:gd name="T20" fmla="*/ 0 w 30"/>
                <a:gd name="T21" fmla="*/ 132 h 134"/>
                <a:gd name="T22" fmla="*/ 0 w 30"/>
                <a:gd name="T23" fmla="*/ 133 h 134"/>
                <a:gd name="T24" fmla="*/ 2 w 30"/>
                <a:gd name="T25" fmla="*/ 134 h 134"/>
                <a:gd name="T26" fmla="*/ 28 w 30"/>
                <a:gd name="T27" fmla="*/ 134 h 134"/>
                <a:gd name="T28" fmla="*/ 29 w 30"/>
                <a:gd name="T29" fmla="*/ 133 h 134"/>
                <a:gd name="T30" fmla="*/ 30 w 30"/>
                <a:gd name="T31" fmla="*/ 132 h 134"/>
                <a:gd name="T32" fmla="*/ 30 w 30"/>
                <a:gd name="T33" fmla="*/ 2 h 134"/>
                <a:gd name="T34" fmla="*/ 29 w 30"/>
                <a:gd name="T35" fmla="*/ 1 h 134"/>
                <a:gd name="T36" fmla="*/ 28 w 30"/>
                <a:gd name="T37" fmla="*/ 0 h 134"/>
                <a:gd name="T38" fmla="*/ 2 w 30"/>
                <a:gd name="T39" fmla="*/ 0 h 134"/>
                <a:gd name="T40" fmla="*/ 0 w 30"/>
                <a:gd name="T41" fmla="*/ 1 h 134"/>
                <a:gd name="T42" fmla="*/ 0 w 30"/>
                <a:gd name="T43" fmla="*/ 2 h 134"/>
                <a:gd name="T44" fmla="*/ 2 w 30"/>
                <a:gd name="T45" fmla="*/ 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" h="134">
                  <a:moveTo>
                    <a:pt x="2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130"/>
                    <a:pt x="26" y="130"/>
                    <a:pt x="26" y="130"/>
                  </a:cubicBezTo>
                  <a:cubicBezTo>
                    <a:pt x="4" y="130"/>
                    <a:pt x="4" y="130"/>
                    <a:pt x="4" y="13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1" y="134"/>
                    <a:pt x="1" y="134"/>
                    <a:pt x="2" y="134"/>
                  </a:cubicBezTo>
                  <a:cubicBezTo>
                    <a:pt x="28" y="134"/>
                    <a:pt x="28" y="134"/>
                    <a:pt x="28" y="134"/>
                  </a:cubicBezTo>
                  <a:cubicBezTo>
                    <a:pt x="28" y="134"/>
                    <a:pt x="29" y="134"/>
                    <a:pt x="29" y="133"/>
                  </a:cubicBezTo>
                  <a:cubicBezTo>
                    <a:pt x="29" y="133"/>
                    <a:pt x="30" y="133"/>
                    <a:pt x="30" y="13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1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0" name="Freeform 229"/>
            <p:cNvSpPr/>
            <p:nvPr/>
          </p:nvSpPr>
          <p:spPr bwMode="auto">
            <a:xfrm>
              <a:off x="1972" y="1680"/>
              <a:ext cx="53" cy="106"/>
            </a:xfrm>
            <a:custGeom>
              <a:avLst/>
              <a:gdLst>
                <a:gd name="T0" fmla="*/ 53 w 53"/>
                <a:gd name="T1" fmla="*/ 106 h 106"/>
                <a:gd name="T2" fmla="*/ 53 w 53"/>
                <a:gd name="T3" fmla="*/ 0 h 106"/>
                <a:gd name="T4" fmla="*/ 0 w 53"/>
                <a:gd name="T5" fmla="*/ 43 h 106"/>
                <a:gd name="T6" fmla="*/ 0 w 53"/>
                <a:gd name="T7" fmla="*/ 106 h 106"/>
                <a:gd name="T8" fmla="*/ 53 w 53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06">
                  <a:moveTo>
                    <a:pt x="53" y="106"/>
                  </a:moveTo>
                  <a:lnTo>
                    <a:pt x="53" y="0"/>
                  </a:lnTo>
                  <a:lnTo>
                    <a:pt x="0" y="43"/>
                  </a:lnTo>
                  <a:lnTo>
                    <a:pt x="0" y="106"/>
                  </a:lnTo>
                  <a:lnTo>
                    <a:pt x="53" y="106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1" name="Freeform 230"/>
            <p:cNvSpPr/>
            <p:nvPr/>
          </p:nvSpPr>
          <p:spPr bwMode="auto">
            <a:xfrm>
              <a:off x="1972" y="1680"/>
              <a:ext cx="53" cy="106"/>
            </a:xfrm>
            <a:custGeom>
              <a:avLst/>
              <a:gdLst>
                <a:gd name="T0" fmla="*/ 53 w 53"/>
                <a:gd name="T1" fmla="*/ 106 h 106"/>
                <a:gd name="T2" fmla="*/ 53 w 53"/>
                <a:gd name="T3" fmla="*/ 0 h 106"/>
                <a:gd name="T4" fmla="*/ 0 w 53"/>
                <a:gd name="T5" fmla="*/ 43 h 106"/>
                <a:gd name="T6" fmla="*/ 0 w 53"/>
                <a:gd name="T7" fmla="*/ 106 h 106"/>
                <a:gd name="T8" fmla="*/ 53 w 53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06">
                  <a:moveTo>
                    <a:pt x="53" y="106"/>
                  </a:moveTo>
                  <a:lnTo>
                    <a:pt x="53" y="0"/>
                  </a:lnTo>
                  <a:lnTo>
                    <a:pt x="0" y="43"/>
                  </a:lnTo>
                  <a:lnTo>
                    <a:pt x="0" y="106"/>
                  </a:lnTo>
                  <a:lnTo>
                    <a:pt x="53" y="10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2" name="Freeform 231"/>
            <p:cNvSpPr/>
            <p:nvPr/>
          </p:nvSpPr>
          <p:spPr bwMode="auto">
            <a:xfrm>
              <a:off x="1971" y="1679"/>
              <a:ext cx="55" cy="108"/>
            </a:xfrm>
            <a:custGeom>
              <a:avLst/>
              <a:gdLst>
                <a:gd name="T0" fmla="*/ 113 w 115"/>
                <a:gd name="T1" fmla="*/ 222 h 224"/>
                <a:gd name="T2" fmla="*/ 115 w 115"/>
                <a:gd name="T3" fmla="*/ 222 h 224"/>
                <a:gd name="T4" fmla="*/ 115 w 115"/>
                <a:gd name="T5" fmla="*/ 2 h 224"/>
                <a:gd name="T6" fmla="*/ 114 w 115"/>
                <a:gd name="T7" fmla="*/ 0 h 224"/>
                <a:gd name="T8" fmla="*/ 112 w 115"/>
                <a:gd name="T9" fmla="*/ 0 h 224"/>
                <a:gd name="T10" fmla="*/ 0 w 115"/>
                <a:gd name="T11" fmla="*/ 90 h 224"/>
                <a:gd name="T12" fmla="*/ 0 w 115"/>
                <a:gd name="T13" fmla="*/ 92 h 224"/>
                <a:gd name="T14" fmla="*/ 0 w 115"/>
                <a:gd name="T15" fmla="*/ 222 h 224"/>
                <a:gd name="T16" fmla="*/ 0 w 115"/>
                <a:gd name="T17" fmla="*/ 223 h 224"/>
                <a:gd name="T18" fmla="*/ 2 w 115"/>
                <a:gd name="T19" fmla="*/ 224 h 224"/>
                <a:gd name="T20" fmla="*/ 113 w 115"/>
                <a:gd name="T21" fmla="*/ 224 h 224"/>
                <a:gd name="T22" fmla="*/ 115 w 115"/>
                <a:gd name="T23" fmla="*/ 223 h 224"/>
                <a:gd name="T24" fmla="*/ 115 w 115"/>
                <a:gd name="T25" fmla="*/ 222 h 224"/>
                <a:gd name="T26" fmla="*/ 113 w 115"/>
                <a:gd name="T27" fmla="*/ 222 h 224"/>
                <a:gd name="T28" fmla="*/ 113 w 115"/>
                <a:gd name="T29" fmla="*/ 220 h 224"/>
                <a:gd name="T30" fmla="*/ 4 w 115"/>
                <a:gd name="T31" fmla="*/ 220 h 224"/>
                <a:gd name="T32" fmla="*/ 4 w 115"/>
                <a:gd name="T33" fmla="*/ 93 h 224"/>
                <a:gd name="T34" fmla="*/ 111 w 115"/>
                <a:gd name="T35" fmla="*/ 6 h 224"/>
                <a:gd name="T36" fmla="*/ 111 w 115"/>
                <a:gd name="T37" fmla="*/ 222 h 224"/>
                <a:gd name="T38" fmla="*/ 113 w 115"/>
                <a:gd name="T39" fmla="*/ 222 h 224"/>
                <a:gd name="T40" fmla="*/ 113 w 115"/>
                <a:gd name="T41" fmla="*/ 220 h 224"/>
                <a:gd name="T42" fmla="*/ 113 w 115"/>
                <a:gd name="T43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5" h="224">
                  <a:moveTo>
                    <a:pt x="113" y="222"/>
                  </a:moveTo>
                  <a:cubicBezTo>
                    <a:pt x="115" y="222"/>
                    <a:pt x="115" y="222"/>
                    <a:pt x="115" y="222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5" y="1"/>
                    <a:pt x="115" y="0"/>
                    <a:pt x="114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1"/>
                    <a:pt x="0" y="91"/>
                    <a:pt x="0" y="9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4"/>
                    <a:pt x="1" y="224"/>
                    <a:pt x="2" y="224"/>
                  </a:cubicBezTo>
                  <a:cubicBezTo>
                    <a:pt x="113" y="224"/>
                    <a:pt x="113" y="224"/>
                    <a:pt x="113" y="224"/>
                  </a:cubicBezTo>
                  <a:cubicBezTo>
                    <a:pt x="114" y="224"/>
                    <a:pt x="114" y="224"/>
                    <a:pt x="115" y="223"/>
                  </a:cubicBezTo>
                  <a:cubicBezTo>
                    <a:pt x="115" y="223"/>
                    <a:pt x="115" y="223"/>
                    <a:pt x="115" y="222"/>
                  </a:cubicBezTo>
                  <a:cubicBezTo>
                    <a:pt x="113" y="222"/>
                    <a:pt x="113" y="222"/>
                    <a:pt x="113" y="222"/>
                  </a:cubicBezTo>
                  <a:cubicBezTo>
                    <a:pt x="113" y="220"/>
                    <a:pt x="113" y="220"/>
                    <a:pt x="113" y="220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113" y="222"/>
                    <a:pt x="113" y="222"/>
                    <a:pt x="113" y="222"/>
                  </a:cubicBezTo>
                  <a:cubicBezTo>
                    <a:pt x="113" y="220"/>
                    <a:pt x="113" y="220"/>
                    <a:pt x="113" y="220"/>
                  </a:cubicBezTo>
                  <a:cubicBezTo>
                    <a:pt x="113" y="222"/>
                    <a:pt x="113" y="222"/>
                    <a:pt x="113" y="22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3" name="Freeform 232"/>
            <p:cNvSpPr/>
            <p:nvPr/>
          </p:nvSpPr>
          <p:spPr bwMode="auto">
            <a:xfrm>
              <a:off x="1911" y="1670"/>
              <a:ext cx="575" cy="64"/>
            </a:xfrm>
            <a:custGeom>
              <a:avLst/>
              <a:gdLst>
                <a:gd name="T0" fmla="*/ 496 w 575"/>
                <a:gd name="T1" fmla="*/ 64 h 64"/>
                <a:gd name="T2" fmla="*/ 1 w 575"/>
                <a:gd name="T3" fmla="*/ 64 h 64"/>
                <a:gd name="T4" fmla="*/ 0 w 575"/>
                <a:gd name="T5" fmla="*/ 60 h 64"/>
                <a:gd name="T6" fmla="*/ 575 w 575"/>
                <a:gd name="T7" fmla="*/ 0 h 64"/>
                <a:gd name="T8" fmla="*/ 575 w 575"/>
                <a:gd name="T9" fmla="*/ 4 h 64"/>
                <a:gd name="T10" fmla="*/ 496 w 575"/>
                <a:gd name="T1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5" h="64">
                  <a:moveTo>
                    <a:pt x="496" y="64"/>
                  </a:moveTo>
                  <a:lnTo>
                    <a:pt x="1" y="64"/>
                  </a:lnTo>
                  <a:lnTo>
                    <a:pt x="0" y="60"/>
                  </a:lnTo>
                  <a:lnTo>
                    <a:pt x="575" y="0"/>
                  </a:lnTo>
                  <a:lnTo>
                    <a:pt x="575" y="4"/>
                  </a:lnTo>
                  <a:lnTo>
                    <a:pt x="496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4" name="Freeform 233"/>
            <p:cNvSpPr/>
            <p:nvPr/>
          </p:nvSpPr>
          <p:spPr bwMode="auto">
            <a:xfrm>
              <a:off x="1911" y="1670"/>
              <a:ext cx="575" cy="64"/>
            </a:xfrm>
            <a:custGeom>
              <a:avLst/>
              <a:gdLst>
                <a:gd name="T0" fmla="*/ 496 w 575"/>
                <a:gd name="T1" fmla="*/ 64 h 64"/>
                <a:gd name="T2" fmla="*/ 1 w 575"/>
                <a:gd name="T3" fmla="*/ 64 h 64"/>
                <a:gd name="T4" fmla="*/ 0 w 575"/>
                <a:gd name="T5" fmla="*/ 60 h 64"/>
                <a:gd name="T6" fmla="*/ 575 w 575"/>
                <a:gd name="T7" fmla="*/ 0 h 64"/>
                <a:gd name="T8" fmla="*/ 575 w 575"/>
                <a:gd name="T9" fmla="*/ 4 h 64"/>
                <a:gd name="T10" fmla="*/ 496 w 575"/>
                <a:gd name="T1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5" h="64">
                  <a:moveTo>
                    <a:pt x="496" y="64"/>
                  </a:moveTo>
                  <a:lnTo>
                    <a:pt x="1" y="64"/>
                  </a:lnTo>
                  <a:lnTo>
                    <a:pt x="0" y="60"/>
                  </a:lnTo>
                  <a:lnTo>
                    <a:pt x="575" y="0"/>
                  </a:lnTo>
                  <a:lnTo>
                    <a:pt x="575" y="4"/>
                  </a:lnTo>
                  <a:lnTo>
                    <a:pt x="496" y="6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5" name="Freeform 234"/>
            <p:cNvSpPr/>
            <p:nvPr/>
          </p:nvSpPr>
          <p:spPr bwMode="auto">
            <a:xfrm>
              <a:off x="1910" y="1669"/>
              <a:ext cx="577" cy="66"/>
            </a:xfrm>
            <a:custGeom>
              <a:avLst/>
              <a:gdLst>
                <a:gd name="T0" fmla="*/ 1034 w 1200"/>
                <a:gd name="T1" fmla="*/ 136 h 138"/>
                <a:gd name="T2" fmla="*/ 1034 w 1200"/>
                <a:gd name="T3" fmla="*/ 134 h 138"/>
                <a:gd name="T4" fmla="*/ 4 w 1200"/>
                <a:gd name="T5" fmla="*/ 134 h 138"/>
                <a:gd name="T6" fmla="*/ 4 w 1200"/>
                <a:gd name="T7" fmla="*/ 129 h 138"/>
                <a:gd name="T8" fmla="*/ 1196 w 1200"/>
                <a:gd name="T9" fmla="*/ 4 h 138"/>
                <a:gd name="T10" fmla="*/ 1196 w 1200"/>
                <a:gd name="T11" fmla="*/ 9 h 138"/>
                <a:gd name="T12" fmla="*/ 1033 w 1200"/>
                <a:gd name="T13" fmla="*/ 134 h 138"/>
                <a:gd name="T14" fmla="*/ 1034 w 1200"/>
                <a:gd name="T15" fmla="*/ 136 h 138"/>
                <a:gd name="T16" fmla="*/ 1034 w 1200"/>
                <a:gd name="T17" fmla="*/ 134 h 138"/>
                <a:gd name="T18" fmla="*/ 1034 w 1200"/>
                <a:gd name="T19" fmla="*/ 136 h 138"/>
                <a:gd name="T20" fmla="*/ 1036 w 1200"/>
                <a:gd name="T21" fmla="*/ 138 h 138"/>
                <a:gd name="T22" fmla="*/ 1199 w 1200"/>
                <a:gd name="T23" fmla="*/ 12 h 138"/>
                <a:gd name="T24" fmla="*/ 1200 w 1200"/>
                <a:gd name="T25" fmla="*/ 10 h 138"/>
                <a:gd name="T26" fmla="*/ 1200 w 1200"/>
                <a:gd name="T27" fmla="*/ 2 h 138"/>
                <a:gd name="T28" fmla="*/ 1199 w 1200"/>
                <a:gd name="T29" fmla="*/ 1 h 138"/>
                <a:gd name="T30" fmla="*/ 1197 w 1200"/>
                <a:gd name="T31" fmla="*/ 0 h 138"/>
                <a:gd name="T32" fmla="*/ 2 w 1200"/>
                <a:gd name="T33" fmla="*/ 126 h 138"/>
                <a:gd name="T34" fmla="*/ 0 w 1200"/>
                <a:gd name="T35" fmla="*/ 128 h 138"/>
                <a:gd name="T36" fmla="*/ 1 w 1200"/>
                <a:gd name="T37" fmla="*/ 136 h 138"/>
                <a:gd name="T38" fmla="*/ 3 w 1200"/>
                <a:gd name="T39" fmla="*/ 138 h 138"/>
                <a:gd name="T40" fmla="*/ 1034 w 1200"/>
                <a:gd name="T41" fmla="*/ 138 h 138"/>
                <a:gd name="T42" fmla="*/ 1036 w 1200"/>
                <a:gd name="T43" fmla="*/ 138 h 138"/>
                <a:gd name="T44" fmla="*/ 1034 w 1200"/>
                <a:gd name="T45" fmla="*/ 13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00" h="138">
                  <a:moveTo>
                    <a:pt x="1034" y="136"/>
                  </a:moveTo>
                  <a:cubicBezTo>
                    <a:pt x="1034" y="134"/>
                    <a:pt x="1034" y="134"/>
                    <a:pt x="103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29"/>
                    <a:pt x="4" y="129"/>
                    <a:pt x="4" y="129"/>
                  </a:cubicBezTo>
                  <a:cubicBezTo>
                    <a:pt x="1196" y="4"/>
                    <a:pt x="1196" y="4"/>
                    <a:pt x="1196" y="4"/>
                  </a:cubicBezTo>
                  <a:cubicBezTo>
                    <a:pt x="1196" y="9"/>
                    <a:pt x="1196" y="9"/>
                    <a:pt x="1196" y="9"/>
                  </a:cubicBezTo>
                  <a:cubicBezTo>
                    <a:pt x="1033" y="134"/>
                    <a:pt x="1033" y="134"/>
                    <a:pt x="1033" y="134"/>
                  </a:cubicBezTo>
                  <a:cubicBezTo>
                    <a:pt x="1034" y="136"/>
                    <a:pt x="1034" y="136"/>
                    <a:pt x="1034" y="136"/>
                  </a:cubicBezTo>
                  <a:cubicBezTo>
                    <a:pt x="1034" y="134"/>
                    <a:pt x="1034" y="134"/>
                    <a:pt x="1034" y="134"/>
                  </a:cubicBezTo>
                  <a:cubicBezTo>
                    <a:pt x="1034" y="136"/>
                    <a:pt x="1034" y="136"/>
                    <a:pt x="1034" y="136"/>
                  </a:cubicBezTo>
                  <a:cubicBezTo>
                    <a:pt x="1036" y="138"/>
                    <a:pt x="1036" y="138"/>
                    <a:pt x="1036" y="138"/>
                  </a:cubicBezTo>
                  <a:cubicBezTo>
                    <a:pt x="1199" y="12"/>
                    <a:pt x="1199" y="12"/>
                    <a:pt x="1199" y="12"/>
                  </a:cubicBezTo>
                  <a:cubicBezTo>
                    <a:pt x="1199" y="12"/>
                    <a:pt x="1200" y="11"/>
                    <a:pt x="1200" y="10"/>
                  </a:cubicBezTo>
                  <a:cubicBezTo>
                    <a:pt x="1200" y="2"/>
                    <a:pt x="1200" y="2"/>
                    <a:pt x="1200" y="2"/>
                  </a:cubicBezTo>
                  <a:cubicBezTo>
                    <a:pt x="1200" y="1"/>
                    <a:pt x="1199" y="1"/>
                    <a:pt x="1199" y="1"/>
                  </a:cubicBezTo>
                  <a:cubicBezTo>
                    <a:pt x="1198" y="0"/>
                    <a:pt x="1198" y="0"/>
                    <a:pt x="1197" y="0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1" y="126"/>
                    <a:pt x="0" y="127"/>
                    <a:pt x="0" y="128"/>
                  </a:cubicBezTo>
                  <a:cubicBezTo>
                    <a:pt x="1" y="136"/>
                    <a:pt x="1" y="136"/>
                    <a:pt x="1" y="136"/>
                  </a:cubicBezTo>
                  <a:cubicBezTo>
                    <a:pt x="1" y="137"/>
                    <a:pt x="1" y="138"/>
                    <a:pt x="3" y="138"/>
                  </a:cubicBezTo>
                  <a:cubicBezTo>
                    <a:pt x="1034" y="138"/>
                    <a:pt x="1034" y="138"/>
                    <a:pt x="1034" y="138"/>
                  </a:cubicBezTo>
                  <a:cubicBezTo>
                    <a:pt x="1035" y="138"/>
                    <a:pt x="1035" y="138"/>
                    <a:pt x="1036" y="138"/>
                  </a:cubicBezTo>
                  <a:cubicBezTo>
                    <a:pt x="1034" y="136"/>
                    <a:pt x="1034" y="136"/>
                    <a:pt x="1034" y="136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6" name="Freeform 235"/>
            <p:cNvSpPr/>
            <p:nvPr/>
          </p:nvSpPr>
          <p:spPr bwMode="auto">
            <a:xfrm>
              <a:off x="1912" y="1670"/>
              <a:ext cx="574" cy="60"/>
            </a:xfrm>
            <a:custGeom>
              <a:avLst/>
              <a:gdLst>
                <a:gd name="T0" fmla="*/ 495 w 574"/>
                <a:gd name="T1" fmla="*/ 60 h 60"/>
                <a:gd name="T2" fmla="*/ 0 w 574"/>
                <a:gd name="T3" fmla="*/ 60 h 60"/>
                <a:gd name="T4" fmla="*/ 125 w 574"/>
                <a:gd name="T5" fmla="*/ 0 h 60"/>
                <a:gd name="T6" fmla="*/ 574 w 574"/>
                <a:gd name="T7" fmla="*/ 0 h 60"/>
                <a:gd name="T8" fmla="*/ 495 w 574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" h="60">
                  <a:moveTo>
                    <a:pt x="495" y="60"/>
                  </a:moveTo>
                  <a:lnTo>
                    <a:pt x="0" y="60"/>
                  </a:lnTo>
                  <a:lnTo>
                    <a:pt x="125" y="0"/>
                  </a:lnTo>
                  <a:lnTo>
                    <a:pt x="574" y="0"/>
                  </a:lnTo>
                  <a:lnTo>
                    <a:pt x="495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7" name="Freeform 236"/>
            <p:cNvSpPr/>
            <p:nvPr/>
          </p:nvSpPr>
          <p:spPr bwMode="auto">
            <a:xfrm>
              <a:off x="1912" y="1670"/>
              <a:ext cx="574" cy="60"/>
            </a:xfrm>
            <a:custGeom>
              <a:avLst/>
              <a:gdLst>
                <a:gd name="T0" fmla="*/ 495 w 574"/>
                <a:gd name="T1" fmla="*/ 60 h 60"/>
                <a:gd name="T2" fmla="*/ 0 w 574"/>
                <a:gd name="T3" fmla="*/ 60 h 60"/>
                <a:gd name="T4" fmla="*/ 125 w 574"/>
                <a:gd name="T5" fmla="*/ 0 h 60"/>
                <a:gd name="T6" fmla="*/ 574 w 574"/>
                <a:gd name="T7" fmla="*/ 0 h 60"/>
                <a:gd name="T8" fmla="*/ 495 w 574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" h="60">
                  <a:moveTo>
                    <a:pt x="495" y="60"/>
                  </a:moveTo>
                  <a:lnTo>
                    <a:pt x="0" y="60"/>
                  </a:lnTo>
                  <a:lnTo>
                    <a:pt x="125" y="0"/>
                  </a:lnTo>
                  <a:lnTo>
                    <a:pt x="574" y="0"/>
                  </a:lnTo>
                  <a:lnTo>
                    <a:pt x="495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8" name="Freeform 237"/>
            <p:cNvSpPr/>
            <p:nvPr/>
          </p:nvSpPr>
          <p:spPr bwMode="auto">
            <a:xfrm>
              <a:off x="1910" y="1669"/>
              <a:ext cx="577" cy="62"/>
            </a:xfrm>
            <a:custGeom>
              <a:avLst/>
              <a:gdLst>
                <a:gd name="T0" fmla="*/ 1034 w 1200"/>
                <a:gd name="T1" fmla="*/ 127 h 129"/>
                <a:gd name="T2" fmla="*/ 1034 w 1200"/>
                <a:gd name="T3" fmla="*/ 125 h 129"/>
                <a:gd name="T4" fmla="*/ 11 w 1200"/>
                <a:gd name="T5" fmla="*/ 125 h 129"/>
                <a:gd name="T6" fmla="*/ 263 w 1200"/>
                <a:gd name="T7" fmla="*/ 4 h 129"/>
                <a:gd name="T8" fmla="*/ 1192 w 1200"/>
                <a:gd name="T9" fmla="*/ 4 h 129"/>
                <a:gd name="T10" fmla="*/ 1033 w 1200"/>
                <a:gd name="T11" fmla="*/ 126 h 129"/>
                <a:gd name="T12" fmla="*/ 1034 w 1200"/>
                <a:gd name="T13" fmla="*/ 127 h 129"/>
                <a:gd name="T14" fmla="*/ 1034 w 1200"/>
                <a:gd name="T15" fmla="*/ 125 h 129"/>
                <a:gd name="T16" fmla="*/ 1034 w 1200"/>
                <a:gd name="T17" fmla="*/ 127 h 129"/>
                <a:gd name="T18" fmla="*/ 1036 w 1200"/>
                <a:gd name="T19" fmla="*/ 129 h 129"/>
                <a:gd name="T20" fmla="*/ 1199 w 1200"/>
                <a:gd name="T21" fmla="*/ 4 h 129"/>
                <a:gd name="T22" fmla="*/ 1199 w 1200"/>
                <a:gd name="T23" fmla="*/ 1 h 129"/>
                <a:gd name="T24" fmla="*/ 1198 w 1200"/>
                <a:gd name="T25" fmla="*/ 0 h 129"/>
                <a:gd name="T26" fmla="*/ 263 w 1200"/>
                <a:gd name="T27" fmla="*/ 0 h 129"/>
                <a:gd name="T28" fmla="*/ 262 w 1200"/>
                <a:gd name="T29" fmla="*/ 0 h 129"/>
                <a:gd name="T30" fmla="*/ 2 w 1200"/>
                <a:gd name="T31" fmla="*/ 126 h 129"/>
                <a:gd name="T32" fmla="*/ 1 w 1200"/>
                <a:gd name="T33" fmla="*/ 128 h 129"/>
                <a:gd name="T34" fmla="*/ 3 w 1200"/>
                <a:gd name="T35" fmla="*/ 129 h 129"/>
                <a:gd name="T36" fmla="*/ 1034 w 1200"/>
                <a:gd name="T37" fmla="*/ 129 h 129"/>
                <a:gd name="T38" fmla="*/ 1036 w 1200"/>
                <a:gd name="T39" fmla="*/ 129 h 129"/>
                <a:gd name="T40" fmla="*/ 1034 w 1200"/>
                <a:gd name="T41" fmla="*/ 12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0" h="129">
                  <a:moveTo>
                    <a:pt x="1034" y="127"/>
                  </a:moveTo>
                  <a:cubicBezTo>
                    <a:pt x="1034" y="125"/>
                    <a:pt x="1034" y="125"/>
                    <a:pt x="1034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263" y="4"/>
                    <a:pt x="263" y="4"/>
                    <a:pt x="263" y="4"/>
                  </a:cubicBezTo>
                  <a:cubicBezTo>
                    <a:pt x="1192" y="4"/>
                    <a:pt x="1192" y="4"/>
                    <a:pt x="1192" y="4"/>
                  </a:cubicBezTo>
                  <a:cubicBezTo>
                    <a:pt x="1033" y="126"/>
                    <a:pt x="1033" y="126"/>
                    <a:pt x="1033" y="126"/>
                  </a:cubicBezTo>
                  <a:cubicBezTo>
                    <a:pt x="1034" y="127"/>
                    <a:pt x="1034" y="127"/>
                    <a:pt x="1034" y="127"/>
                  </a:cubicBezTo>
                  <a:cubicBezTo>
                    <a:pt x="1034" y="125"/>
                    <a:pt x="1034" y="125"/>
                    <a:pt x="1034" y="125"/>
                  </a:cubicBezTo>
                  <a:cubicBezTo>
                    <a:pt x="1034" y="127"/>
                    <a:pt x="1034" y="127"/>
                    <a:pt x="1034" y="127"/>
                  </a:cubicBezTo>
                  <a:cubicBezTo>
                    <a:pt x="1036" y="129"/>
                    <a:pt x="1036" y="129"/>
                    <a:pt x="1036" y="129"/>
                  </a:cubicBezTo>
                  <a:cubicBezTo>
                    <a:pt x="1199" y="4"/>
                    <a:pt x="1199" y="4"/>
                    <a:pt x="1199" y="4"/>
                  </a:cubicBezTo>
                  <a:cubicBezTo>
                    <a:pt x="1199" y="3"/>
                    <a:pt x="1200" y="2"/>
                    <a:pt x="1199" y="1"/>
                  </a:cubicBezTo>
                  <a:cubicBezTo>
                    <a:pt x="1199" y="1"/>
                    <a:pt x="1198" y="0"/>
                    <a:pt x="1198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1" y="126"/>
                    <a:pt x="0" y="127"/>
                    <a:pt x="1" y="128"/>
                  </a:cubicBezTo>
                  <a:cubicBezTo>
                    <a:pt x="1" y="129"/>
                    <a:pt x="2" y="129"/>
                    <a:pt x="3" y="129"/>
                  </a:cubicBezTo>
                  <a:cubicBezTo>
                    <a:pt x="1034" y="129"/>
                    <a:pt x="1034" y="129"/>
                    <a:pt x="1034" y="129"/>
                  </a:cubicBezTo>
                  <a:cubicBezTo>
                    <a:pt x="1035" y="129"/>
                    <a:pt x="1035" y="129"/>
                    <a:pt x="1036" y="129"/>
                  </a:cubicBezTo>
                  <a:cubicBezTo>
                    <a:pt x="1034" y="127"/>
                    <a:pt x="1034" y="127"/>
                    <a:pt x="1034" y="127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9" name="Freeform 238"/>
            <p:cNvSpPr/>
            <p:nvPr/>
          </p:nvSpPr>
          <p:spPr bwMode="auto">
            <a:xfrm>
              <a:off x="2326" y="1696"/>
              <a:ext cx="86" cy="24"/>
            </a:xfrm>
            <a:custGeom>
              <a:avLst/>
              <a:gdLst>
                <a:gd name="T0" fmla="*/ 52 w 86"/>
                <a:gd name="T1" fmla="*/ 24 h 24"/>
                <a:gd name="T2" fmla="*/ 0 w 86"/>
                <a:gd name="T3" fmla="*/ 24 h 24"/>
                <a:gd name="T4" fmla="*/ 30 w 86"/>
                <a:gd name="T5" fmla="*/ 0 h 24"/>
                <a:gd name="T6" fmla="*/ 86 w 86"/>
                <a:gd name="T7" fmla="*/ 0 h 24"/>
                <a:gd name="T8" fmla="*/ 52 w 8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24">
                  <a:moveTo>
                    <a:pt x="52" y="24"/>
                  </a:moveTo>
                  <a:lnTo>
                    <a:pt x="0" y="24"/>
                  </a:lnTo>
                  <a:lnTo>
                    <a:pt x="30" y="0"/>
                  </a:lnTo>
                  <a:lnTo>
                    <a:pt x="86" y="0"/>
                  </a:lnTo>
                  <a:lnTo>
                    <a:pt x="52" y="24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0" name="Freeform 239"/>
            <p:cNvSpPr/>
            <p:nvPr/>
          </p:nvSpPr>
          <p:spPr bwMode="auto">
            <a:xfrm>
              <a:off x="2326" y="1696"/>
              <a:ext cx="86" cy="24"/>
            </a:xfrm>
            <a:custGeom>
              <a:avLst/>
              <a:gdLst>
                <a:gd name="T0" fmla="*/ 52 w 86"/>
                <a:gd name="T1" fmla="*/ 24 h 24"/>
                <a:gd name="T2" fmla="*/ 0 w 86"/>
                <a:gd name="T3" fmla="*/ 24 h 24"/>
                <a:gd name="T4" fmla="*/ 30 w 86"/>
                <a:gd name="T5" fmla="*/ 0 h 24"/>
                <a:gd name="T6" fmla="*/ 86 w 86"/>
                <a:gd name="T7" fmla="*/ 0 h 24"/>
                <a:gd name="T8" fmla="*/ 52 w 8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24">
                  <a:moveTo>
                    <a:pt x="52" y="24"/>
                  </a:moveTo>
                  <a:lnTo>
                    <a:pt x="0" y="24"/>
                  </a:lnTo>
                  <a:lnTo>
                    <a:pt x="30" y="0"/>
                  </a:lnTo>
                  <a:lnTo>
                    <a:pt x="86" y="0"/>
                  </a:lnTo>
                  <a:lnTo>
                    <a:pt x="52" y="24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1" name="Freeform 240"/>
            <p:cNvSpPr/>
            <p:nvPr/>
          </p:nvSpPr>
          <p:spPr bwMode="auto">
            <a:xfrm>
              <a:off x="2407" y="1670"/>
              <a:ext cx="79" cy="64"/>
            </a:xfrm>
            <a:custGeom>
              <a:avLst/>
              <a:gdLst>
                <a:gd name="T0" fmla="*/ 0 w 79"/>
                <a:gd name="T1" fmla="*/ 64 h 64"/>
                <a:gd name="T2" fmla="*/ 0 w 79"/>
                <a:gd name="T3" fmla="*/ 60 h 64"/>
                <a:gd name="T4" fmla="*/ 79 w 79"/>
                <a:gd name="T5" fmla="*/ 0 h 64"/>
                <a:gd name="T6" fmla="*/ 79 w 79"/>
                <a:gd name="T7" fmla="*/ 4 h 64"/>
                <a:gd name="T8" fmla="*/ 0 w 79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64">
                  <a:moveTo>
                    <a:pt x="0" y="64"/>
                  </a:moveTo>
                  <a:lnTo>
                    <a:pt x="0" y="60"/>
                  </a:lnTo>
                  <a:lnTo>
                    <a:pt x="79" y="0"/>
                  </a:lnTo>
                  <a:lnTo>
                    <a:pt x="79" y="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2" name="Freeform 241"/>
            <p:cNvSpPr/>
            <p:nvPr/>
          </p:nvSpPr>
          <p:spPr bwMode="auto">
            <a:xfrm>
              <a:off x="2407" y="1670"/>
              <a:ext cx="79" cy="64"/>
            </a:xfrm>
            <a:custGeom>
              <a:avLst/>
              <a:gdLst>
                <a:gd name="T0" fmla="*/ 0 w 79"/>
                <a:gd name="T1" fmla="*/ 64 h 64"/>
                <a:gd name="T2" fmla="*/ 0 w 79"/>
                <a:gd name="T3" fmla="*/ 60 h 64"/>
                <a:gd name="T4" fmla="*/ 79 w 79"/>
                <a:gd name="T5" fmla="*/ 0 h 64"/>
                <a:gd name="T6" fmla="*/ 79 w 79"/>
                <a:gd name="T7" fmla="*/ 4 h 64"/>
                <a:gd name="T8" fmla="*/ 0 w 79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64">
                  <a:moveTo>
                    <a:pt x="0" y="64"/>
                  </a:moveTo>
                  <a:lnTo>
                    <a:pt x="0" y="60"/>
                  </a:lnTo>
                  <a:lnTo>
                    <a:pt x="79" y="0"/>
                  </a:lnTo>
                  <a:lnTo>
                    <a:pt x="79" y="4"/>
                  </a:lnTo>
                  <a:lnTo>
                    <a:pt x="0" y="64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3" name="Freeform 242"/>
            <p:cNvSpPr/>
            <p:nvPr/>
          </p:nvSpPr>
          <p:spPr bwMode="auto">
            <a:xfrm>
              <a:off x="2342" y="1671"/>
              <a:ext cx="104" cy="32"/>
            </a:xfrm>
            <a:custGeom>
              <a:avLst/>
              <a:gdLst>
                <a:gd name="T0" fmla="*/ 0 w 217"/>
                <a:gd name="T1" fmla="*/ 3 h 66"/>
                <a:gd name="T2" fmla="*/ 189 w 217"/>
                <a:gd name="T3" fmla="*/ 3 h 66"/>
                <a:gd name="T4" fmla="*/ 211 w 217"/>
                <a:gd name="T5" fmla="*/ 14 h 66"/>
                <a:gd name="T6" fmla="*/ 128 w 217"/>
                <a:gd name="T7" fmla="*/ 31 h 66"/>
                <a:gd name="T8" fmla="*/ 60 w 217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66">
                  <a:moveTo>
                    <a:pt x="0" y="3"/>
                  </a:moveTo>
                  <a:cubicBezTo>
                    <a:pt x="189" y="3"/>
                    <a:pt x="189" y="3"/>
                    <a:pt x="189" y="3"/>
                  </a:cubicBezTo>
                  <a:cubicBezTo>
                    <a:pt x="189" y="3"/>
                    <a:pt x="217" y="0"/>
                    <a:pt x="211" y="14"/>
                  </a:cubicBezTo>
                  <a:cubicBezTo>
                    <a:pt x="206" y="28"/>
                    <a:pt x="182" y="29"/>
                    <a:pt x="128" y="31"/>
                  </a:cubicBezTo>
                  <a:cubicBezTo>
                    <a:pt x="74" y="33"/>
                    <a:pt x="60" y="66"/>
                    <a:pt x="60" y="66"/>
                  </a:cubicBezTo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4" name="Freeform 243"/>
            <p:cNvSpPr/>
            <p:nvPr/>
          </p:nvSpPr>
          <p:spPr bwMode="auto">
            <a:xfrm>
              <a:off x="2353" y="1696"/>
              <a:ext cx="29" cy="21"/>
            </a:xfrm>
            <a:custGeom>
              <a:avLst/>
              <a:gdLst>
                <a:gd name="T0" fmla="*/ 51 w 61"/>
                <a:gd name="T1" fmla="*/ 3 h 44"/>
                <a:gd name="T2" fmla="*/ 21 w 61"/>
                <a:gd name="T3" fmla="*/ 7 h 44"/>
                <a:gd name="T4" fmla="*/ 2 w 61"/>
                <a:gd name="T5" fmla="*/ 34 h 44"/>
                <a:gd name="T6" fmla="*/ 5 w 61"/>
                <a:gd name="T7" fmla="*/ 44 h 44"/>
                <a:gd name="T8" fmla="*/ 8 w 61"/>
                <a:gd name="T9" fmla="*/ 44 h 44"/>
                <a:gd name="T10" fmla="*/ 32 w 61"/>
                <a:gd name="T11" fmla="*/ 44 h 44"/>
                <a:gd name="T12" fmla="*/ 37 w 61"/>
                <a:gd name="T13" fmla="*/ 42 h 44"/>
                <a:gd name="T14" fmla="*/ 61 w 61"/>
                <a:gd name="T15" fmla="*/ 15 h 44"/>
                <a:gd name="T16" fmla="*/ 51 w 61"/>
                <a:gd name="T17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44">
                  <a:moveTo>
                    <a:pt x="51" y="3"/>
                  </a:moveTo>
                  <a:cubicBezTo>
                    <a:pt x="51" y="3"/>
                    <a:pt x="33" y="0"/>
                    <a:pt x="21" y="7"/>
                  </a:cubicBezTo>
                  <a:cubicBezTo>
                    <a:pt x="13" y="11"/>
                    <a:pt x="6" y="24"/>
                    <a:pt x="2" y="34"/>
                  </a:cubicBezTo>
                  <a:cubicBezTo>
                    <a:pt x="0" y="38"/>
                    <a:pt x="2" y="42"/>
                    <a:pt x="5" y="44"/>
                  </a:cubicBezTo>
                  <a:cubicBezTo>
                    <a:pt x="6" y="44"/>
                    <a:pt x="7" y="44"/>
                    <a:pt x="8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4" y="44"/>
                    <a:pt x="36" y="43"/>
                    <a:pt x="37" y="42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1" y="15"/>
                    <a:pt x="61" y="5"/>
                    <a:pt x="51" y="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5" name="Freeform 244"/>
            <p:cNvSpPr/>
            <p:nvPr/>
          </p:nvSpPr>
          <p:spPr bwMode="auto">
            <a:xfrm>
              <a:off x="2370" y="1701"/>
              <a:ext cx="7" cy="13"/>
            </a:xfrm>
            <a:custGeom>
              <a:avLst/>
              <a:gdLst>
                <a:gd name="T0" fmla="*/ 1 w 16"/>
                <a:gd name="T1" fmla="*/ 26 h 26"/>
                <a:gd name="T2" fmla="*/ 16 w 16"/>
                <a:gd name="T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26">
                  <a:moveTo>
                    <a:pt x="1" y="26"/>
                  </a:moveTo>
                  <a:cubicBezTo>
                    <a:pt x="0" y="15"/>
                    <a:pt x="6" y="5"/>
                    <a:pt x="16" y="0"/>
                  </a:cubicBezTo>
                </a:path>
              </a:pathLst>
            </a:custGeom>
            <a:noFill/>
            <a:ln w="1588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6" name="Freeform 245"/>
            <p:cNvSpPr/>
            <p:nvPr/>
          </p:nvSpPr>
          <p:spPr bwMode="auto">
            <a:xfrm>
              <a:off x="2125" y="1688"/>
              <a:ext cx="229" cy="35"/>
            </a:xfrm>
            <a:custGeom>
              <a:avLst/>
              <a:gdLst>
                <a:gd name="T0" fmla="*/ 185 w 229"/>
                <a:gd name="T1" fmla="*/ 35 h 35"/>
                <a:gd name="T2" fmla="*/ 0 w 229"/>
                <a:gd name="T3" fmla="*/ 35 h 35"/>
                <a:gd name="T4" fmla="*/ 45 w 229"/>
                <a:gd name="T5" fmla="*/ 0 h 35"/>
                <a:gd name="T6" fmla="*/ 229 w 229"/>
                <a:gd name="T7" fmla="*/ 0 h 35"/>
                <a:gd name="T8" fmla="*/ 185 w 229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5">
                  <a:moveTo>
                    <a:pt x="185" y="35"/>
                  </a:moveTo>
                  <a:lnTo>
                    <a:pt x="0" y="35"/>
                  </a:lnTo>
                  <a:lnTo>
                    <a:pt x="45" y="0"/>
                  </a:lnTo>
                  <a:lnTo>
                    <a:pt x="229" y="0"/>
                  </a:lnTo>
                  <a:lnTo>
                    <a:pt x="185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7" name="Freeform 246"/>
            <p:cNvSpPr/>
            <p:nvPr/>
          </p:nvSpPr>
          <p:spPr bwMode="auto">
            <a:xfrm>
              <a:off x="2125" y="1688"/>
              <a:ext cx="229" cy="35"/>
            </a:xfrm>
            <a:custGeom>
              <a:avLst/>
              <a:gdLst>
                <a:gd name="T0" fmla="*/ 185 w 229"/>
                <a:gd name="T1" fmla="*/ 35 h 35"/>
                <a:gd name="T2" fmla="*/ 0 w 229"/>
                <a:gd name="T3" fmla="*/ 35 h 35"/>
                <a:gd name="T4" fmla="*/ 45 w 229"/>
                <a:gd name="T5" fmla="*/ 0 h 35"/>
                <a:gd name="T6" fmla="*/ 229 w 229"/>
                <a:gd name="T7" fmla="*/ 0 h 35"/>
                <a:gd name="T8" fmla="*/ 185 w 229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5">
                  <a:moveTo>
                    <a:pt x="185" y="35"/>
                  </a:moveTo>
                  <a:lnTo>
                    <a:pt x="0" y="35"/>
                  </a:lnTo>
                  <a:lnTo>
                    <a:pt x="45" y="0"/>
                  </a:lnTo>
                  <a:lnTo>
                    <a:pt x="229" y="0"/>
                  </a:lnTo>
                  <a:lnTo>
                    <a:pt x="185" y="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8" name="Freeform 247"/>
            <p:cNvSpPr/>
            <p:nvPr/>
          </p:nvSpPr>
          <p:spPr bwMode="auto">
            <a:xfrm>
              <a:off x="2124" y="1687"/>
              <a:ext cx="231" cy="37"/>
            </a:xfrm>
            <a:custGeom>
              <a:avLst/>
              <a:gdLst>
                <a:gd name="T0" fmla="*/ 386 w 481"/>
                <a:gd name="T1" fmla="*/ 76 h 78"/>
                <a:gd name="T2" fmla="*/ 386 w 481"/>
                <a:gd name="T3" fmla="*/ 74 h 78"/>
                <a:gd name="T4" fmla="*/ 8 w 481"/>
                <a:gd name="T5" fmla="*/ 74 h 78"/>
                <a:gd name="T6" fmla="*/ 96 w 481"/>
                <a:gd name="T7" fmla="*/ 4 h 78"/>
                <a:gd name="T8" fmla="*/ 473 w 481"/>
                <a:gd name="T9" fmla="*/ 4 h 78"/>
                <a:gd name="T10" fmla="*/ 384 w 481"/>
                <a:gd name="T11" fmla="*/ 75 h 78"/>
                <a:gd name="T12" fmla="*/ 386 w 481"/>
                <a:gd name="T13" fmla="*/ 76 h 78"/>
                <a:gd name="T14" fmla="*/ 386 w 481"/>
                <a:gd name="T15" fmla="*/ 74 h 78"/>
                <a:gd name="T16" fmla="*/ 386 w 481"/>
                <a:gd name="T17" fmla="*/ 76 h 78"/>
                <a:gd name="T18" fmla="*/ 387 w 481"/>
                <a:gd name="T19" fmla="*/ 78 h 78"/>
                <a:gd name="T20" fmla="*/ 480 w 481"/>
                <a:gd name="T21" fmla="*/ 3 h 78"/>
                <a:gd name="T22" fmla="*/ 481 w 481"/>
                <a:gd name="T23" fmla="*/ 1 h 78"/>
                <a:gd name="T24" fmla="*/ 479 w 481"/>
                <a:gd name="T25" fmla="*/ 0 h 78"/>
                <a:gd name="T26" fmla="*/ 95 w 481"/>
                <a:gd name="T27" fmla="*/ 0 h 78"/>
                <a:gd name="T28" fmla="*/ 94 w 481"/>
                <a:gd name="T29" fmla="*/ 0 h 78"/>
                <a:gd name="T30" fmla="*/ 1 w 481"/>
                <a:gd name="T31" fmla="*/ 75 h 78"/>
                <a:gd name="T32" fmla="*/ 0 w 481"/>
                <a:gd name="T33" fmla="*/ 77 h 78"/>
                <a:gd name="T34" fmla="*/ 2 w 481"/>
                <a:gd name="T35" fmla="*/ 78 h 78"/>
                <a:gd name="T36" fmla="*/ 386 w 481"/>
                <a:gd name="T37" fmla="*/ 78 h 78"/>
                <a:gd name="T38" fmla="*/ 387 w 481"/>
                <a:gd name="T39" fmla="*/ 78 h 78"/>
                <a:gd name="T40" fmla="*/ 386 w 481"/>
                <a:gd name="T41" fmla="*/ 7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1" h="78">
                  <a:moveTo>
                    <a:pt x="386" y="76"/>
                  </a:moveTo>
                  <a:cubicBezTo>
                    <a:pt x="386" y="74"/>
                    <a:pt x="386" y="74"/>
                    <a:pt x="386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473" y="4"/>
                    <a:pt x="473" y="4"/>
                    <a:pt x="473" y="4"/>
                  </a:cubicBezTo>
                  <a:cubicBezTo>
                    <a:pt x="384" y="75"/>
                    <a:pt x="384" y="75"/>
                    <a:pt x="384" y="75"/>
                  </a:cubicBezTo>
                  <a:cubicBezTo>
                    <a:pt x="386" y="76"/>
                    <a:pt x="386" y="76"/>
                    <a:pt x="386" y="76"/>
                  </a:cubicBezTo>
                  <a:cubicBezTo>
                    <a:pt x="386" y="74"/>
                    <a:pt x="386" y="74"/>
                    <a:pt x="386" y="74"/>
                  </a:cubicBezTo>
                  <a:cubicBezTo>
                    <a:pt x="386" y="76"/>
                    <a:pt x="386" y="76"/>
                    <a:pt x="386" y="76"/>
                  </a:cubicBezTo>
                  <a:cubicBezTo>
                    <a:pt x="387" y="78"/>
                    <a:pt x="387" y="78"/>
                    <a:pt x="387" y="78"/>
                  </a:cubicBezTo>
                  <a:cubicBezTo>
                    <a:pt x="480" y="3"/>
                    <a:pt x="480" y="3"/>
                    <a:pt x="480" y="3"/>
                  </a:cubicBezTo>
                  <a:cubicBezTo>
                    <a:pt x="481" y="3"/>
                    <a:pt x="481" y="2"/>
                    <a:pt x="481" y="1"/>
                  </a:cubicBezTo>
                  <a:cubicBezTo>
                    <a:pt x="481" y="0"/>
                    <a:pt x="480" y="0"/>
                    <a:pt x="479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4" y="0"/>
                    <a:pt x="94" y="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6"/>
                    <a:pt x="0" y="77"/>
                  </a:cubicBezTo>
                  <a:cubicBezTo>
                    <a:pt x="0" y="78"/>
                    <a:pt x="1" y="78"/>
                    <a:pt x="2" y="78"/>
                  </a:cubicBezTo>
                  <a:cubicBezTo>
                    <a:pt x="386" y="78"/>
                    <a:pt x="386" y="78"/>
                    <a:pt x="386" y="78"/>
                  </a:cubicBezTo>
                  <a:cubicBezTo>
                    <a:pt x="386" y="78"/>
                    <a:pt x="387" y="78"/>
                    <a:pt x="387" y="78"/>
                  </a:cubicBezTo>
                  <a:cubicBezTo>
                    <a:pt x="386" y="76"/>
                    <a:pt x="386" y="76"/>
                    <a:pt x="386" y="76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9" name="Freeform 248"/>
            <p:cNvSpPr/>
            <p:nvPr/>
          </p:nvSpPr>
          <p:spPr bwMode="auto">
            <a:xfrm>
              <a:off x="2310" y="1688"/>
              <a:ext cx="44" cy="38"/>
            </a:xfrm>
            <a:custGeom>
              <a:avLst/>
              <a:gdLst>
                <a:gd name="T0" fmla="*/ 44 w 44"/>
                <a:gd name="T1" fmla="*/ 2 h 38"/>
                <a:gd name="T2" fmla="*/ 44 w 44"/>
                <a:gd name="T3" fmla="*/ 0 h 38"/>
                <a:gd name="T4" fmla="*/ 0 w 44"/>
                <a:gd name="T5" fmla="*/ 35 h 38"/>
                <a:gd name="T6" fmla="*/ 0 w 44"/>
                <a:gd name="T7" fmla="*/ 38 h 38"/>
                <a:gd name="T8" fmla="*/ 44 w 44"/>
                <a:gd name="T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8">
                  <a:moveTo>
                    <a:pt x="44" y="2"/>
                  </a:moveTo>
                  <a:lnTo>
                    <a:pt x="44" y="0"/>
                  </a:lnTo>
                  <a:lnTo>
                    <a:pt x="0" y="35"/>
                  </a:lnTo>
                  <a:lnTo>
                    <a:pt x="0" y="38"/>
                  </a:lnTo>
                  <a:lnTo>
                    <a:pt x="44" y="2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0" name="Rectangle 249"/>
            <p:cNvSpPr>
              <a:spLocks noChangeArrowheads="1"/>
            </p:cNvSpPr>
            <p:nvPr/>
          </p:nvSpPr>
          <p:spPr bwMode="auto">
            <a:xfrm>
              <a:off x="2125" y="1723"/>
              <a:ext cx="185" cy="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1" name="Rectangle 250"/>
            <p:cNvSpPr>
              <a:spLocks noChangeArrowheads="1"/>
            </p:cNvSpPr>
            <p:nvPr/>
          </p:nvSpPr>
          <p:spPr bwMode="auto">
            <a:xfrm>
              <a:off x="2125" y="1723"/>
              <a:ext cx="185" cy="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2" name="Freeform 251"/>
            <p:cNvSpPr/>
            <p:nvPr/>
          </p:nvSpPr>
          <p:spPr bwMode="auto">
            <a:xfrm>
              <a:off x="2124" y="1722"/>
              <a:ext cx="187" cy="5"/>
            </a:xfrm>
            <a:custGeom>
              <a:avLst/>
              <a:gdLst>
                <a:gd name="T0" fmla="*/ 2 w 388"/>
                <a:gd name="T1" fmla="*/ 2 h 9"/>
                <a:gd name="T2" fmla="*/ 2 w 388"/>
                <a:gd name="T3" fmla="*/ 4 h 9"/>
                <a:gd name="T4" fmla="*/ 384 w 388"/>
                <a:gd name="T5" fmla="*/ 4 h 9"/>
                <a:gd name="T6" fmla="*/ 384 w 388"/>
                <a:gd name="T7" fmla="*/ 5 h 9"/>
                <a:gd name="T8" fmla="*/ 4 w 388"/>
                <a:gd name="T9" fmla="*/ 5 h 9"/>
                <a:gd name="T10" fmla="*/ 4 w 388"/>
                <a:gd name="T11" fmla="*/ 2 h 9"/>
                <a:gd name="T12" fmla="*/ 2 w 388"/>
                <a:gd name="T13" fmla="*/ 2 h 9"/>
                <a:gd name="T14" fmla="*/ 2 w 388"/>
                <a:gd name="T15" fmla="*/ 4 h 9"/>
                <a:gd name="T16" fmla="*/ 2 w 388"/>
                <a:gd name="T17" fmla="*/ 2 h 9"/>
                <a:gd name="T18" fmla="*/ 0 w 388"/>
                <a:gd name="T19" fmla="*/ 2 h 9"/>
                <a:gd name="T20" fmla="*/ 0 w 388"/>
                <a:gd name="T21" fmla="*/ 7 h 9"/>
                <a:gd name="T22" fmla="*/ 0 w 388"/>
                <a:gd name="T23" fmla="*/ 8 h 9"/>
                <a:gd name="T24" fmla="*/ 2 w 388"/>
                <a:gd name="T25" fmla="*/ 9 h 9"/>
                <a:gd name="T26" fmla="*/ 386 w 388"/>
                <a:gd name="T27" fmla="*/ 9 h 9"/>
                <a:gd name="T28" fmla="*/ 387 w 388"/>
                <a:gd name="T29" fmla="*/ 8 h 9"/>
                <a:gd name="T30" fmla="*/ 388 w 388"/>
                <a:gd name="T31" fmla="*/ 7 h 9"/>
                <a:gd name="T32" fmla="*/ 388 w 388"/>
                <a:gd name="T33" fmla="*/ 2 h 9"/>
                <a:gd name="T34" fmla="*/ 387 w 388"/>
                <a:gd name="T35" fmla="*/ 1 h 9"/>
                <a:gd name="T36" fmla="*/ 386 w 388"/>
                <a:gd name="T37" fmla="*/ 0 h 9"/>
                <a:gd name="T38" fmla="*/ 2 w 388"/>
                <a:gd name="T39" fmla="*/ 0 h 9"/>
                <a:gd name="T40" fmla="*/ 0 w 388"/>
                <a:gd name="T41" fmla="*/ 1 h 9"/>
                <a:gd name="T42" fmla="*/ 0 w 388"/>
                <a:gd name="T43" fmla="*/ 2 h 9"/>
                <a:gd name="T44" fmla="*/ 2 w 388"/>
                <a:gd name="T4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8" h="9">
                  <a:moveTo>
                    <a:pt x="2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84" y="4"/>
                    <a:pt x="384" y="4"/>
                    <a:pt x="384" y="4"/>
                  </a:cubicBezTo>
                  <a:cubicBezTo>
                    <a:pt x="384" y="5"/>
                    <a:pt x="384" y="5"/>
                    <a:pt x="38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386" y="9"/>
                    <a:pt x="386" y="9"/>
                    <a:pt x="386" y="9"/>
                  </a:cubicBezTo>
                  <a:cubicBezTo>
                    <a:pt x="386" y="9"/>
                    <a:pt x="387" y="9"/>
                    <a:pt x="387" y="8"/>
                  </a:cubicBezTo>
                  <a:cubicBezTo>
                    <a:pt x="387" y="8"/>
                    <a:pt x="388" y="8"/>
                    <a:pt x="388" y="7"/>
                  </a:cubicBezTo>
                  <a:cubicBezTo>
                    <a:pt x="388" y="2"/>
                    <a:pt x="388" y="2"/>
                    <a:pt x="388" y="2"/>
                  </a:cubicBezTo>
                  <a:cubicBezTo>
                    <a:pt x="388" y="2"/>
                    <a:pt x="387" y="1"/>
                    <a:pt x="387" y="1"/>
                  </a:cubicBezTo>
                  <a:cubicBezTo>
                    <a:pt x="387" y="1"/>
                    <a:pt x="386" y="0"/>
                    <a:pt x="38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3" name="Freeform 252"/>
            <p:cNvSpPr/>
            <p:nvPr/>
          </p:nvSpPr>
          <p:spPr bwMode="auto">
            <a:xfrm>
              <a:off x="2178" y="1707"/>
              <a:ext cx="20" cy="7"/>
            </a:xfrm>
            <a:custGeom>
              <a:avLst/>
              <a:gdLst>
                <a:gd name="T0" fmla="*/ 15 w 42"/>
                <a:gd name="T1" fmla="*/ 2 h 14"/>
                <a:gd name="T2" fmla="*/ 14 w 42"/>
                <a:gd name="T3" fmla="*/ 1 h 14"/>
                <a:gd name="T4" fmla="*/ 1 w 42"/>
                <a:gd name="T5" fmla="*/ 11 h 14"/>
                <a:gd name="T6" fmla="*/ 1 w 42"/>
                <a:gd name="T7" fmla="*/ 13 h 14"/>
                <a:gd name="T8" fmla="*/ 3 w 42"/>
                <a:gd name="T9" fmla="*/ 14 h 14"/>
                <a:gd name="T10" fmla="*/ 28 w 42"/>
                <a:gd name="T11" fmla="*/ 14 h 14"/>
                <a:gd name="T12" fmla="*/ 29 w 42"/>
                <a:gd name="T13" fmla="*/ 14 h 14"/>
                <a:gd name="T14" fmla="*/ 42 w 42"/>
                <a:gd name="T15" fmla="*/ 4 h 14"/>
                <a:gd name="T16" fmla="*/ 42 w 42"/>
                <a:gd name="T17" fmla="*/ 1 h 14"/>
                <a:gd name="T18" fmla="*/ 40 w 42"/>
                <a:gd name="T19" fmla="*/ 0 h 14"/>
                <a:gd name="T20" fmla="*/ 15 w 42"/>
                <a:gd name="T21" fmla="*/ 0 h 14"/>
                <a:gd name="T22" fmla="*/ 14 w 42"/>
                <a:gd name="T23" fmla="*/ 1 h 14"/>
                <a:gd name="T24" fmla="*/ 15 w 42"/>
                <a:gd name="T25" fmla="*/ 2 h 14"/>
                <a:gd name="T26" fmla="*/ 15 w 42"/>
                <a:gd name="T27" fmla="*/ 4 h 14"/>
                <a:gd name="T28" fmla="*/ 35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5 w 42"/>
                <a:gd name="T37" fmla="*/ 2 h 14"/>
                <a:gd name="T38" fmla="*/ 15 w 42"/>
                <a:gd name="T39" fmla="*/ 4 h 14"/>
                <a:gd name="T40" fmla="*/ 15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5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5" y="2"/>
                    <a:pt x="15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4" name="Freeform 253"/>
            <p:cNvSpPr/>
            <p:nvPr/>
          </p:nvSpPr>
          <p:spPr bwMode="auto">
            <a:xfrm>
              <a:off x="2191" y="1707"/>
              <a:ext cx="20" cy="7"/>
            </a:xfrm>
            <a:custGeom>
              <a:avLst/>
              <a:gdLst>
                <a:gd name="T0" fmla="*/ 14 w 42"/>
                <a:gd name="T1" fmla="*/ 2 h 14"/>
                <a:gd name="T2" fmla="*/ 13 w 42"/>
                <a:gd name="T3" fmla="*/ 1 h 14"/>
                <a:gd name="T4" fmla="*/ 1 w 42"/>
                <a:gd name="T5" fmla="*/ 11 h 14"/>
                <a:gd name="T6" fmla="*/ 0 w 42"/>
                <a:gd name="T7" fmla="*/ 13 h 14"/>
                <a:gd name="T8" fmla="*/ 2 w 42"/>
                <a:gd name="T9" fmla="*/ 14 h 14"/>
                <a:gd name="T10" fmla="*/ 27 w 42"/>
                <a:gd name="T11" fmla="*/ 14 h 14"/>
                <a:gd name="T12" fmla="*/ 29 w 42"/>
                <a:gd name="T13" fmla="*/ 14 h 14"/>
                <a:gd name="T14" fmla="*/ 41 w 42"/>
                <a:gd name="T15" fmla="*/ 4 h 14"/>
                <a:gd name="T16" fmla="*/ 42 w 42"/>
                <a:gd name="T17" fmla="*/ 1 h 14"/>
                <a:gd name="T18" fmla="*/ 40 w 42"/>
                <a:gd name="T19" fmla="*/ 0 h 14"/>
                <a:gd name="T20" fmla="*/ 14 w 42"/>
                <a:gd name="T21" fmla="*/ 0 h 14"/>
                <a:gd name="T22" fmla="*/ 13 w 42"/>
                <a:gd name="T23" fmla="*/ 1 h 14"/>
                <a:gd name="T24" fmla="*/ 14 w 42"/>
                <a:gd name="T25" fmla="*/ 2 h 14"/>
                <a:gd name="T26" fmla="*/ 14 w 42"/>
                <a:gd name="T27" fmla="*/ 4 h 14"/>
                <a:gd name="T28" fmla="*/ 34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4 w 42"/>
                <a:gd name="T37" fmla="*/ 2 h 14"/>
                <a:gd name="T38" fmla="*/ 14 w 42"/>
                <a:gd name="T39" fmla="*/ 4 h 14"/>
                <a:gd name="T40" fmla="*/ 14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4" y="2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4"/>
                    <a:pt x="1" y="14"/>
                    <a:pt x="2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8" y="14"/>
                    <a:pt x="28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1" y="1"/>
                    <a:pt x="40" y="0"/>
                    <a:pt x="4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5" name="Freeform 254"/>
            <p:cNvSpPr/>
            <p:nvPr/>
          </p:nvSpPr>
          <p:spPr bwMode="auto">
            <a:xfrm>
              <a:off x="2166" y="1707"/>
              <a:ext cx="20" cy="7"/>
            </a:xfrm>
            <a:custGeom>
              <a:avLst/>
              <a:gdLst>
                <a:gd name="T0" fmla="*/ 15 w 42"/>
                <a:gd name="T1" fmla="*/ 2 h 14"/>
                <a:gd name="T2" fmla="*/ 13 w 42"/>
                <a:gd name="T3" fmla="*/ 1 h 14"/>
                <a:gd name="T4" fmla="*/ 1 w 42"/>
                <a:gd name="T5" fmla="*/ 11 h 14"/>
                <a:gd name="T6" fmla="*/ 0 w 42"/>
                <a:gd name="T7" fmla="*/ 13 h 14"/>
                <a:gd name="T8" fmla="*/ 2 w 42"/>
                <a:gd name="T9" fmla="*/ 14 h 14"/>
                <a:gd name="T10" fmla="*/ 28 w 42"/>
                <a:gd name="T11" fmla="*/ 14 h 14"/>
                <a:gd name="T12" fmla="*/ 29 w 42"/>
                <a:gd name="T13" fmla="*/ 14 h 14"/>
                <a:gd name="T14" fmla="*/ 41 w 42"/>
                <a:gd name="T15" fmla="*/ 4 h 14"/>
                <a:gd name="T16" fmla="*/ 42 w 42"/>
                <a:gd name="T17" fmla="*/ 1 h 14"/>
                <a:gd name="T18" fmla="*/ 40 w 42"/>
                <a:gd name="T19" fmla="*/ 0 h 14"/>
                <a:gd name="T20" fmla="*/ 15 w 42"/>
                <a:gd name="T21" fmla="*/ 0 h 14"/>
                <a:gd name="T22" fmla="*/ 13 w 42"/>
                <a:gd name="T23" fmla="*/ 1 h 14"/>
                <a:gd name="T24" fmla="*/ 15 w 42"/>
                <a:gd name="T25" fmla="*/ 2 h 14"/>
                <a:gd name="T26" fmla="*/ 15 w 42"/>
                <a:gd name="T27" fmla="*/ 4 h 14"/>
                <a:gd name="T28" fmla="*/ 34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5 w 42"/>
                <a:gd name="T37" fmla="*/ 2 h 14"/>
                <a:gd name="T38" fmla="*/ 15 w 42"/>
                <a:gd name="T39" fmla="*/ 4 h 14"/>
                <a:gd name="T40" fmla="*/ 15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5" y="2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5" y="2"/>
                    <a:pt x="15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6" name="Freeform 255"/>
            <p:cNvSpPr/>
            <p:nvPr/>
          </p:nvSpPr>
          <p:spPr bwMode="auto">
            <a:xfrm>
              <a:off x="2173" y="1703"/>
              <a:ext cx="18" cy="5"/>
            </a:xfrm>
            <a:custGeom>
              <a:avLst/>
              <a:gdLst>
                <a:gd name="T0" fmla="*/ 18 w 18"/>
                <a:gd name="T1" fmla="*/ 0 h 5"/>
                <a:gd name="T2" fmla="*/ 6 w 18"/>
                <a:gd name="T3" fmla="*/ 0 h 5"/>
                <a:gd name="T4" fmla="*/ 0 w 18"/>
                <a:gd name="T5" fmla="*/ 5 h 5"/>
                <a:gd name="T6" fmla="*/ 12 w 18"/>
                <a:gd name="T7" fmla="*/ 5 h 5"/>
                <a:gd name="T8" fmla="*/ 18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8" y="0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7" name="Freeform 256"/>
            <p:cNvSpPr/>
            <p:nvPr/>
          </p:nvSpPr>
          <p:spPr bwMode="auto">
            <a:xfrm>
              <a:off x="2190" y="1697"/>
              <a:ext cx="20" cy="7"/>
            </a:xfrm>
            <a:custGeom>
              <a:avLst/>
              <a:gdLst>
                <a:gd name="T0" fmla="*/ 28 w 42"/>
                <a:gd name="T1" fmla="*/ 12 h 14"/>
                <a:gd name="T2" fmla="*/ 29 w 42"/>
                <a:gd name="T3" fmla="*/ 14 h 14"/>
                <a:gd name="T4" fmla="*/ 41 w 42"/>
                <a:gd name="T5" fmla="*/ 4 h 14"/>
                <a:gd name="T6" fmla="*/ 42 w 42"/>
                <a:gd name="T7" fmla="*/ 2 h 14"/>
                <a:gd name="T8" fmla="*/ 40 w 42"/>
                <a:gd name="T9" fmla="*/ 0 h 14"/>
                <a:gd name="T10" fmla="*/ 15 w 42"/>
                <a:gd name="T11" fmla="*/ 0 h 14"/>
                <a:gd name="T12" fmla="*/ 13 w 42"/>
                <a:gd name="T13" fmla="*/ 1 h 14"/>
                <a:gd name="T14" fmla="*/ 1 w 42"/>
                <a:gd name="T15" fmla="*/ 11 h 14"/>
                <a:gd name="T16" fmla="*/ 0 w 42"/>
                <a:gd name="T17" fmla="*/ 13 h 14"/>
                <a:gd name="T18" fmla="*/ 2 w 42"/>
                <a:gd name="T19" fmla="*/ 14 h 14"/>
                <a:gd name="T20" fmla="*/ 28 w 42"/>
                <a:gd name="T21" fmla="*/ 14 h 14"/>
                <a:gd name="T22" fmla="*/ 29 w 42"/>
                <a:gd name="T23" fmla="*/ 14 h 14"/>
                <a:gd name="T24" fmla="*/ 28 w 42"/>
                <a:gd name="T25" fmla="*/ 12 h 14"/>
                <a:gd name="T26" fmla="*/ 28 w 42"/>
                <a:gd name="T27" fmla="*/ 10 h 14"/>
                <a:gd name="T28" fmla="*/ 8 w 42"/>
                <a:gd name="T29" fmla="*/ 10 h 14"/>
                <a:gd name="T30" fmla="*/ 15 w 42"/>
                <a:gd name="T31" fmla="*/ 4 h 14"/>
                <a:gd name="T32" fmla="*/ 34 w 42"/>
                <a:gd name="T33" fmla="*/ 4 h 14"/>
                <a:gd name="T34" fmla="*/ 26 w 42"/>
                <a:gd name="T35" fmla="*/ 11 h 14"/>
                <a:gd name="T36" fmla="*/ 28 w 42"/>
                <a:gd name="T37" fmla="*/ 12 h 14"/>
                <a:gd name="T38" fmla="*/ 28 w 42"/>
                <a:gd name="T39" fmla="*/ 10 h 14"/>
                <a:gd name="T40" fmla="*/ 28 w 42"/>
                <a:gd name="T4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28" y="12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2"/>
                    <a:pt x="28" y="12"/>
                    <a:pt x="28" y="1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8" name="Freeform 257"/>
            <p:cNvSpPr/>
            <p:nvPr/>
          </p:nvSpPr>
          <p:spPr bwMode="auto">
            <a:xfrm>
              <a:off x="2179" y="1698"/>
              <a:ext cx="18" cy="5"/>
            </a:xfrm>
            <a:custGeom>
              <a:avLst/>
              <a:gdLst>
                <a:gd name="T0" fmla="*/ 18 w 18"/>
                <a:gd name="T1" fmla="*/ 0 h 5"/>
                <a:gd name="T2" fmla="*/ 6 w 18"/>
                <a:gd name="T3" fmla="*/ 0 h 5"/>
                <a:gd name="T4" fmla="*/ 0 w 18"/>
                <a:gd name="T5" fmla="*/ 5 h 5"/>
                <a:gd name="T6" fmla="*/ 12 w 18"/>
                <a:gd name="T7" fmla="*/ 5 h 5"/>
                <a:gd name="T8" fmla="*/ 18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8" y="0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9" name="Freeform 258"/>
            <p:cNvSpPr/>
            <p:nvPr/>
          </p:nvSpPr>
          <p:spPr bwMode="auto">
            <a:xfrm>
              <a:off x="2203" y="1707"/>
              <a:ext cx="20" cy="7"/>
            </a:xfrm>
            <a:custGeom>
              <a:avLst/>
              <a:gdLst>
                <a:gd name="T0" fmla="*/ 15 w 42"/>
                <a:gd name="T1" fmla="*/ 2 h 14"/>
                <a:gd name="T2" fmla="*/ 13 w 42"/>
                <a:gd name="T3" fmla="*/ 1 h 14"/>
                <a:gd name="T4" fmla="*/ 1 w 42"/>
                <a:gd name="T5" fmla="*/ 11 h 14"/>
                <a:gd name="T6" fmla="*/ 0 w 42"/>
                <a:gd name="T7" fmla="*/ 13 h 14"/>
                <a:gd name="T8" fmla="*/ 2 w 42"/>
                <a:gd name="T9" fmla="*/ 14 h 14"/>
                <a:gd name="T10" fmla="*/ 28 w 42"/>
                <a:gd name="T11" fmla="*/ 14 h 14"/>
                <a:gd name="T12" fmla="*/ 29 w 42"/>
                <a:gd name="T13" fmla="*/ 14 h 14"/>
                <a:gd name="T14" fmla="*/ 41 w 42"/>
                <a:gd name="T15" fmla="*/ 4 h 14"/>
                <a:gd name="T16" fmla="*/ 42 w 42"/>
                <a:gd name="T17" fmla="*/ 1 h 14"/>
                <a:gd name="T18" fmla="*/ 40 w 42"/>
                <a:gd name="T19" fmla="*/ 0 h 14"/>
                <a:gd name="T20" fmla="*/ 15 w 42"/>
                <a:gd name="T21" fmla="*/ 0 h 14"/>
                <a:gd name="T22" fmla="*/ 13 w 42"/>
                <a:gd name="T23" fmla="*/ 1 h 14"/>
                <a:gd name="T24" fmla="*/ 15 w 42"/>
                <a:gd name="T25" fmla="*/ 2 h 14"/>
                <a:gd name="T26" fmla="*/ 15 w 42"/>
                <a:gd name="T27" fmla="*/ 4 h 14"/>
                <a:gd name="T28" fmla="*/ 34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5 w 42"/>
                <a:gd name="T37" fmla="*/ 2 h 14"/>
                <a:gd name="T38" fmla="*/ 15 w 42"/>
                <a:gd name="T39" fmla="*/ 4 h 14"/>
                <a:gd name="T40" fmla="*/ 15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5" y="2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5" y="2"/>
                    <a:pt x="15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0" name="Freeform 259"/>
            <p:cNvSpPr/>
            <p:nvPr/>
          </p:nvSpPr>
          <p:spPr bwMode="auto">
            <a:xfrm>
              <a:off x="2265" y="1708"/>
              <a:ext cx="18" cy="5"/>
            </a:xfrm>
            <a:custGeom>
              <a:avLst/>
              <a:gdLst>
                <a:gd name="T0" fmla="*/ 5 w 18"/>
                <a:gd name="T1" fmla="*/ 0 h 5"/>
                <a:gd name="T2" fmla="*/ 0 w 18"/>
                <a:gd name="T3" fmla="*/ 5 h 5"/>
                <a:gd name="T4" fmla="*/ 12 w 18"/>
                <a:gd name="T5" fmla="*/ 5 h 5"/>
                <a:gd name="T6" fmla="*/ 18 w 18"/>
                <a:gd name="T7" fmla="*/ 0 h 5"/>
                <a:gd name="T8" fmla="*/ 5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5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lnTo>
                    <a:pt x="5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1" name="Freeform 260"/>
            <p:cNvSpPr/>
            <p:nvPr/>
          </p:nvSpPr>
          <p:spPr bwMode="auto">
            <a:xfrm>
              <a:off x="2202" y="1697"/>
              <a:ext cx="20" cy="7"/>
            </a:xfrm>
            <a:custGeom>
              <a:avLst/>
              <a:gdLst>
                <a:gd name="T0" fmla="*/ 28 w 42"/>
                <a:gd name="T1" fmla="*/ 12 h 14"/>
                <a:gd name="T2" fmla="*/ 29 w 42"/>
                <a:gd name="T3" fmla="*/ 14 h 14"/>
                <a:gd name="T4" fmla="*/ 42 w 42"/>
                <a:gd name="T5" fmla="*/ 4 h 14"/>
                <a:gd name="T6" fmla="*/ 42 w 42"/>
                <a:gd name="T7" fmla="*/ 2 h 14"/>
                <a:gd name="T8" fmla="*/ 40 w 42"/>
                <a:gd name="T9" fmla="*/ 0 h 14"/>
                <a:gd name="T10" fmla="*/ 15 w 42"/>
                <a:gd name="T11" fmla="*/ 0 h 14"/>
                <a:gd name="T12" fmla="*/ 14 w 42"/>
                <a:gd name="T13" fmla="*/ 1 h 14"/>
                <a:gd name="T14" fmla="*/ 1 w 42"/>
                <a:gd name="T15" fmla="*/ 11 h 14"/>
                <a:gd name="T16" fmla="*/ 1 w 42"/>
                <a:gd name="T17" fmla="*/ 13 h 14"/>
                <a:gd name="T18" fmla="*/ 3 w 42"/>
                <a:gd name="T19" fmla="*/ 14 h 14"/>
                <a:gd name="T20" fmla="*/ 28 w 42"/>
                <a:gd name="T21" fmla="*/ 14 h 14"/>
                <a:gd name="T22" fmla="*/ 29 w 42"/>
                <a:gd name="T23" fmla="*/ 14 h 14"/>
                <a:gd name="T24" fmla="*/ 28 w 42"/>
                <a:gd name="T25" fmla="*/ 12 h 14"/>
                <a:gd name="T26" fmla="*/ 28 w 42"/>
                <a:gd name="T27" fmla="*/ 10 h 14"/>
                <a:gd name="T28" fmla="*/ 8 w 42"/>
                <a:gd name="T29" fmla="*/ 10 h 14"/>
                <a:gd name="T30" fmla="*/ 16 w 42"/>
                <a:gd name="T31" fmla="*/ 4 h 14"/>
                <a:gd name="T32" fmla="*/ 35 w 42"/>
                <a:gd name="T33" fmla="*/ 4 h 14"/>
                <a:gd name="T34" fmla="*/ 27 w 42"/>
                <a:gd name="T35" fmla="*/ 11 h 14"/>
                <a:gd name="T36" fmla="*/ 28 w 42"/>
                <a:gd name="T37" fmla="*/ 12 h 14"/>
                <a:gd name="T38" fmla="*/ 28 w 42"/>
                <a:gd name="T39" fmla="*/ 10 h 14"/>
                <a:gd name="T40" fmla="*/ 28 w 42"/>
                <a:gd name="T4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28" y="12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3"/>
                    <a:pt x="42" y="2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2"/>
                    <a:pt x="28" y="12"/>
                    <a:pt x="28" y="1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2" name="Freeform 261"/>
            <p:cNvSpPr/>
            <p:nvPr/>
          </p:nvSpPr>
          <p:spPr bwMode="auto">
            <a:xfrm>
              <a:off x="2216" y="1708"/>
              <a:ext cx="18" cy="5"/>
            </a:xfrm>
            <a:custGeom>
              <a:avLst/>
              <a:gdLst>
                <a:gd name="T0" fmla="*/ 6 w 18"/>
                <a:gd name="T1" fmla="*/ 0 h 5"/>
                <a:gd name="T2" fmla="*/ 0 w 18"/>
                <a:gd name="T3" fmla="*/ 5 h 5"/>
                <a:gd name="T4" fmla="*/ 12 w 18"/>
                <a:gd name="T5" fmla="*/ 5 h 5"/>
                <a:gd name="T6" fmla="*/ 18 w 18"/>
                <a:gd name="T7" fmla="*/ 0 h 5"/>
                <a:gd name="T8" fmla="*/ 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6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3" name="Freeform 262"/>
            <p:cNvSpPr/>
            <p:nvPr/>
          </p:nvSpPr>
          <p:spPr bwMode="auto">
            <a:xfrm>
              <a:off x="2289" y="1708"/>
              <a:ext cx="18" cy="5"/>
            </a:xfrm>
            <a:custGeom>
              <a:avLst/>
              <a:gdLst>
                <a:gd name="T0" fmla="*/ 0 w 18"/>
                <a:gd name="T1" fmla="*/ 5 h 5"/>
                <a:gd name="T2" fmla="*/ 12 w 18"/>
                <a:gd name="T3" fmla="*/ 5 h 5"/>
                <a:gd name="T4" fmla="*/ 18 w 18"/>
                <a:gd name="T5" fmla="*/ 0 h 5"/>
                <a:gd name="T6" fmla="*/ 6 w 18"/>
                <a:gd name="T7" fmla="*/ 0 h 5"/>
                <a:gd name="T8" fmla="*/ 0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4" name="Freeform 263"/>
            <p:cNvSpPr/>
            <p:nvPr/>
          </p:nvSpPr>
          <p:spPr bwMode="auto">
            <a:xfrm>
              <a:off x="2295" y="1703"/>
              <a:ext cx="18" cy="5"/>
            </a:xfrm>
            <a:custGeom>
              <a:avLst/>
              <a:gdLst>
                <a:gd name="T0" fmla="*/ 0 w 18"/>
                <a:gd name="T1" fmla="*/ 5 h 5"/>
                <a:gd name="T2" fmla="*/ 12 w 18"/>
                <a:gd name="T3" fmla="*/ 5 h 5"/>
                <a:gd name="T4" fmla="*/ 18 w 18"/>
                <a:gd name="T5" fmla="*/ 0 h 5"/>
                <a:gd name="T6" fmla="*/ 6 w 18"/>
                <a:gd name="T7" fmla="*/ 0 h 5"/>
                <a:gd name="T8" fmla="*/ 0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5" name="Freeform 264"/>
            <p:cNvSpPr/>
            <p:nvPr/>
          </p:nvSpPr>
          <p:spPr bwMode="auto">
            <a:xfrm>
              <a:off x="2277" y="1708"/>
              <a:ext cx="18" cy="5"/>
            </a:xfrm>
            <a:custGeom>
              <a:avLst/>
              <a:gdLst>
                <a:gd name="T0" fmla="*/ 6 w 18"/>
                <a:gd name="T1" fmla="*/ 0 h 5"/>
                <a:gd name="T2" fmla="*/ 0 w 18"/>
                <a:gd name="T3" fmla="*/ 5 h 5"/>
                <a:gd name="T4" fmla="*/ 12 w 18"/>
                <a:gd name="T5" fmla="*/ 5 h 5"/>
                <a:gd name="T6" fmla="*/ 18 w 18"/>
                <a:gd name="T7" fmla="*/ 0 h 5"/>
                <a:gd name="T8" fmla="*/ 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6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6" name="Freeform 265"/>
            <p:cNvSpPr/>
            <p:nvPr/>
          </p:nvSpPr>
          <p:spPr bwMode="auto">
            <a:xfrm>
              <a:off x="2253" y="1708"/>
              <a:ext cx="17" cy="5"/>
            </a:xfrm>
            <a:custGeom>
              <a:avLst/>
              <a:gdLst>
                <a:gd name="T0" fmla="*/ 5 w 17"/>
                <a:gd name="T1" fmla="*/ 0 h 5"/>
                <a:gd name="T2" fmla="*/ 0 w 17"/>
                <a:gd name="T3" fmla="*/ 5 h 5"/>
                <a:gd name="T4" fmla="*/ 12 w 17"/>
                <a:gd name="T5" fmla="*/ 5 h 5"/>
                <a:gd name="T6" fmla="*/ 17 w 17"/>
                <a:gd name="T7" fmla="*/ 0 h 5"/>
                <a:gd name="T8" fmla="*/ 5 w 1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">
                  <a:moveTo>
                    <a:pt x="5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7" y="0"/>
                  </a:lnTo>
                  <a:lnTo>
                    <a:pt x="5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7" name="Freeform 266"/>
            <p:cNvSpPr/>
            <p:nvPr/>
          </p:nvSpPr>
          <p:spPr bwMode="auto">
            <a:xfrm>
              <a:off x="2228" y="1708"/>
              <a:ext cx="18" cy="5"/>
            </a:xfrm>
            <a:custGeom>
              <a:avLst/>
              <a:gdLst>
                <a:gd name="T0" fmla="*/ 6 w 18"/>
                <a:gd name="T1" fmla="*/ 0 h 5"/>
                <a:gd name="T2" fmla="*/ 0 w 18"/>
                <a:gd name="T3" fmla="*/ 5 h 5"/>
                <a:gd name="T4" fmla="*/ 12 w 18"/>
                <a:gd name="T5" fmla="*/ 5 h 5"/>
                <a:gd name="T6" fmla="*/ 18 w 18"/>
                <a:gd name="T7" fmla="*/ 0 h 5"/>
                <a:gd name="T8" fmla="*/ 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6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8" name="Freeform 267"/>
            <p:cNvSpPr/>
            <p:nvPr/>
          </p:nvSpPr>
          <p:spPr bwMode="auto">
            <a:xfrm>
              <a:off x="2240" y="1708"/>
              <a:ext cx="18" cy="5"/>
            </a:xfrm>
            <a:custGeom>
              <a:avLst/>
              <a:gdLst>
                <a:gd name="T0" fmla="*/ 6 w 18"/>
                <a:gd name="T1" fmla="*/ 0 h 5"/>
                <a:gd name="T2" fmla="*/ 0 w 18"/>
                <a:gd name="T3" fmla="*/ 5 h 5"/>
                <a:gd name="T4" fmla="*/ 13 w 18"/>
                <a:gd name="T5" fmla="*/ 5 h 5"/>
                <a:gd name="T6" fmla="*/ 18 w 18"/>
                <a:gd name="T7" fmla="*/ 0 h 5"/>
                <a:gd name="T8" fmla="*/ 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6" y="0"/>
                  </a:moveTo>
                  <a:lnTo>
                    <a:pt x="0" y="5"/>
                  </a:lnTo>
                  <a:lnTo>
                    <a:pt x="13" y="5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9" name="Freeform 268"/>
            <p:cNvSpPr/>
            <p:nvPr/>
          </p:nvSpPr>
          <p:spPr bwMode="auto">
            <a:xfrm>
              <a:off x="2252" y="1698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0" name="Freeform 269"/>
            <p:cNvSpPr/>
            <p:nvPr/>
          </p:nvSpPr>
          <p:spPr bwMode="auto">
            <a:xfrm>
              <a:off x="2270" y="1703"/>
              <a:ext cx="19" cy="5"/>
            </a:xfrm>
            <a:custGeom>
              <a:avLst/>
              <a:gdLst>
                <a:gd name="T0" fmla="*/ 7 w 19"/>
                <a:gd name="T1" fmla="*/ 0 h 5"/>
                <a:gd name="T2" fmla="*/ 0 w 19"/>
                <a:gd name="T3" fmla="*/ 5 h 5"/>
                <a:gd name="T4" fmla="*/ 13 w 19"/>
                <a:gd name="T5" fmla="*/ 5 h 5"/>
                <a:gd name="T6" fmla="*/ 19 w 19"/>
                <a:gd name="T7" fmla="*/ 0 h 5"/>
                <a:gd name="T8" fmla="*/ 7 w 1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">
                  <a:moveTo>
                    <a:pt x="7" y="0"/>
                  </a:moveTo>
                  <a:lnTo>
                    <a:pt x="0" y="5"/>
                  </a:lnTo>
                  <a:lnTo>
                    <a:pt x="13" y="5"/>
                  </a:lnTo>
                  <a:lnTo>
                    <a:pt x="19" y="0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1" name="Freeform 270"/>
            <p:cNvSpPr/>
            <p:nvPr/>
          </p:nvSpPr>
          <p:spPr bwMode="auto">
            <a:xfrm>
              <a:off x="2246" y="1703"/>
              <a:ext cx="18" cy="5"/>
            </a:xfrm>
            <a:custGeom>
              <a:avLst/>
              <a:gdLst>
                <a:gd name="T0" fmla="*/ 6 w 18"/>
                <a:gd name="T1" fmla="*/ 0 h 5"/>
                <a:gd name="T2" fmla="*/ 0 w 18"/>
                <a:gd name="T3" fmla="*/ 5 h 5"/>
                <a:gd name="T4" fmla="*/ 12 w 18"/>
                <a:gd name="T5" fmla="*/ 5 h 5"/>
                <a:gd name="T6" fmla="*/ 18 w 18"/>
                <a:gd name="T7" fmla="*/ 0 h 5"/>
                <a:gd name="T8" fmla="*/ 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6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2" name="Freeform 271"/>
            <p:cNvSpPr/>
            <p:nvPr/>
          </p:nvSpPr>
          <p:spPr bwMode="auto">
            <a:xfrm>
              <a:off x="2222" y="1703"/>
              <a:ext cx="18" cy="5"/>
            </a:xfrm>
            <a:custGeom>
              <a:avLst/>
              <a:gdLst>
                <a:gd name="T0" fmla="*/ 6 w 18"/>
                <a:gd name="T1" fmla="*/ 0 h 5"/>
                <a:gd name="T2" fmla="*/ 0 w 18"/>
                <a:gd name="T3" fmla="*/ 5 h 5"/>
                <a:gd name="T4" fmla="*/ 12 w 18"/>
                <a:gd name="T5" fmla="*/ 5 h 5"/>
                <a:gd name="T6" fmla="*/ 18 w 18"/>
                <a:gd name="T7" fmla="*/ 0 h 5"/>
                <a:gd name="T8" fmla="*/ 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6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3" name="Freeform 272"/>
            <p:cNvSpPr/>
            <p:nvPr/>
          </p:nvSpPr>
          <p:spPr bwMode="auto">
            <a:xfrm>
              <a:off x="2258" y="1703"/>
              <a:ext cx="19" cy="5"/>
            </a:xfrm>
            <a:custGeom>
              <a:avLst/>
              <a:gdLst>
                <a:gd name="T0" fmla="*/ 6 w 19"/>
                <a:gd name="T1" fmla="*/ 0 h 5"/>
                <a:gd name="T2" fmla="*/ 0 w 19"/>
                <a:gd name="T3" fmla="*/ 5 h 5"/>
                <a:gd name="T4" fmla="*/ 12 w 19"/>
                <a:gd name="T5" fmla="*/ 5 h 5"/>
                <a:gd name="T6" fmla="*/ 19 w 19"/>
                <a:gd name="T7" fmla="*/ 0 h 5"/>
                <a:gd name="T8" fmla="*/ 6 w 1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">
                  <a:moveTo>
                    <a:pt x="6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9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4" name="Freeform 273"/>
            <p:cNvSpPr/>
            <p:nvPr/>
          </p:nvSpPr>
          <p:spPr bwMode="auto">
            <a:xfrm>
              <a:off x="2216" y="1698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5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5" name="Freeform 274"/>
            <p:cNvSpPr/>
            <p:nvPr/>
          </p:nvSpPr>
          <p:spPr bwMode="auto">
            <a:xfrm>
              <a:off x="2184" y="1702"/>
              <a:ext cx="20" cy="7"/>
            </a:xfrm>
            <a:custGeom>
              <a:avLst/>
              <a:gdLst>
                <a:gd name="T0" fmla="*/ 14 w 42"/>
                <a:gd name="T1" fmla="*/ 2 h 14"/>
                <a:gd name="T2" fmla="*/ 13 w 42"/>
                <a:gd name="T3" fmla="*/ 1 h 14"/>
                <a:gd name="T4" fmla="*/ 1 w 42"/>
                <a:gd name="T5" fmla="*/ 11 h 14"/>
                <a:gd name="T6" fmla="*/ 0 w 42"/>
                <a:gd name="T7" fmla="*/ 13 h 14"/>
                <a:gd name="T8" fmla="*/ 2 w 42"/>
                <a:gd name="T9" fmla="*/ 14 h 14"/>
                <a:gd name="T10" fmla="*/ 27 w 42"/>
                <a:gd name="T11" fmla="*/ 14 h 14"/>
                <a:gd name="T12" fmla="*/ 29 w 42"/>
                <a:gd name="T13" fmla="*/ 14 h 14"/>
                <a:gd name="T14" fmla="*/ 41 w 42"/>
                <a:gd name="T15" fmla="*/ 4 h 14"/>
                <a:gd name="T16" fmla="*/ 42 w 42"/>
                <a:gd name="T17" fmla="*/ 2 h 14"/>
                <a:gd name="T18" fmla="*/ 40 w 42"/>
                <a:gd name="T19" fmla="*/ 0 h 14"/>
                <a:gd name="T20" fmla="*/ 14 w 42"/>
                <a:gd name="T21" fmla="*/ 0 h 14"/>
                <a:gd name="T22" fmla="*/ 13 w 42"/>
                <a:gd name="T23" fmla="*/ 1 h 14"/>
                <a:gd name="T24" fmla="*/ 14 w 42"/>
                <a:gd name="T25" fmla="*/ 2 h 14"/>
                <a:gd name="T26" fmla="*/ 14 w 42"/>
                <a:gd name="T27" fmla="*/ 4 h 14"/>
                <a:gd name="T28" fmla="*/ 34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4 w 42"/>
                <a:gd name="T37" fmla="*/ 2 h 14"/>
                <a:gd name="T38" fmla="*/ 14 w 42"/>
                <a:gd name="T39" fmla="*/ 4 h 14"/>
                <a:gd name="T40" fmla="*/ 14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4" y="2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4"/>
                    <a:pt x="1" y="14"/>
                    <a:pt x="2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8" y="14"/>
                    <a:pt x="28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2"/>
                  </a:cubicBezTo>
                  <a:cubicBezTo>
                    <a:pt x="41" y="1"/>
                    <a:pt x="40" y="0"/>
                    <a:pt x="4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6" name="Freeform 275"/>
            <p:cNvSpPr/>
            <p:nvPr/>
          </p:nvSpPr>
          <p:spPr bwMode="auto">
            <a:xfrm>
              <a:off x="2208" y="1702"/>
              <a:ext cx="20" cy="7"/>
            </a:xfrm>
            <a:custGeom>
              <a:avLst/>
              <a:gdLst>
                <a:gd name="T0" fmla="*/ 15 w 42"/>
                <a:gd name="T1" fmla="*/ 2 h 14"/>
                <a:gd name="T2" fmla="*/ 14 w 42"/>
                <a:gd name="T3" fmla="*/ 1 h 14"/>
                <a:gd name="T4" fmla="*/ 1 w 42"/>
                <a:gd name="T5" fmla="*/ 11 h 14"/>
                <a:gd name="T6" fmla="*/ 1 w 42"/>
                <a:gd name="T7" fmla="*/ 13 h 14"/>
                <a:gd name="T8" fmla="*/ 3 w 42"/>
                <a:gd name="T9" fmla="*/ 14 h 14"/>
                <a:gd name="T10" fmla="*/ 28 w 42"/>
                <a:gd name="T11" fmla="*/ 14 h 14"/>
                <a:gd name="T12" fmla="*/ 29 w 42"/>
                <a:gd name="T13" fmla="*/ 14 h 14"/>
                <a:gd name="T14" fmla="*/ 42 w 42"/>
                <a:gd name="T15" fmla="*/ 4 h 14"/>
                <a:gd name="T16" fmla="*/ 42 w 42"/>
                <a:gd name="T17" fmla="*/ 2 h 14"/>
                <a:gd name="T18" fmla="*/ 40 w 42"/>
                <a:gd name="T19" fmla="*/ 0 h 14"/>
                <a:gd name="T20" fmla="*/ 15 w 42"/>
                <a:gd name="T21" fmla="*/ 0 h 14"/>
                <a:gd name="T22" fmla="*/ 14 w 42"/>
                <a:gd name="T23" fmla="*/ 1 h 14"/>
                <a:gd name="T24" fmla="*/ 15 w 42"/>
                <a:gd name="T25" fmla="*/ 2 h 14"/>
                <a:gd name="T26" fmla="*/ 15 w 42"/>
                <a:gd name="T27" fmla="*/ 4 h 14"/>
                <a:gd name="T28" fmla="*/ 35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5 w 42"/>
                <a:gd name="T37" fmla="*/ 2 h 14"/>
                <a:gd name="T38" fmla="*/ 15 w 42"/>
                <a:gd name="T39" fmla="*/ 4 h 14"/>
                <a:gd name="T40" fmla="*/ 15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5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3"/>
                    <a:pt x="42" y="2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5" y="2"/>
                    <a:pt x="15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7" name="Freeform 276"/>
            <p:cNvSpPr/>
            <p:nvPr/>
          </p:nvSpPr>
          <p:spPr bwMode="auto">
            <a:xfrm>
              <a:off x="2196" y="1702"/>
              <a:ext cx="20" cy="7"/>
            </a:xfrm>
            <a:custGeom>
              <a:avLst/>
              <a:gdLst>
                <a:gd name="T0" fmla="*/ 15 w 42"/>
                <a:gd name="T1" fmla="*/ 2 h 14"/>
                <a:gd name="T2" fmla="*/ 13 w 42"/>
                <a:gd name="T3" fmla="*/ 1 h 14"/>
                <a:gd name="T4" fmla="*/ 1 w 42"/>
                <a:gd name="T5" fmla="*/ 11 h 14"/>
                <a:gd name="T6" fmla="*/ 0 w 42"/>
                <a:gd name="T7" fmla="*/ 13 h 14"/>
                <a:gd name="T8" fmla="*/ 2 w 42"/>
                <a:gd name="T9" fmla="*/ 14 h 14"/>
                <a:gd name="T10" fmla="*/ 28 w 42"/>
                <a:gd name="T11" fmla="*/ 14 h 14"/>
                <a:gd name="T12" fmla="*/ 29 w 42"/>
                <a:gd name="T13" fmla="*/ 14 h 14"/>
                <a:gd name="T14" fmla="*/ 41 w 42"/>
                <a:gd name="T15" fmla="*/ 4 h 14"/>
                <a:gd name="T16" fmla="*/ 42 w 42"/>
                <a:gd name="T17" fmla="*/ 2 h 14"/>
                <a:gd name="T18" fmla="*/ 40 w 42"/>
                <a:gd name="T19" fmla="*/ 0 h 14"/>
                <a:gd name="T20" fmla="*/ 15 w 42"/>
                <a:gd name="T21" fmla="*/ 0 h 14"/>
                <a:gd name="T22" fmla="*/ 13 w 42"/>
                <a:gd name="T23" fmla="*/ 1 h 14"/>
                <a:gd name="T24" fmla="*/ 15 w 42"/>
                <a:gd name="T25" fmla="*/ 2 h 14"/>
                <a:gd name="T26" fmla="*/ 15 w 42"/>
                <a:gd name="T27" fmla="*/ 4 h 14"/>
                <a:gd name="T28" fmla="*/ 34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5 w 42"/>
                <a:gd name="T37" fmla="*/ 2 h 14"/>
                <a:gd name="T38" fmla="*/ 15 w 42"/>
                <a:gd name="T39" fmla="*/ 4 h 14"/>
                <a:gd name="T40" fmla="*/ 15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5" y="2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5" y="2"/>
                    <a:pt x="15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8" name="Freeform 277"/>
            <p:cNvSpPr/>
            <p:nvPr/>
          </p:nvSpPr>
          <p:spPr bwMode="auto">
            <a:xfrm>
              <a:off x="2234" y="1703"/>
              <a:ext cx="18" cy="5"/>
            </a:xfrm>
            <a:custGeom>
              <a:avLst/>
              <a:gdLst>
                <a:gd name="T0" fmla="*/ 6 w 18"/>
                <a:gd name="T1" fmla="*/ 0 h 5"/>
                <a:gd name="T2" fmla="*/ 0 w 18"/>
                <a:gd name="T3" fmla="*/ 5 h 5"/>
                <a:gd name="T4" fmla="*/ 12 w 18"/>
                <a:gd name="T5" fmla="*/ 5 h 5"/>
                <a:gd name="T6" fmla="*/ 18 w 18"/>
                <a:gd name="T7" fmla="*/ 0 h 5"/>
                <a:gd name="T8" fmla="*/ 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6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9" name="Freeform 278"/>
            <p:cNvSpPr/>
            <p:nvPr/>
          </p:nvSpPr>
          <p:spPr bwMode="auto">
            <a:xfrm>
              <a:off x="2240" y="1698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0" name="Freeform 279"/>
            <p:cNvSpPr/>
            <p:nvPr/>
          </p:nvSpPr>
          <p:spPr bwMode="auto">
            <a:xfrm>
              <a:off x="2301" y="1698"/>
              <a:ext cx="18" cy="5"/>
            </a:xfrm>
            <a:custGeom>
              <a:avLst/>
              <a:gdLst>
                <a:gd name="T0" fmla="*/ 0 w 18"/>
                <a:gd name="T1" fmla="*/ 5 h 5"/>
                <a:gd name="T2" fmla="*/ 12 w 18"/>
                <a:gd name="T3" fmla="*/ 5 h 5"/>
                <a:gd name="T4" fmla="*/ 18 w 18"/>
                <a:gd name="T5" fmla="*/ 0 h 5"/>
                <a:gd name="T6" fmla="*/ 6 w 18"/>
                <a:gd name="T7" fmla="*/ 0 h 5"/>
                <a:gd name="T8" fmla="*/ 0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1" name="Freeform 280"/>
            <p:cNvSpPr/>
            <p:nvPr/>
          </p:nvSpPr>
          <p:spPr bwMode="auto">
            <a:xfrm>
              <a:off x="2228" y="1698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2" name="Freeform 281"/>
            <p:cNvSpPr/>
            <p:nvPr/>
          </p:nvSpPr>
          <p:spPr bwMode="auto">
            <a:xfrm>
              <a:off x="2277" y="1698"/>
              <a:ext cx="17" cy="5"/>
            </a:xfrm>
            <a:custGeom>
              <a:avLst/>
              <a:gdLst>
                <a:gd name="T0" fmla="*/ 12 w 17"/>
                <a:gd name="T1" fmla="*/ 5 h 5"/>
                <a:gd name="T2" fmla="*/ 17 w 17"/>
                <a:gd name="T3" fmla="*/ 0 h 5"/>
                <a:gd name="T4" fmla="*/ 5 w 17"/>
                <a:gd name="T5" fmla="*/ 0 h 5"/>
                <a:gd name="T6" fmla="*/ 0 w 17"/>
                <a:gd name="T7" fmla="*/ 5 h 5"/>
                <a:gd name="T8" fmla="*/ 12 w 1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">
                  <a:moveTo>
                    <a:pt x="12" y="5"/>
                  </a:moveTo>
                  <a:lnTo>
                    <a:pt x="17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3" name="Freeform 282"/>
            <p:cNvSpPr/>
            <p:nvPr/>
          </p:nvSpPr>
          <p:spPr bwMode="auto">
            <a:xfrm>
              <a:off x="2289" y="1698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5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4" name="Freeform 283"/>
            <p:cNvSpPr/>
            <p:nvPr/>
          </p:nvSpPr>
          <p:spPr bwMode="auto">
            <a:xfrm>
              <a:off x="2283" y="1703"/>
              <a:ext cx="18" cy="5"/>
            </a:xfrm>
            <a:custGeom>
              <a:avLst/>
              <a:gdLst>
                <a:gd name="T0" fmla="*/ 0 w 18"/>
                <a:gd name="T1" fmla="*/ 5 h 5"/>
                <a:gd name="T2" fmla="*/ 12 w 18"/>
                <a:gd name="T3" fmla="*/ 5 h 5"/>
                <a:gd name="T4" fmla="*/ 18 w 18"/>
                <a:gd name="T5" fmla="*/ 0 h 5"/>
                <a:gd name="T6" fmla="*/ 6 w 18"/>
                <a:gd name="T7" fmla="*/ 0 h 5"/>
                <a:gd name="T8" fmla="*/ 0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5" name="Freeform 284"/>
            <p:cNvSpPr/>
            <p:nvPr/>
          </p:nvSpPr>
          <p:spPr bwMode="auto">
            <a:xfrm>
              <a:off x="2264" y="1698"/>
              <a:ext cx="18" cy="5"/>
            </a:xfrm>
            <a:custGeom>
              <a:avLst/>
              <a:gdLst>
                <a:gd name="T0" fmla="*/ 13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3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3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3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6" name="Freeform 285"/>
            <p:cNvSpPr/>
            <p:nvPr/>
          </p:nvSpPr>
          <p:spPr bwMode="auto">
            <a:xfrm>
              <a:off x="2234" y="1713"/>
              <a:ext cx="19" cy="4"/>
            </a:xfrm>
            <a:custGeom>
              <a:avLst/>
              <a:gdLst>
                <a:gd name="T0" fmla="*/ 6 w 19"/>
                <a:gd name="T1" fmla="*/ 0 h 4"/>
                <a:gd name="T2" fmla="*/ 0 w 19"/>
                <a:gd name="T3" fmla="*/ 4 h 4"/>
                <a:gd name="T4" fmla="*/ 12 w 19"/>
                <a:gd name="T5" fmla="*/ 4 h 4"/>
                <a:gd name="T6" fmla="*/ 19 w 19"/>
                <a:gd name="T7" fmla="*/ 0 h 4"/>
                <a:gd name="T8" fmla="*/ 6 w 1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">
                  <a:moveTo>
                    <a:pt x="6" y="0"/>
                  </a:moveTo>
                  <a:lnTo>
                    <a:pt x="0" y="4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7" name="Freeform 286"/>
            <p:cNvSpPr/>
            <p:nvPr/>
          </p:nvSpPr>
          <p:spPr bwMode="auto">
            <a:xfrm>
              <a:off x="2246" y="1713"/>
              <a:ext cx="19" cy="4"/>
            </a:xfrm>
            <a:custGeom>
              <a:avLst/>
              <a:gdLst>
                <a:gd name="T0" fmla="*/ 7 w 19"/>
                <a:gd name="T1" fmla="*/ 0 h 4"/>
                <a:gd name="T2" fmla="*/ 0 w 19"/>
                <a:gd name="T3" fmla="*/ 4 h 4"/>
                <a:gd name="T4" fmla="*/ 13 w 19"/>
                <a:gd name="T5" fmla="*/ 4 h 4"/>
                <a:gd name="T6" fmla="*/ 19 w 19"/>
                <a:gd name="T7" fmla="*/ 0 h 4"/>
                <a:gd name="T8" fmla="*/ 7 w 1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">
                  <a:moveTo>
                    <a:pt x="7" y="0"/>
                  </a:moveTo>
                  <a:lnTo>
                    <a:pt x="0" y="4"/>
                  </a:lnTo>
                  <a:lnTo>
                    <a:pt x="13" y="4"/>
                  </a:lnTo>
                  <a:lnTo>
                    <a:pt x="19" y="0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8" name="Freeform 287"/>
            <p:cNvSpPr/>
            <p:nvPr/>
          </p:nvSpPr>
          <p:spPr bwMode="auto">
            <a:xfrm>
              <a:off x="2222" y="1713"/>
              <a:ext cx="18" cy="4"/>
            </a:xfrm>
            <a:custGeom>
              <a:avLst/>
              <a:gdLst>
                <a:gd name="T0" fmla="*/ 6 w 18"/>
                <a:gd name="T1" fmla="*/ 0 h 4"/>
                <a:gd name="T2" fmla="*/ 0 w 18"/>
                <a:gd name="T3" fmla="*/ 4 h 4"/>
                <a:gd name="T4" fmla="*/ 12 w 18"/>
                <a:gd name="T5" fmla="*/ 4 h 4"/>
                <a:gd name="T6" fmla="*/ 18 w 18"/>
                <a:gd name="T7" fmla="*/ 0 h 4"/>
                <a:gd name="T8" fmla="*/ 6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6" y="0"/>
                  </a:moveTo>
                  <a:lnTo>
                    <a:pt x="0" y="4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9" name="Freeform 288"/>
            <p:cNvSpPr/>
            <p:nvPr/>
          </p:nvSpPr>
          <p:spPr bwMode="auto">
            <a:xfrm>
              <a:off x="2259" y="1713"/>
              <a:ext cx="18" cy="4"/>
            </a:xfrm>
            <a:custGeom>
              <a:avLst/>
              <a:gdLst>
                <a:gd name="T0" fmla="*/ 6 w 18"/>
                <a:gd name="T1" fmla="*/ 0 h 4"/>
                <a:gd name="T2" fmla="*/ 0 w 18"/>
                <a:gd name="T3" fmla="*/ 4 h 4"/>
                <a:gd name="T4" fmla="*/ 12 w 18"/>
                <a:gd name="T5" fmla="*/ 4 h 4"/>
                <a:gd name="T6" fmla="*/ 18 w 18"/>
                <a:gd name="T7" fmla="*/ 0 h 4"/>
                <a:gd name="T8" fmla="*/ 6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6" y="0"/>
                  </a:moveTo>
                  <a:lnTo>
                    <a:pt x="0" y="4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0" name="Freeform 289"/>
            <p:cNvSpPr/>
            <p:nvPr/>
          </p:nvSpPr>
          <p:spPr bwMode="auto">
            <a:xfrm>
              <a:off x="2210" y="1713"/>
              <a:ext cx="18" cy="4"/>
            </a:xfrm>
            <a:custGeom>
              <a:avLst/>
              <a:gdLst>
                <a:gd name="T0" fmla="*/ 6 w 18"/>
                <a:gd name="T1" fmla="*/ 0 h 4"/>
                <a:gd name="T2" fmla="*/ 0 w 18"/>
                <a:gd name="T3" fmla="*/ 4 h 4"/>
                <a:gd name="T4" fmla="*/ 12 w 18"/>
                <a:gd name="T5" fmla="*/ 4 h 4"/>
                <a:gd name="T6" fmla="*/ 18 w 18"/>
                <a:gd name="T7" fmla="*/ 0 h 4"/>
                <a:gd name="T8" fmla="*/ 6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6" y="0"/>
                  </a:moveTo>
                  <a:lnTo>
                    <a:pt x="0" y="4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1" name="Freeform 290"/>
            <p:cNvSpPr/>
            <p:nvPr/>
          </p:nvSpPr>
          <p:spPr bwMode="auto">
            <a:xfrm>
              <a:off x="2197" y="1712"/>
              <a:ext cx="20" cy="6"/>
            </a:xfrm>
            <a:custGeom>
              <a:avLst/>
              <a:gdLst>
                <a:gd name="T0" fmla="*/ 14 w 42"/>
                <a:gd name="T1" fmla="*/ 2 h 14"/>
                <a:gd name="T2" fmla="*/ 13 w 42"/>
                <a:gd name="T3" fmla="*/ 1 h 14"/>
                <a:gd name="T4" fmla="*/ 1 w 42"/>
                <a:gd name="T5" fmla="*/ 11 h 14"/>
                <a:gd name="T6" fmla="*/ 0 w 42"/>
                <a:gd name="T7" fmla="*/ 13 h 14"/>
                <a:gd name="T8" fmla="*/ 2 w 42"/>
                <a:gd name="T9" fmla="*/ 14 h 14"/>
                <a:gd name="T10" fmla="*/ 27 w 42"/>
                <a:gd name="T11" fmla="*/ 14 h 14"/>
                <a:gd name="T12" fmla="*/ 29 w 42"/>
                <a:gd name="T13" fmla="*/ 14 h 14"/>
                <a:gd name="T14" fmla="*/ 41 w 42"/>
                <a:gd name="T15" fmla="*/ 4 h 14"/>
                <a:gd name="T16" fmla="*/ 42 w 42"/>
                <a:gd name="T17" fmla="*/ 1 h 14"/>
                <a:gd name="T18" fmla="*/ 40 w 42"/>
                <a:gd name="T19" fmla="*/ 0 h 14"/>
                <a:gd name="T20" fmla="*/ 14 w 42"/>
                <a:gd name="T21" fmla="*/ 0 h 14"/>
                <a:gd name="T22" fmla="*/ 13 w 42"/>
                <a:gd name="T23" fmla="*/ 1 h 14"/>
                <a:gd name="T24" fmla="*/ 14 w 42"/>
                <a:gd name="T25" fmla="*/ 2 h 14"/>
                <a:gd name="T26" fmla="*/ 14 w 42"/>
                <a:gd name="T27" fmla="*/ 4 h 14"/>
                <a:gd name="T28" fmla="*/ 34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4 w 42"/>
                <a:gd name="T37" fmla="*/ 2 h 14"/>
                <a:gd name="T38" fmla="*/ 14 w 42"/>
                <a:gd name="T39" fmla="*/ 4 h 14"/>
                <a:gd name="T40" fmla="*/ 14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4" y="2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4"/>
                    <a:pt x="1" y="14"/>
                    <a:pt x="2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8" y="14"/>
                    <a:pt x="28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1" y="1"/>
                    <a:pt x="41" y="0"/>
                    <a:pt x="4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2" name="Freeform 291"/>
            <p:cNvSpPr/>
            <p:nvPr/>
          </p:nvSpPr>
          <p:spPr bwMode="auto">
            <a:xfrm>
              <a:off x="2271" y="1713"/>
              <a:ext cx="18" cy="4"/>
            </a:xfrm>
            <a:custGeom>
              <a:avLst/>
              <a:gdLst>
                <a:gd name="T0" fmla="*/ 6 w 18"/>
                <a:gd name="T1" fmla="*/ 0 h 4"/>
                <a:gd name="T2" fmla="*/ 0 w 18"/>
                <a:gd name="T3" fmla="*/ 4 h 4"/>
                <a:gd name="T4" fmla="*/ 12 w 18"/>
                <a:gd name="T5" fmla="*/ 4 h 4"/>
                <a:gd name="T6" fmla="*/ 18 w 18"/>
                <a:gd name="T7" fmla="*/ 0 h 4"/>
                <a:gd name="T8" fmla="*/ 6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6" y="0"/>
                  </a:moveTo>
                  <a:lnTo>
                    <a:pt x="0" y="4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3" name="Freeform 292"/>
            <p:cNvSpPr/>
            <p:nvPr/>
          </p:nvSpPr>
          <p:spPr bwMode="auto">
            <a:xfrm>
              <a:off x="2172" y="1712"/>
              <a:ext cx="20" cy="6"/>
            </a:xfrm>
            <a:custGeom>
              <a:avLst/>
              <a:gdLst>
                <a:gd name="T0" fmla="*/ 15 w 42"/>
                <a:gd name="T1" fmla="*/ 2 h 14"/>
                <a:gd name="T2" fmla="*/ 13 w 42"/>
                <a:gd name="T3" fmla="*/ 1 h 14"/>
                <a:gd name="T4" fmla="*/ 1 w 42"/>
                <a:gd name="T5" fmla="*/ 11 h 14"/>
                <a:gd name="T6" fmla="*/ 0 w 42"/>
                <a:gd name="T7" fmla="*/ 13 h 14"/>
                <a:gd name="T8" fmla="*/ 2 w 42"/>
                <a:gd name="T9" fmla="*/ 14 h 14"/>
                <a:gd name="T10" fmla="*/ 28 w 42"/>
                <a:gd name="T11" fmla="*/ 14 h 14"/>
                <a:gd name="T12" fmla="*/ 29 w 42"/>
                <a:gd name="T13" fmla="*/ 14 h 14"/>
                <a:gd name="T14" fmla="*/ 41 w 42"/>
                <a:gd name="T15" fmla="*/ 4 h 14"/>
                <a:gd name="T16" fmla="*/ 42 w 42"/>
                <a:gd name="T17" fmla="*/ 1 h 14"/>
                <a:gd name="T18" fmla="*/ 40 w 42"/>
                <a:gd name="T19" fmla="*/ 0 h 14"/>
                <a:gd name="T20" fmla="*/ 15 w 42"/>
                <a:gd name="T21" fmla="*/ 0 h 14"/>
                <a:gd name="T22" fmla="*/ 13 w 42"/>
                <a:gd name="T23" fmla="*/ 1 h 14"/>
                <a:gd name="T24" fmla="*/ 15 w 42"/>
                <a:gd name="T25" fmla="*/ 2 h 14"/>
                <a:gd name="T26" fmla="*/ 15 w 42"/>
                <a:gd name="T27" fmla="*/ 4 h 14"/>
                <a:gd name="T28" fmla="*/ 34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5 w 42"/>
                <a:gd name="T37" fmla="*/ 2 h 14"/>
                <a:gd name="T38" fmla="*/ 15 w 42"/>
                <a:gd name="T39" fmla="*/ 4 h 14"/>
                <a:gd name="T40" fmla="*/ 15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5" y="2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5" y="2"/>
                    <a:pt x="15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4" name="Freeform 293"/>
            <p:cNvSpPr/>
            <p:nvPr/>
          </p:nvSpPr>
          <p:spPr bwMode="auto">
            <a:xfrm>
              <a:off x="2184" y="1712"/>
              <a:ext cx="20" cy="6"/>
            </a:xfrm>
            <a:custGeom>
              <a:avLst/>
              <a:gdLst>
                <a:gd name="T0" fmla="*/ 15 w 42"/>
                <a:gd name="T1" fmla="*/ 2 h 14"/>
                <a:gd name="T2" fmla="*/ 14 w 42"/>
                <a:gd name="T3" fmla="*/ 1 h 14"/>
                <a:gd name="T4" fmla="*/ 1 w 42"/>
                <a:gd name="T5" fmla="*/ 11 h 14"/>
                <a:gd name="T6" fmla="*/ 1 w 42"/>
                <a:gd name="T7" fmla="*/ 13 h 14"/>
                <a:gd name="T8" fmla="*/ 3 w 42"/>
                <a:gd name="T9" fmla="*/ 14 h 14"/>
                <a:gd name="T10" fmla="*/ 28 w 42"/>
                <a:gd name="T11" fmla="*/ 14 h 14"/>
                <a:gd name="T12" fmla="*/ 29 w 42"/>
                <a:gd name="T13" fmla="*/ 14 h 14"/>
                <a:gd name="T14" fmla="*/ 42 w 42"/>
                <a:gd name="T15" fmla="*/ 4 h 14"/>
                <a:gd name="T16" fmla="*/ 42 w 42"/>
                <a:gd name="T17" fmla="*/ 1 h 14"/>
                <a:gd name="T18" fmla="*/ 40 w 42"/>
                <a:gd name="T19" fmla="*/ 0 h 14"/>
                <a:gd name="T20" fmla="*/ 15 w 42"/>
                <a:gd name="T21" fmla="*/ 0 h 14"/>
                <a:gd name="T22" fmla="*/ 14 w 42"/>
                <a:gd name="T23" fmla="*/ 1 h 14"/>
                <a:gd name="T24" fmla="*/ 15 w 42"/>
                <a:gd name="T25" fmla="*/ 2 h 14"/>
                <a:gd name="T26" fmla="*/ 15 w 42"/>
                <a:gd name="T27" fmla="*/ 4 h 14"/>
                <a:gd name="T28" fmla="*/ 35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5 w 42"/>
                <a:gd name="T37" fmla="*/ 2 h 14"/>
                <a:gd name="T38" fmla="*/ 15 w 42"/>
                <a:gd name="T39" fmla="*/ 4 h 14"/>
                <a:gd name="T40" fmla="*/ 15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5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5" y="2"/>
                    <a:pt x="15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5" name="Freeform 294"/>
            <p:cNvSpPr/>
            <p:nvPr/>
          </p:nvSpPr>
          <p:spPr bwMode="auto">
            <a:xfrm>
              <a:off x="2307" y="1703"/>
              <a:ext cx="18" cy="5"/>
            </a:xfrm>
            <a:custGeom>
              <a:avLst/>
              <a:gdLst>
                <a:gd name="T0" fmla="*/ 0 w 18"/>
                <a:gd name="T1" fmla="*/ 5 h 5"/>
                <a:gd name="T2" fmla="*/ 12 w 18"/>
                <a:gd name="T3" fmla="*/ 5 h 5"/>
                <a:gd name="T4" fmla="*/ 18 w 18"/>
                <a:gd name="T5" fmla="*/ 0 h 5"/>
                <a:gd name="T6" fmla="*/ 6 w 18"/>
                <a:gd name="T7" fmla="*/ 0 h 5"/>
                <a:gd name="T8" fmla="*/ 0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6" name="Freeform 295"/>
            <p:cNvSpPr/>
            <p:nvPr/>
          </p:nvSpPr>
          <p:spPr bwMode="auto">
            <a:xfrm>
              <a:off x="2319" y="1693"/>
              <a:ext cx="18" cy="5"/>
            </a:xfrm>
            <a:custGeom>
              <a:avLst/>
              <a:gdLst>
                <a:gd name="T0" fmla="*/ 6 w 18"/>
                <a:gd name="T1" fmla="*/ 0 h 5"/>
                <a:gd name="T2" fmla="*/ 0 w 18"/>
                <a:gd name="T3" fmla="*/ 5 h 5"/>
                <a:gd name="T4" fmla="*/ 12 w 18"/>
                <a:gd name="T5" fmla="*/ 5 h 5"/>
                <a:gd name="T6" fmla="*/ 18 w 18"/>
                <a:gd name="T7" fmla="*/ 0 h 5"/>
                <a:gd name="T8" fmla="*/ 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6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7" name="Freeform 296"/>
            <p:cNvSpPr/>
            <p:nvPr/>
          </p:nvSpPr>
          <p:spPr bwMode="auto">
            <a:xfrm>
              <a:off x="2313" y="1698"/>
              <a:ext cx="18" cy="5"/>
            </a:xfrm>
            <a:custGeom>
              <a:avLst/>
              <a:gdLst>
                <a:gd name="T0" fmla="*/ 0 w 18"/>
                <a:gd name="T1" fmla="*/ 5 h 5"/>
                <a:gd name="T2" fmla="*/ 12 w 18"/>
                <a:gd name="T3" fmla="*/ 5 h 5"/>
                <a:gd name="T4" fmla="*/ 18 w 18"/>
                <a:gd name="T5" fmla="*/ 0 h 5"/>
                <a:gd name="T6" fmla="*/ 6 w 18"/>
                <a:gd name="T7" fmla="*/ 0 h 5"/>
                <a:gd name="T8" fmla="*/ 0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8" name="Freeform 297"/>
            <p:cNvSpPr/>
            <p:nvPr/>
          </p:nvSpPr>
          <p:spPr bwMode="auto">
            <a:xfrm>
              <a:off x="2160" y="1712"/>
              <a:ext cx="20" cy="6"/>
            </a:xfrm>
            <a:custGeom>
              <a:avLst/>
              <a:gdLst>
                <a:gd name="T0" fmla="*/ 14 w 42"/>
                <a:gd name="T1" fmla="*/ 2 h 14"/>
                <a:gd name="T2" fmla="*/ 13 w 42"/>
                <a:gd name="T3" fmla="*/ 1 h 14"/>
                <a:gd name="T4" fmla="*/ 1 w 42"/>
                <a:gd name="T5" fmla="*/ 11 h 14"/>
                <a:gd name="T6" fmla="*/ 0 w 42"/>
                <a:gd name="T7" fmla="*/ 13 h 14"/>
                <a:gd name="T8" fmla="*/ 2 w 42"/>
                <a:gd name="T9" fmla="*/ 14 h 14"/>
                <a:gd name="T10" fmla="*/ 27 w 42"/>
                <a:gd name="T11" fmla="*/ 14 h 14"/>
                <a:gd name="T12" fmla="*/ 29 w 42"/>
                <a:gd name="T13" fmla="*/ 14 h 14"/>
                <a:gd name="T14" fmla="*/ 41 w 42"/>
                <a:gd name="T15" fmla="*/ 4 h 14"/>
                <a:gd name="T16" fmla="*/ 42 w 42"/>
                <a:gd name="T17" fmla="*/ 1 h 14"/>
                <a:gd name="T18" fmla="*/ 40 w 42"/>
                <a:gd name="T19" fmla="*/ 0 h 14"/>
                <a:gd name="T20" fmla="*/ 14 w 42"/>
                <a:gd name="T21" fmla="*/ 0 h 14"/>
                <a:gd name="T22" fmla="*/ 13 w 42"/>
                <a:gd name="T23" fmla="*/ 1 h 14"/>
                <a:gd name="T24" fmla="*/ 14 w 42"/>
                <a:gd name="T25" fmla="*/ 2 h 14"/>
                <a:gd name="T26" fmla="*/ 14 w 42"/>
                <a:gd name="T27" fmla="*/ 4 h 14"/>
                <a:gd name="T28" fmla="*/ 34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4 w 42"/>
                <a:gd name="T37" fmla="*/ 2 h 14"/>
                <a:gd name="T38" fmla="*/ 14 w 42"/>
                <a:gd name="T39" fmla="*/ 4 h 14"/>
                <a:gd name="T40" fmla="*/ 14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4" y="2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4"/>
                    <a:pt x="1" y="14"/>
                    <a:pt x="2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8" y="14"/>
                    <a:pt x="28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1" y="1"/>
                    <a:pt x="40" y="0"/>
                    <a:pt x="4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9" name="Freeform 298"/>
            <p:cNvSpPr/>
            <p:nvPr/>
          </p:nvSpPr>
          <p:spPr bwMode="auto">
            <a:xfrm>
              <a:off x="2283" y="1713"/>
              <a:ext cx="18" cy="4"/>
            </a:xfrm>
            <a:custGeom>
              <a:avLst/>
              <a:gdLst>
                <a:gd name="T0" fmla="*/ 6 w 18"/>
                <a:gd name="T1" fmla="*/ 0 h 4"/>
                <a:gd name="T2" fmla="*/ 0 w 18"/>
                <a:gd name="T3" fmla="*/ 4 h 4"/>
                <a:gd name="T4" fmla="*/ 12 w 18"/>
                <a:gd name="T5" fmla="*/ 4 h 4"/>
                <a:gd name="T6" fmla="*/ 18 w 18"/>
                <a:gd name="T7" fmla="*/ 0 h 4"/>
                <a:gd name="T8" fmla="*/ 6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6" y="0"/>
                  </a:moveTo>
                  <a:lnTo>
                    <a:pt x="0" y="4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0" name="Freeform 299"/>
            <p:cNvSpPr/>
            <p:nvPr/>
          </p:nvSpPr>
          <p:spPr bwMode="auto">
            <a:xfrm>
              <a:off x="2295" y="1713"/>
              <a:ext cx="18" cy="4"/>
            </a:xfrm>
            <a:custGeom>
              <a:avLst/>
              <a:gdLst>
                <a:gd name="T0" fmla="*/ 0 w 18"/>
                <a:gd name="T1" fmla="*/ 4 h 4"/>
                <a:gd name="T2" fmla="*/ 12 w 18"/>
                <a:gd name="T3" fmla="*/ 4 h 4"/>
                <a:gd name="T4" fmla="*/ 18 w 18"/>
                <a:gd name="T5" fmla="*/ 0 h 4"/>
                <a:gd name="T6" fmla="*/ 6 w 18"/>
                <a:gd name="T7" fmla="*/ 0 h 4"/>
                <a:gd name="T8" fmla="*/ 0 w 1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0" y="4"/>
                  </a:moveTo>
                  <a:lnTo>
                    <a:pt x="12" y="4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1" name="Freeform 300"/>
            <p:cNvSpPr/>
            <p:nvPr/>
          </p:nvSpPr>
          <p:spPr bwMode="auto">
            <a:xfrm>
              <a:off x="2301" y="1708"/>
              <a:ext cx="18" cy="5"/>
            </a:xfrm>
            <a:custGeom>
              <a:avLst/>
              <a:gdLst>
                <a:gd name="T0" fmla="*/ 0 w 18"/>
                <a:gd name="T1" fmla="*/ 5 h 5"/>
                <a:gd name="T2" fmla="*/ 12 w 18"/>
                <a:gd name="T3" fmla="*/ 5 h 5"/>
                <a:gd name="T4" fmla="*/ 18 w 18"/>
                <a:gd name="T5" fmla="*/ 0 h 5"/>
                <a:gd name="T6" fmla="*/ 6 w 18"/>
                <a:gd name="T7" fmla="*/ 0 h 5"/>
                <a:gd name="T8" fmla="*/ 0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2" name="Freeform 301"/>
            <p:cNvSpPr/>
            <p:nvPr/>
          </p:nvSpPr>
          <p:spPr bwMode="auto">
            <a:xfrm>
              <a:off x="2161" y="1703"/>
              <a:ext cx="18" cy="5"/>
            </a:xfrm>
            <a:custGeom>
              <a:avLst/>
              <a:gdLst>
                <a:gd name="T0" fmla="*/ 18 w 18"/>
                <a:gd name="T1" fmla="*/ 0 h 5"/>
                <a:gd name="T2" fmla="*/ 6 w 18"/>
                <a:gd name="T3" fmla="*/ 0 h 5"/>
                <a:gd name="T4" fmla="*/ 0 w 18"/>
                <a:gd name="T5" fmla="*/ 5 h 5"/>
                <a:gd name="T6" fmla="*/ 12 w 18"/>
                <a:gd name="T7" fmla="*/ 5 h 5"/>
                <a:gd name="T8" fmla="*/ 18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8" y="0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3" name="Freeform 302"/>
            <p:cNvSpPr/>
            <p:nvPr/>
          </p:nvSpPr>
          <p:spPr bwMode="auto">
            <a:xfrm>
              <a:off x="2246" y="1693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4" name="Freeform 303"/>
            <p:cNvSpPr/>
            <p:nvPr/>
          </p:nvSpPr>
          <p:spPr bwMode="auto">
            <a:xfrm>
              <a:off x="2258" y="1693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5" name="Freeform 304"/>
            <p:cNvSpPr/>
            <p:nvPr/>
          </p:nvSpPr>
          <p:spPr bwMode="auto">
            <a:xfrm>
              <a:off x="2234" y="1693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6" name="Freeform 305"/>
            <p:cNvSpPr/>
            <p:nvPr/>
          </p:nvSpPr>
          <p:spPr bwMode="auto">
            <a:xfrm>
              <a:off x="2270" y="1693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7" name="Freeform 306"/>
            <p:cNvSpPr/>
            <p:nvPr/>
          </p:nvSpPr>
          <p:spPr bwMode="auto">
            <a:xfrm>
              <a:off x="2294" y="1693"/>
              <a:ext cx="19" cy="5"/>
            </a:xfrm>
            <a:custGeom>
              <a:avLst/>
              <a:gdLst>
                <a:gd name="T0" fmla="*/ 13 w 19"/>
                <a:gd name="T1" fmla="*/ 5 h 5"/>
                <a:gd name="T2" fmla="*/ 19 w 19"/>
                <a:gd name="T3" fmla="*/ 0 h 5"/>
                <a:gd name="T4" fmla="*/ 7 w 19"/>
                <a:gd name="T5" fmla="*/ 0 h 5"/>
                <a:gd name="T6" fmla="*/ 0 w 19"/>
                <a:gd name="T7" fmla="*/ 5 h 5"/>
                <a:gd name="T8" fmla="*/ 13 w 19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">
                  <a:moveTo>
                    <a:pt x="13" y="5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0" y="5"/>
                  </a:lnTo>
                  <a:lnTo>
                    <a:pt x="13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8" name="Freeform 307"/>
            <p:cNvSpPr/>
            <p:nvPr/>
          </p:nvSpPr>
          <p:spPr bwMode="auto">
            <a:xfrm>
              <a:off x="2282" y="1693"/>
              <a:ext cx="19" cy="5"/>
            </a:xfrm>
            <a:custGeom>
              <a:avLst/>
              <a:gdLst>
                <a:gd name="T0" fmla="*/ 12 w 19"/>
                <a:gd name="T1" fmla="*/ 5 h 5"/>
                <a:gd name="T2" fmla="*/ 19 w 19"/>
                <a:gd name="T3" fmla="*/ 0 h 5"/>
                <a:gd name="T4" fmla="*/ 6 w 19"/>
                <a:gd name="T5" fmla="*/ 0 h 5"/>
                <a:gd name="T6" fmla="*/ 0 w 19"/>
                <a:gd name="T7" fmla="*/ 5 h 5"/>
                <a:gd name="T8" fmla="*/ 12 w 19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">
                  <a:moveTo>
                    <a:pt x="12" y="5"/>
                  </a:moveTo>
                  <a:lnTo>
                    <a:pt x="19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9" name="Freeform 308"/>
            <p:cNvSpPr/>
            <p:nvPr/>
          </p:nvSpPr>
          <p:spPr bwMode="auto">
            <a:xfrm>
              <a:off x="2221" y="1693"/>
              <a:ext cx="19" cy="5"/>
            </a:xfrm>
            <a:custGeom>
              <a:avLst/>
              <a:gdLst>
                <a:gd name="T0" fmla="*/ 13 w 19"/>
                <a:gd name="T1" fmla="*/ 5 h 5"/>
                <a:gd name="T2" fmla="*/ 19 w 19"/>
                <a:gd name="T3" fmla="*/ 0 h 5"/>
                <a:gd name="T4" fmla="*/ 7 w 19"/>
                <a:gd name="T5" fmla="*/ 0 h 5"/>
                <a:gd name="T6" fmla="*/ 0 w 19"/>
                <a:gd name="T7" fmla="*/ 5 h 5"/>
                <a:gd name="T8" fmla="*/ 13 w 19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">
                  <a:moveTo>
                    <a:pt x="13" y="5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0" y="5"/>
                  </a:lnTo>
                  <a:lnTo>
                    <a:pt x="13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0" name="Freeform 309"/>
            <p:cNvSpPr/>
            <p:nvPr/>
          </p:nvSpPr>
          <p:spPr bwMode="auto">
            <a:xfrm>
              <a:off x="2155" y="1708"/>
              <a:ext cx="18" cy="5"/>
            </a:xfrm>
            <a:custGeom>
              <a:avLst/>
              <a:gdLst>
                <a:gd name="T0" fmla="*/ 18 w 18"/>
                <a:gd name="T1" fmla="*/ 0 h 5"/>
                <a:gd name="T2" fmla="*/ 6 w 18"/>
                <a:gd name="T3" fmla="*/ 0 h 5"/>
                <a:gd name="T4" fmla="*/ 0 w 18"/>
                <a:gd name="T5" fmla="*/ 5 h 5"/>
                <a:gd name="T6" fmla="*/ 12 w 18"/>
                <a:gd name="T7" fmla="*/ 5 h 5"/>
                <a:gd name="T8" fmla="*/ 18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8" y="0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1" name="Freeform 310"/>
            <p:cNvSpPr/>
            <p:nvPr/>
          </p:nvSpPr>
          <p:spPr bwMode="auto">
            <a:xfrm>
              <a:off x="2167" y="1698"/>
              <a:ext cx="18" cy="5"/>
            </a:xfrm>
            <a:custGeom>
              <a:avLst/>
              <a:gdLst>
                <a:gd name="T0" fmla="*/ 18 w 18"/>
                <a:gd name="T1" fmla="*/ 0 h 5"/>
                <a:gd name="T2" fmla="*/ 6 w 18"/>
                <a:gd name="T3" fmla="*/ 0 h 5"/>
                <a:gd name="T4" fmla="*/ 0 w 18"/>
                <a:gd name="T5" fmla="*/ 5 h 5"/>
                <a:gd name="T6" fmla="*/ 12 w 18"/>
                <a:gd name="T7" fmla="*/ 5 h 5"/>
                <a:gd name="T8" fmla="*/ 18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8" y="0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2" name="Freeform 311"/>
            <p:cNvSpPr/>
            <p:nvPr/>
          </p:nvSpPr>
          <p:spPr bwMode="auto">
            <a:xfrm>
              <a:off x="2307" y="1693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3" name="Freeform 312"/>
            <p:cNvSpPr/>
            <p:nvPr/>
          </p:nvSpPr>
          <p:spPr bwMode="auto">
            <a:xfrm>
              <a:off x="2149" y="1713"/>
              <a:ext cx="18" cy="4"/>
            </a:xfrm>
            <a:custGeom>
              <a:avLst/>
              <a:gdLst>
                <a:gd name="T0" fmla="*/ 6 w 18"/>
                <a:gd name="T1" fmla="*/ 0 h 4"/>
                <a:gd name="T2" fmla="*/ 0 w 18"/>
                <a:gd name="T3" fmla="*/ 4 h 4"/>
                <a:gd name="T4" fmla="*/ 12 w 18"/>
                <a:gd name="T5" fmla="*/ 4 h 4"/>
                <a:gd name="T6" fmla="*/ 18 w 18"/>
                <a:gd name="T7" fmla="*/ 0 h 4"/>
                <a:gd name="T8" fmla="*/ 6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6" y="0"/>
                  </a:moveTo>
                  <a:lnTo>
                    <a:pt x="0" y="4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4" name="Freeform 313"/>
            <p:cNvSpPr/>
            <p:nvPr/>
          </p:nvSpPr>
          <p:spPr bwMode="auto">
            <a:xfrm>
              <a:off x="2173" y="1693"/>
              <a:ext cx="18" cy="5"/>
            </a:xfrm>
            <a:custGeom>
              <a:avLst/>
              <a:gdLst>
                <a:gd name="T0" fmla="*/ 18 w 18"/>
                <a:gd name="T1" fmla="*/ 0 h 5"/>
                <a:gd name="T2" fmla="*/ 6 w 18"/>
                <a:gd name="T3" fmla="*/ 0 h 5"/>
                <a:gd name="T4" fmla="*/ 0 w 18"/>
                <a:gd name="T5" fmla="*/ 5 h 5"/>
                <a:gd name="T6" fmla="*/ 12 w 18"/>
                <a:gd name="T7" fmla="*/ 5 h 5"/>
                <a:gd name="T8" fmla="*/ 18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8" y="0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5" name="Freeform 314"/>
            <p:cNvSpPr/>
            <p:nvPr/>
          </p:nvSpPr>
          <p:spPr bwMode="auto">
            <a:xfrm>
              <a:off x="2197" y="1693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6" name="Freeform 315"/>
            <p:cNvSpPr/>
            <p:nvPr/>
          </p:nvSpPr>
          <p:spPr bwMode="auto">
            <a:xfrm>
              <a:off x="2185" y="1693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7" name="Freeform 316"/>
            <p:cNvSpPr/>
            <p:nvPr/>
          </p:nvSpPr>
          <p:spPr bwMode="auto">
            <a:xfrm>
              <a:off x="2209" y="1693"/>
              <a:ext cx="19" cy="5"/>
            </a:xfrm>
            <a:custGeom>
              <a:avLst/>
              <a:gdLst>
                <a:gd name="T0" fmla="*/ 12 w 19"/>
                <a:gd name="T1" fmla="*/ 5 h 5"/>
                <a:gd name="T2" fmla="*/ 19 w 19"/>
                <a:gd name="T3" fmla="*/ 0 h 5"/>
                <a:gd name="T4" fmla="*/ 6 w 19"/>
                <a:gd name="T5" fmla="*/ 0 h 5"/>
                <a:gd name="T6" fmla="*/ 0 w 19"/>
                <a:gd name="T7" fmla="*/ 5 h 5"/>
                <a:gd name="T8" fmla="*/ 12 w 19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">
                  <a:moveTo>
                    <a:pt x="12" y="5"/>
                  </a:moveTo>
                  <a:lnTo>
                    <a:pt x="19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8" name="Freeform 317"/>
            <p:cNvSpPr/>
            <p:nvPr/>
          </p:nvSpPr>
          <p:spPr bwMode="auto">
            <a:xfrm>
              <a:off x="2296" y="1675"/>
              <a:ext cx="74" cy="8"/>
            </a:xfrm>
            <a:custGeom>
              <a:avLst/>
              <a:gdLst>
                <a:gd name="T0" fmla="*/ 135 w 154"/>
                <a:gd name="T1" fmla="*/ 17 h 17"/>
                <a:gd name="T2" fmla="*/ 2 w 154"/>
                <a:gd name="T3" fmla="*/ 17 h 17"/>
                <a:gd name="T4" fmla="*/ 0 w 154"/>
                <a:gd name="T5" fmla="*/ 15 h 17"/>
                <a:gd name="T6" fmla="*/ 1 w 154"/>
                <a:gd name="T7" fmla="*/ 13 h 17"/>
                <a:gd name="T8" fmla="*/ 29 w 154"/>
                <a:gd name="T9" fmla="*/ 0 h 17"/>
                <a:gd name="T10" fmla="*/ 30 w 154"/>
                <a:gd name="T11" fmla="*/ 0 h 17"/>
                <a:gd name="T12" fmla="*/ 152 w 154"/>
                <a:gd name="T13" fmla="*/ 0 h 17"/>
                <a:gd name="T14" fmla="*/ 154 w 154"/>
                <a:gd name="T15" fmla="*/ 2 h 17"/>
                <a:gd name="T16" fmla="*/ 153 w 154"/>
                <a:gd name="T17" fmla="*/ 4 h 17"/>
                <a:gd name="T18" fmla="*/ 136 w 154"/>
                <a:gd name="T19" fmla="*/ 17 h 17"/>
                <a:gd name="T20" fmla="*/ 135 w 154"/>
                <a:gd name="T2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4" h="17">
                  <a:moveTo>
                    <a:pt x="135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14"/>
                    <a:pt x="1" y="13"/>
                    <a:pt x="1" y="1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3" y="0"/>
                    <a:pt x="154" y="1"/>
                    <a:pt x="154" y="2"/>
                  </a:cubicBezTo>
                  <a:cubicBezTo>
                    <a:pt x="154" y="3"/>
                    <a:pt x="153" y="3"/>
                    <a:pt x="153" y="4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7"/>
                    <a:pt x="135" y="17"/>
                    <a:pt x="135" y="17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9" name="Freeform 318"/>
            <p:cNvSpPr/>
            <p:nvPr/>
          </p:nvSpPr>
          <p:spPr bwMode="auto">
            <a:xfrm>
              <a:off x="2296" y="1675"/>
              <a:ext cx="74" cy="8"/>
            </a:xfrm>
            <a:custGeom>
              <a:avLst/>
              <a:gdLst>
                <a:gd name="T0" fmla="*/ 135 w 154"/>
                <a:gd name="T1" fmla="*/ 17 h 17"/>
                <a:gd name="T2" fmla="*/ 2 w 154"/>
                <a:gd name="T3" fmla="*/ 17 h 17"/>
                <a:gd name="T4" fmla="*/ 0 w 154"/>
                <a:gd name="T5" fmla="*/ 15 h 17"/>
                <a:gd name="T6" fmla="*/ 1 w 154"/>
                <a:gd name="T7" fmla="*/ 13 h 17"/>
                <a:gd name="T8" fmla="*/ 29 w 154"/>
                <a:gd name="T9" fmla="*/ 0 h 17"/>
                <a:gd name="T10" fmla="*/ 30 w 154"/>
                <a:gd name="T11" fmla="*/ 0 h 17"/>
                <a:gd name="T12" fmla="*/ 152 w 154"/>
                <a:gd name="T13" fmla="*/ 0 h 17"/>
                <a:gd name="T14" fmla="*/ 154 w 154"/>
                <a:gd name="T15" fmla="*/ 2 h 17"/>
                <a:gd name="T16" fmla="*/ 153 w 154"/>
                <a:gd name="T17" fmla="*/ 4 h 17"/>
                <a:gd name="T18" fmla="*/ 136 w 154"/>
                <a:gd name="T19" fmla="*/ 17 h 17"/>
                <a:gd name="T20" fmla="*/ 135 w 154"/>
                <a:gd name="T2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4" h="17">
                  <a:moveTo>
                    <a:pt x="135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14"/>
                    <a:pt x="1" y="13"/>
                    <a:pt x="1" y="1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3" y="0"/>
                    <a:pt x="154" y="1"/>
                    <a:pt x="154" y="2"/>
                  </a:cubicBezTo>
                  <a:cubicBezTo>
                    <a:pt x="154" y="3"/>
                    <a:pt x="153" y="3"/>
                    <a:pt x="153" y="4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7"/>
                    <a:pt x="135" y="17"/>
                    <a:pt x="135" y="17"/>
                  </a:cubicBez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0" name="Rectangle 319"/>
            <p:cNvSpPr>
              <a:spLocks noChangeArrowheads="1"/>
            </p:cNvSpPr>
            <p:nvPr/>
          </p:nvSpPr>
          <p:spPr bwMode="auto">
            <a:xfrm>
              <a:off x="2331" y="1635"/>
              <a:ext cx="11" cy="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1" name="Rectangle 320"/>
            <p:cNvSpPr>
              <a:spLocks noChangeArrowheads="1"/>
            </p:cNvSpPr>
            <p:nvPr/>
          </p:nvSpPr>
          <p:spPr bwMode="auto">
            <a:xfrm>
              <a:off x="2331" y="1635"/>
              <a:ext cx="11" cy="44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2" name="Rectangle 321"/>
            <p:cNvSpPr>
              <a:spLocks noChangeArrowheads="1"/>
            </p:cNvSpPr>
            <p:nvPr/>
          </p:nvSpPr>
          <p:spPr bwMode="auto">
            <a:xfrm>
              <a:off x="2329" y="1635"/>
              <a:ext cx="15" cy="32"/>
            </a:xfrm>
            <a:prstGeom prst="rect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3" name="Rectangle 322"/>
            <p:cNvSpPr>
              <a:spLocks noChangeArrowheads="1"/>
            </p:cNvSpPr>
            <p:nvPr/>
          </p:nvSpPr>
          <p:spPr bwMode="auto">
            <a:xfrm>
              <a:off x="2329" y="1635"/>
              <a:ext cx="15" cy="32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4" name="Rectangle 323"/>
            <p:cNvSpPr>
              <a:spLocks noChangeArrowheads="1"/>
            </p:cNvSpPr>
            <p:nvPr/>
          </p:nvSpPr>
          <p:spPr bwMode="auto">
            <a:xfrm>
              <a:off x="2242" y="1487"/>
              <a:ext cx="194" cy="1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5" name="Rectangle 324"/>
            <p:cNvSpPr>
              <a:spLocks noChangeArrowheads="1"/>
            </p:cNvSpPr>
            <p:nvPr/>
          </p:nvSpPr>
          <p:spPr bwMode="auto">
            <a:xfrm>
              <a:off x="2242" y="1487"/>
              <a:ext cx="194" cy="151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6" name="Rectangle 325"/>
            <p:cNvSpPr>
              <a:spLocks noChangeArrowheads="1"/>
            </p:cNvSpPr>
            <p:nvPr/>
          </p:nvSpPr>
          <p:spPr bwMode="auto">
            <a:xfrm>
              <a:off x="2253" y="1495"/>
              <a:ext cx="173" cy="135"/>
            </a:xfrm>
            <a:prstGeom prst="rect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7" name="Rectangle 326"/>
            <p:cNvSpPr>
              <a:spLocks noChangeArrowheads="1"/>
            </p:cNvSpPr>
            <p:nvPr/>
          </p:nvSpPr>
          <p:spPr bwMode="auto">
            <a:xfrm>
              <a:off x="2253" y="1495"/>
              <a:ext cx="173" cy="135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8" name="Freeform 327"/>
            <p:cNvSpPr>
              <a:spLocks noEditPoints="1"/>
            </p:cNvSpPr>
            <p:nvPr/>
          </p:nvSpPr>
          <p:spPr bwMode="auto">
            <a:xfrm>
              <a:off x="2264" y="1502"/>
              <a:ext cx="61" cy="38"/>
            </a:xfrm>
            <a:custGeom>
              <a:avLst/>
              <a:gdLst>
                <a:gd name="T0" fmla="*/ 12 w 128"/>
                <a:gd name="T1" fmla="*/ 0 h 79"/>
                <a:gd name="T2" fmla="*/ 3 w 128"/>
                <a:gd name="T3" fmla="*/ 11 h 79"/>
                <a:gd name="T4" fmla="*/ 14 w 128"/>
                <a:gd name="T5" fmla="*/ 24 h 79"/>
                <a:gd name="T6" fmla="*/ 12 w 128"/>
                <a:gd name="T7" fmla="*/ 26 h 79"/>
                <a:gd name="T8" fmla="*/ 0 w 128"/>
                <a:gd name="T9" fmla="*/ 35 h 79"/>
                <a:gd name="T10" fmla="*/ 12 w 128"/>
                <a:gd name="T11" fmla="*/ 43 h 79"/>
                <a:gd name="T12" fmla="*/ 14 w 128"/>
                <a:gd name="T13" fmla="*/ 45 h 79"/>
                <a:gd name="T14" fmla="*/ 3 w 128"/>
                <a:gd name="T15" fmla="*/ 58 h 79"/>
                <a:gd name="T16" fmla="*/ 3 w 128"/>
                <a:gd name="T17" fmla="*/ 64 h 79"/>
                <a:gd name="T18" fmla="*/ 14 w 128"/>
                <a:gd name="T19" fmla="*/ 77 h 79"/>
                <a:gd name="T20" fmla="*/ 12 w 128"/>
                <a:gd name="T21" fmla="*/ 79 h 79"/>
                <a:gd name="T22" fmla="*/ 20 w 128"/>
                <a:gd name="T23" fmla="*/ 3 h 79"/>
                <a:gd name="T24" fmla="*/ 49 w 128"/>
                <a:gd name="T25" fmla="*/ 13 h 79"/>
                <a:gd name="T26" fmla="*/ 22 w 128"/>
                <a:gd name="T27" fmla="*/ 16 h 79"/>
                <a:gd name="T28" fmla="*/ 47 w 128"/>
                <a:gd name="T29" fmla="*/ 22 h 79"/>
                <a:gd name="T30" fmla="*/ 47 w 128"/>
                <a:gd name="T31" fmla="*/ 26 h 79"/>
                <a:gd name="T32" fmla="*/ 20 w 128"/>
                <a:gd name="T33" fmla="*/ 35 h 79"/>
                <a:gd name="T34" fmla="*/ 49 w 128"/>
                <a:gd name="T35" fmla="*/ 45 h 79"/>
                <a:gd name="T36" fmla="*/ 22 w 128"/>
                <a:gd name="T37" fmla="*/ 48 h 79"/>
                <a:gd name="T38" fmla="*/ 52 w 128"/>
                <a:gd name="T39" fmla="*/ 54 h 79"/>
                <a:gd name="T40" fmla="*/ 78 w 128"/>
                <a:gd name="T41" fmla="*/ 66 h 79"/>
                <a:gd name="T42" fmla="*/ 52 w 128"/>
                <a:gd name="T43" fmla="*/ 69 h 79"/>
                <a:gd name="T44" fmla="*/ 52 w 128"/>
                <a:gd name="T45" fmla="*/ 75 h 79"/>
                <a:gd name="T46" fmla="*/ 78 w 128"/>
                <a:gd name="T47" fmla="*/ 77 h 79"/>
                <a:gd name="T48" fmla="*/ 57 w 128"/>
                <a:gd name="T49" fmla="*/ 6 h 79"/>
                <a:gd name="T50" fmla="*/ 65 w 128"/>
                <a:gd name="T51" fmla="*/ 6 h 79"/>
                <a:gd name="T52" fmla="*/ 70 w 128"/>
                <a:gd name="T53" fmla="*/ 3 h 79"/>
                <a:gd name="T54" fmla="*/ 78 w 128"/>
                <a:gd name="T55" fmla="*/ 3 h 79"/>
                <a:gd name="T56" fmla="*/ 86 w 128"/>
                <a:gd name="T57" fmla="*/ 3 h 79"/>
                <a:gd name="T58" fmla="*/ 97 w 128"/>
                <a:gd name="T59" fmla="*/ 0 h 79"/>
                <a:gd name="T60" fmla="*/ 57 w 128"/>
                <a:gd name="T61" fmla="*/ 22 h 79"/>
                <a:gd name="T62" fmla="*/ 65 w 128"/>
                <a:gd name="T63" fmla="*/ 21 h 79"/>
                <a:gd name="T64" fmla="*/ 73 w 128"/>
                <a:gd name="T65" fmla="*/ 21 h 79"/>
                <a:gd name="T66" fmla="*/ 84 w 128"/>
                <a:gd name="T67" fmla="*/ 24 h 79"/>
                <a:gd name="T68" fmla="*/ 83 w 128"/>
                <a:gd name="T69" fmla="*/ 24 h 79"/>
                <a:gd name="T70" fmla="*/ 89 w 128"/>
                <a:gd name="T71" fmla="*/ 27 h 79"/>
                <a:gd name="T72" fmla="*/ 97 w 128"/>
                <a:gd name="T73" fmla="*/ 27 h 79"/>
                <a:gd name="T74" fmla="*/ 82 w 128"/>
                <a:gd name="T75" fmla="*/ 55 h 79"/>
                <a:gd name="T76" fmla="*/ 90 w 128"/>
                <a:gd name="T77" fmla="*/ 55 h 79"/>
                <a:gd name="T78" fmla="*/ 98 w 128"/>
                <a:gd name="T79" fmla="*/ 55 h 79"/>
                <a:gd name="T80" fmla="*/ 109 w 128"/>
                <a:gd name="T81" fmla="*/ 52 h 79"/>
                <a:gd name="T82" fmla="*/ 117 w 128"/>
                <a:gd name="T83" fmla="*/ 52 h 79"/>
                <a:gd name="T84" fmla="*/ 127 w 128"/>
                <a:gd name="T85" fmla="*/ 55 h 79"/>
                <a:gd name="T86" fmla="*/ 127 w 128"/>
                <a:gd name="T87" fmla="*/ 55 h 79"/>
                <a:gd name="T88" fmla="*/ 87 w 128"/>
                <a:gd name="T89" fmla="*/ 76 h 79"/>
                <a:gd name="T90" fmla="*/ 93 w 128"/>
                <a:gd name="T91" fmla="*/ 79 h 79"/>
                <a:gd name="T92" fmla="*/ 101 w 128"/>
                <a:gd name="T93" fmla="*/ 79 h 79"/>
                <a:gd name="T94" fmla="*/ 109 w 128"/>
                <a:gd name="T95" fmla="*/ 74 h 79"/>
                <a:gd name="T96" fmla="*/ 120 w 128"/>
                <a:gd name="T97" fmla="*/ 76 h 79"/>
                <a:gd name="T98" fmla="*/ 128 w 128"/>
                <a:gd name="T99" fmla="*/ 76 h 79"/>
                <a:gd name="T100" fmla="*/ 126 w 128"/>
                <a:gd name="T101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8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3"/>
                  </a:cubicBezTo>
                  <a:cubicBezTo>
                    <a:pt x="14" y="4"/>
                    <a:pt x="13" y="5"/>
                    <a:pt x="12" y="5"/>
                  </a:cubicBezTo>
                  <a:close/>
                  <a:moveTo>
                    <a:pt x="14" y="13"/>
                  </a:moveTo>
                  <a:cubicBezTo>
                    <a:pt x="14" y="12"/>
                    <a:pt x="13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5"/>
                    <a:pt x="1" y="16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4" y="15"/>
                    <a:pt x="14" y="13"/>
                  </a:cubicBezTo>
                  <a:close/>
                  <a:moveTo>
                    <a:pt x="14" y="24"/>
                  </a:moveTo>
                  <a:cubicBezTo>
                    <a:pt x="14" y="23"/>
                    <a:pt x="13" y="22"/>
                    <a:pt x="1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close/>
                  <a:moveTo>
                    <a:pt x="14" y="35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2"/>
                    <a:pt x="0" y="33"/>
                    <a:pt x="0" y="35"/>
                  </a:cubicBezTo>
                  <a:cubicBezTo>
                    <a:pt x="0" y="36"/>
                    <a:pt x="1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5"/>
                  </a:cubicBezTo>
                  <a:close/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3"/>
                    <a:pt x="0" y="44"/>
                    <a:pt x="1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lose/>
                  <a:moveTo>
                    <a:pt x="14" y="56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4"/>
                    <a:pt x="0" y="55"/>
                    <a:pt x="1" y="56"/>
                  </a:cubicBezTo>
                  <a:cubicBezTo>
                    <a:pt x="1" y="57"/>
                    <a:pt x="2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6"/>
                  </a:cubicBezTo>
                  <a:close/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1" y="64"/>
                    <a:pt x="0" y="65"/>
                    <a:pt x="0" y="66"/>
                  </a:cubicBezTo>
                  <a:cubicBezTo>
                    <a:pt x="0" y="68"/>
                    <a:pt x="1" y="69"/>
                    <a:pt x="3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3" y="69"/>
                    <a:pt x="14" y="68"/>
                    <a:pt x="14" y="66"/>
                  </a:cubicBezTo>
                  <a:close/>
                  <a:moveTo>
                    <a:pt x="14" y="77"/>
                  </a:moveTo>
                  <a:cubicBezTo>
                    <a:pt x="14" y="76"/>
                    <a:pt x="13" y="75"/>
                    <a:pt x="12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1" y="75"/>
                    <a:pt x="0" y="76"/>
                    <a:pt x="0" y="77"/>
                  </a:cubicBezTo>
                  <a:cubicBezTo>
                    <a:pt x="0" y="78"/>
                    <a:pt x="1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close/>
                  <a:moveTo>
                    <a:pt x="49" y="3"/>
                  </a:moveTo>
                  <a:cubicBezTo>
                    <a:pt x="49" y="2"/>
                    <a:pt x="48" y="1"/>
                    <a:pt x="47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1"/>
                    <a:pt x="20" y="2"/>
                    <a:pt x="20" y="3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close/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3"/>
                  </a:cubicBezTo>
                  <a:cubicBezTo>
                    <a:pt x="20" y="15"/>
                    <a:pt x="21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6"/>
                    <a:pt x="49" y="15"/>
                    <a:pt x="49" y="14"/>
                  </a:cubicBezTo>
                  <a:lnTo>
                    <a:pt x="49" y="13"/>
                  </a:lnTo>
                  <a:close/>
                  <a:moveTo>
                    <a:pt x="49" y="24"/>
                  </a:moveTo>
                  <a:cubicBezTo>
                    <a:pt x="49" y="23"/>
                    <a:pt x="48" y="22"/>
                    <a:pt x="47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1" y="22"/>
                    <a:pt x="20" y="23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close/>
                  <a:moveTo>
                    <a:pt x="49" y="35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5"/>
                  </a:cubicBezTo>
                  <a:close/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0" y="44"/>
                    <a:pt x="20" y="45"/>
                  </a:cubicBezTo>
                  <a:cubicBezTo>
                    <a:pt x="19" y="46"/>
                    <a:pt x="20" y="47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8" y="48"/>
                    <a:pt x="49" y="47"/>
                    <a:pt x="49" y="45"/>
                  </a:cubicBezTo>
                  <a:close/>
                  <a:moveTo>
                    <a:pt x="78" y="56"/>
                  </a:moveTo>
                  <a:cubicBezTo>
                    <a:pt x="78" y="55"/>
                    <a:pt x="77" y="54"/>
                    <a:pt x="76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0" y="54"/>
                    <a:pt x="49" y="55"/>
                    <a:pt x="50" y="56"/>
                  </a:cubicBezTo>
                  <a:cubicBezTo>
                    <a:pt x="50" y="57"/>
                    <a:pt x="50" y="58"/>
                    <a:pt x="52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6"/>
                  </a:cubicBezTo>
                  <a:close/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0" y="64"/>
                    <a:pt x="49" y="65"/>
                    <a:pt x="49" y="66"/>
                  </a:cubicBezTo>
                  <a:cubicBezTo>
                    <a:pt x="49" y="68"/>
                    <a:pt x="50" y="69"/>
                    <a:pt x="51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7" y="69"/>
                    <a:pt x="78" y="68"/>
                    <a:pt x="78" y="66"/>
                  </a:cubicBezTo>
                  <a:close/>
                  <a:moveTo>
                    <a:pt x="78" y="77"/>
                  </a:moveTo>
                  <a:cubicBezTo>
                    <a:pt x="78" y="76"/>
                    <a:pt x="77" y="75"/>
                    <a:pt x="7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6"/>
                    <a:pt x="49" y="77"/>
                  </a:cubicBezTo>
                  <a:cubicBezTo>
                    <a:pt x="49" y="78"/>
                    <a:pt x="50" y="79"/>
                    <a:pt x="51" y="79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close/>
                  <a:moveTo>
                    <a:pt x="60" y="3"/>
                  </a:moveTo>
                  <a:cubicBezTo>
                    <a:pt x="60" y="1"/>
                    <a:pt x="59" y="0"/>
                    <a:pt x="57" y="0"/>
                  </a:cubicBezTo>
                  <a:cubicBezTo>
                    <a:pt x="56" y="0"/>
                    <a:pt x="54" y="1"/>
                    <a:pt x="54" y="3"/>
                  </a:cubicBezTo>
                  <a:cubicBezTo>
                    <a:pt x="54" y="4"/>
                    <a:pt x="56" y="5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8" y="5"/>
                    <a:pt x="60" y="4"/>
                    <a:pt x="60" y="3"/>
                  </a:cubicBezTo>
                  <a:close/>
                  <a:moveTo>
                    <a:pt x="68" y="3"/>
                  </a:moveTo>
                  <a:cubicBezTo>
                    <a:pt x="68" y="1"/>
                    <a:pt x="67" y="0"/>
                    <a:pt x="65" y="0"/>
                  </a:cubicBezTo>
                  <a:cubicBezTo>
                    <a:pt x="64" y="0"/>
                    <a:pt x="62" y="1"/>
                    <a:pt x="62" y="3"/>
                  </a:cubicBezTo>
                  <a:cubicBezTo>
                    <a:pt x="62" y="4"/>
                    <a:pt x="64" y="6"/>
                    <a:pt x="65" y="6"/>
                  </a:cubicBezTo>
                  <a:cubicBezTo>
                    <a:pt x="66" y="5"/>
                    <a:pt x="67" y="4"/>
                    <a:pt x="67" y="3"/>
                  </a:cubicBezTo>
                  <a:lnTo>
                    <a:pt x="68" y="3"/>
                  </a:lnTo>
                  <a:close/>
                  <a:moveTo>
                    <a:pt x="76" y="3"/>
                  </a:moveTo>
                  <a:cubicBezTo>
                    <a:pt x="76" y="1"/>
                    <a:pt x="75" y="0"/>
                    <a:pt x="73" y="0"/>
                  </a:cubicBezTo>
                  <a:cubicBezTo>
                    <a:pt x="72" y="0"/>
                    <a:pt x="70" y="1"/>
                    <a:pt x="70" y="3"/>
                  </a:cubicBezTo>
                  <a:cubicBezTo>
                    <a:pt x="70" y="4"/>
                    <a:pt x="72" y="6"/>
                    <a:pt x="73" y="6"/>
                  </a:cubicBezTo>
                  <a:cubicBezTo>
                    <a:pt x="75" y="6"/>
                    <a:pt x="76" y="4"/>
                    <a:pt x="76" y="3"/>
                  </a:cubicBezTo>
                  <a:close/>
                  <a:moveTo>
                    <a:pt x="84" y="3"/>
                  </a:moveTo>
                  <a:cubicBezTo>
                    <a:pt x="84" y="1"/>
                    <a:pt x="82" y="0"/>
                    <a:pt x="81" y="1"/>
                  </a:cubicBezTo>
                  <a:cubicBezTo>
                    <a:pt x="80" y="1"/>
                    <a:pt x="79" y="2"/>
                    <a:pt x="78" y="3"/>
                  </a:cubicBezTo>
                  <a:cubicBezTo>
                    <a:pt x="79" y="4"/>
                    <a:pt x="80" y="5"/>
                    <a:pt x="81" y="5"/>
                  </a:cubicBezTo>
                  <a:cubicBezTo>
                    <a:pt x="83" y="5"/>
                    <a:pt x="84" y="4"/>
                    <a:pt x="84" y="3"/>
                  </a:cubicBezTo>
                  <a:close/>
                  <a:moveTo>
                    <a:pt x="92" y="3"/>
                  </a:moveTo>
                  <a:cubicBezTo>
                    <a:pt x="92" y="1"/>
                    <a:pt x="91" y="0"/>
                    <a:pt x="89" y="0"/>
                  </a:cubicBezTo>
                  <a:cubicBezTo>
                    <a:pt x="88" y="0"/>
                    <a:pt x="86" y="1"/>
                    <a:pt x="86" y="3"/>
                  </a:cubicBezTo>
                  <a:cubicBezTo>
                    <a:pt x="86" y="4"/>
                    <a:pt x="88" y="6"/>
                    <a:pt x="89" y="6"/>
                  </a:cubicBezTo>
                  <a:cubicBezTo>
                    <a:pt x="90" y="5"/>
                    <a:pt x="91" y="4"/>
                    <a:pt x="91" y="3"/>
                  </a:cubicBezTo>
                  <a:lnTo>
                    <a:pt x="92" y="3"/>
                  </a:lnTo>
                  <a:close/>
                  <a:moveTo>
                    <a:pt x="100" y="3"/>
                  </a:moveTo>
                  <a:cubicBezTo>
                    <a:pt x="100" y="1"/>
                    <a:pt x="99" y="0"/>
                    <a:pt x="97" y="0"/>
                  </a:cubicBezTo>
                  <a:cubicBezTo>
                    <a:pt x="96" y="0"/>
                    <a:pt x="94" y="1"/>
                    <a:pt x="94" y="3"/>
                  </a:cubicBezTo>
                  <a:cubicBezTo>
                    <a:pt x="94" y="4"/>
                    <a:pt x="96" y="6"/>
                    <a:pt x="97" y="6"/>
                  </a:cubicBezTo>
                  <a:cubicBezTo>
                    <a:pt x="99" y="6"/>
                    <a:pt x="100" y="4"/>
                    <a:pt x="100" y="3"/>
                  </a:cubicBezTo>
                  <a:close/>
                  <a:moveTo>
                    <a:pt x="60" y="24"/>
                  </a:moveTo>
                  <a:cubicBezTo>
                    <a:pt x="60" y="23"/>
                    <a:pt x="58" y="22"/>
                    <a:pt x="57" y="22"/>
                  </a:cubicBezTo>
                  <a:cubicBezTo>
                    <a:pt x="56" y="22"/>
                    <a:pt x="55" y="23"/>
                    <a:pt x="55" y="24"/>
                  </a:cubicBezTo>
                  <a:cubicBezTo>
                    <a:pt x="55" y="26"/>
                    <a:pt x="56" y="27"/>
                    <a:pt x="58" y="26"/>
                  </a:cubicBezTo>
                  <a:cubicBezTo>
                    <a:pt x="59" y="26"/>
                    <a:pt x="60" y="25"/>
                    <a:pt x="60" y="24"/>
                  </a:cubicBezTo>
                  <a:close/>
                  <a:moveTo>
                    <a:pt x="68" y="24"/>
                  </a:moveTo>
                  <a:cubicBezTo>
                    <a:pt x="68" y="23"/>
                    <a:pt x="67" y="21"/>
                    <a:pt x="65" y="21"/>
                  </a:cubicBezTo>
                  <a:cubicBezTo>
                    <a:pt x="64" y="21"/>
                    <a:pt x="63" y="23"/>
                    <a:pt x="63" y="24"/>
                  </a:cubicBezTo>
                  <a:cubicBezTo>
                    <a:pt x="63" y="26"/>
                    <a:pt x="64" y="27"/>
                    <a:pt x="65" y="27"/>
                  </a:cubicBezTo>
                  <a:cubicBezTo>
                    <a:pt x="67" y="27"/>
                    <a:pt x="68" y="26"/>
                    <a:pt x="68" y="24"/>
                  </a:cubicBezTo>
                  <a:close/>
                  <a:moveTo>
                    <a:pt x="76" y="24"/>
                  </a:moveTo>
                  <a:cubicBezTo>
                    <a:pt x="76" y="23"/>
                    <a:pt x="75" y="21"/>
                    <a:pt x="73" y="21"/>
                  </a:cubicBezTo>
                  <a:cubicBezTo>
                    <a:pt x="72" y="21"/>
                    <a:pt x="71" y="23"/>
                    <a:pt x="71" y="24"/>
                  </a:cubicBezTo>
                  <a:cubicBezTo>
                    <a:pt x="71" y="26"/>
                    <a:pt x="72" y="27"/>
                    <a:pt x="73" y="27"/>
                  </a:cubicBezTo>
                  <a:cubicBezTo>
                    <a:pt x="75" y="26"/>
                    <a:pt x="75" y="25"/>
                    <a:pt x="75" y="24"/>
                  </a:cubicBezTo>
                  <a:lnTo>
                    <a:pt x="76" y="24"/>
                  </a:lnTo>
                  <a:close/>
                  <a:moveTo>
                    <a:pt x="84" y="24"/>
                  </a:moveTo>
                  <a:cubicBezTo>
                    <a:pt x="84" y="23"/>
                    <a:pt x="83" y="21"/>
                    <a:pt x="81" y="21"/>
                  </a:cubicBezTo>
                  <a:cubicBezTo>
                    <a:pt x="80" y="21"/>
                    <a:pt x="79" y="23"/>
                    <a:pt x="79" y="24"/>
                  </a:cubicBezTo>
                  <a:cubicBezTo>
                    <a:pt x="79" y="25"/>
                    <a:pt x="80" y="27"/>
                    <a:pt x="81" y="27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3" y="26"/>
                    <a:pt x="83" y="25"/>
                    <a:pt x="83" y="24"/>
                  </a:cubicBezTo>
                  <a:lnTo>
                    <a:pt x="84" y="24"/>
                  </a:lnTo>
                  <a:close/>
                  <a:moveTo>
                    <a:pt x="92" y="24"/>
                  </a:moveTo>
                  <a:cubicBezTo>
                    <a:pt x="92" y="23"/>
                    <a:pt x="91" y="21"/>
                    <a:pt x="89" y="21"/>
                  </a:cubicBezTo>
                  <a:cubicBezTo>
                    <a:pt x="88" y="21"/>
                    <a:pt x="87" y="23"/>
                    <a:pt x="87" y="24"/>
                  </a:cubicBezTo>
                  <a:cubicBezTo>
                    <a:pt x="87" y="26"/>
                    <a:pt x="88" y="27"/>
                    <a:pt x="89" y="27"/>
                  </a:cubicBezTo>
                  <a:cubicBezTo>
                    <a:pt x="91" y="27"/>
                    <a:pt x="92" y="26"/>
                    <a:pt x="92" y="24"/>
                  </a:cubicBezTo>
                  <a:close/>
                  <a:moveTo>
                    <a:pt x="100" y="24"/>
                  </a:moveTo>
                  <a:cubicBezTo>
                    <a:pt x="100" y="23"/>
                    <a:pt x="99" y="21"/>
                    <a:pt x="97" y="21"/>
                  </a:cubicBezTo>
                  <a:cubicBezTo>
                    <a:pt x="96" y="21"/>
                    <a:pt x="95" y="23"/>
                    <a:pt x="95" y="24"/>
                  </a:cubicBezTo>
                  <a:cubicBezTo>
                    <a:pt x="95" y="26"/>
                    <a:pt x="96" y="27"/>
                    <a:pt x="97" y="27"/>
                  </a:cubicBezTo>
                  <a:cubicBezTo>
                    <a:pt x="99" y="26"/>
                    <a:pt x="99" y="25"/>
                    <a:pt x="99" y="24"/>
                  </a:cubicBezTo>
                  <a:lnTo>
                    <a:pt x="100" y="24"/>
                  </a:lnTo>
                  <a:close/>
                  <a:moveTo>
                    <a:pt x="87" y="55"/>
                  </a:moveTo>
                  <a:cubicBezTo>
                    <a:pt x="87" y="53"/>
                    <a:pt x="86" y="52"/>
                    <a:pt x="85" y="52"/>
                  </a:cubicBezTo>
                  <a:cubicBezTo>
                    <a:pt x="83" y="52"/>
                    <a:pt x="82" y="53"/>
                    <a:pt x="82" y="55"/>
                  </a:cubicBezTo>
                  <a:cubicBezTo>
                    <a:pt x="82" y="56"/>
                    <a:pt x="83" y="57"/>
                    <a:pt x="85" y="57"/>
                  </a:cubicBezTo>
                  <a:cubicBezTo>
                    <a:pt x="86" y="57"/>
                    <a:pt x="87" y="56"/>
                    <a:pt x="87" y="55"/>
                  </a:cubicBezTo>
                  <a:close/>
                  <a:moveTo>
                    <a:pt x="95" y="55"/>
                  </a:moveTo>
                  <a:cubicBezTo>
                    <a:pt x="95" y="53"/>
                    <a:pt x="94" y="52"/>
                    <a:pt x="93" y="52"/>
                  </a:cubicBezTo>
                  <a:cubicBezTo>
                    <a:pt x="91" y="52"/>
                    <a:pt x="90" y="53"/>
                    <a:pt x="90" y="55"/>
                  </a:cubicBezTo>
                  <a:cubicBezTo>
                    <a:pt x="90" y="56"/>
                    <a:pt x="91" y="57"/>
                    <a:pt x="93" y="57"/>
                  </a:cubicBezTo>
                  <a:cubicBezTo>
                    <a:pt x="94" y="57"/>
                    <a:pt x="95" y="56"/>
                    <a:pt x="95" y="55"/>
                  </a:cubicBezTo>
                  <a:close/>
                  <a:moveTo>
                    <a:pt x="103" y="55"/>
                  </a:moveTo>
                  <a:cubicBezTo>
                    <a:pt x="103" y="53"/>
                    <a:pt x="102" y="52"/>
                    <a:pt x="101" y="52"/>
                  </a:cubicBezTo>
                  <a:cubicBezTo>
                    <a:pt x="99" y="52"/>
                    <a:pt x="98" y="53"/>
                    <a:pt x="98" y="55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2" y="57"/>
                    <a:pt x="103" y="56"/>
                    <a:pt x="103" y="55"/>
                  </a:cubicBezTo>
                  <a:close/>
                  <a:moveTo>
                    <a:pt x="111" y="55"/>
                  </a:moveTo>
                  <a:cubicBezTo>
                    <a:pt x="111" y="53"/>
                    <a:pt x="110" y="52"/>
                    <a:pt x="109" y="52"/>
                  </a:cubicBezTo>
                  <a:cubicBezTo>
                    <a:pt x="107" y="52"/>
                    <a:pt x="106" y="53"/>
                    <a:pt x="106" y="55"/>
                  </a:cubicBezTo>
                  <a:cubicBezTo>
                    <a:pt x="106" y="56"/>
                    <a:pt x="107" y="57"/>
                    <a:pt x="109" y="57"/>
                  </a:cubicBezTo>
                  <a:cubicBezTo>
                    <a:pt x="110" y="57"/>
                    <a:pt x="111" y="56"/>
                    <a:pt x="111" y="55"/>
                  </a:cubicBezTo>
                  <a:close/>
                  <a:moveTo>
                    <a:pt x="119" y="55"/>
                  </a:moveTo>
                  <a:cubicBezTo>
                    <a:pt x="119" y="53"/>
                    <a:pt x="118" y="52"/>
                    <a:pt x="117" y="52"/>
                  </a:cubicBezTo>
                  <a:cubicBezTo>
                    <a:pt x="115" y="52"/>
                    <a:pt x="114" y="53"/>
                    <a:pt x="114" y="55"/>
                  </a:cubicBezTo>
                  <a:cubicBezTo>
                    <a:pt x="114" y="56"/>
                    <a:pt x="115" y="57"/>
                    <a:pt x="117" y="57"/>
                  </a:cubicBezTo>
                  <a:cubicBezTo>
                    <a:pt x="118" y="57"/>
                    <a:pt x="119" y="56"/>
                    <a:pt x="118" y="55"/>
                  </a:cubicBezTo>
                  <a:lnTo>
                    <a:pt x="119" y="55"/>
                  </a:lnTo>
                  <a:close/>
                  <a:moveTo>
                    <a:pt x="127" y="55"/>
                  </a:moveTo>
                  <a:cubicBezTo>
                    <a:pt x="127" y="53"/>
                    <a:pt x="126" y="52"/>
                    <a:pt x="125" y="52"/>
                  </a:cubicBezTo>
                  <a:cubicBezTo>
                    <a:pt x="123" y="52"/>
                    <a:pt x="122" y="53"/>
                    <a:pt x="122" y="55"/>
                  </a:cubicBezTo>
                  <a:cubicBezTo>
                    <a:pt x="122" y="56"/>
                    <a:pt x="123" y="57"/>
                    <a:pt x="125" y="57"/>
                  </a:cubicBezTo>
                  <a:cubicBezTo>
                    <a:pt x="126" y="57"/>
                    <a:pt x="126" y="56"/>
                    <a:pt x="126" y="55"/>
                  </a:cubicBezTo>
                  <a:lnTo>
                    <a:pt x="127" y="55"/>
                  </a:lnTo>
                  <a:close/>
                  <a:moveTo>
                    <a:pt x="88" y="76"/>
                  </a:moveTo>
                  <a:cubicBezTo>
                    <a:pt x="88" y="75"/>
                    <a:pt x="86" y="74"/>
                    <a:pt x="85" y="74"/>
                  </a:cubicBezTo>
                  <a:cubicBezTo>
                    <a:pt x="84" y="74"/>
                    <a:pt x="82" y="75"/>
                    <a:pt x="82" y="76"/>
                  </a:cubicBezTo>
                  <a:cubicBezTo>
                    <a:pt x="82" y="78"/>
                    <a:pt x="84" y="79"/>
                    <a:pt x="85" y="79"/>
                  </a:cubicBezTo>
                  <a:cubicBezTo>
                    <a:pt x="86" y="79"/>
                    <a:pt x="87" y="78"/>
                    <a:pt x="87" y="76"/>
                  </a:cubicBezTo>
                  <a:lnTo>
                    <a:pt x="88" y="76"/>
                  </a:lnTo>
                  <a:close/>
                  <a:moveTo>
                    <a:pt x="96" y="76"/>
                  </a:moveTo>
                  <a:cubicBezTo>
                    <a:pt x="96" y="75"/>
                    <a:pt x="94" y="74"/>
                    <a:pt x="93" y="74"/>
                  </a:cubicBezTo>
                  <a:cubicBezTo>
                    <a:pt x="92" y="74"/>
                    <a:pt x="90" y="75"/>
                    <a:pt x="90" y="76"/>
                  </a:cubicBezTo>
                  <a:cubicBezTo>
                    <a:pt x="90" y="78"/>
                    <a:pt x="92" y="79"/>
                    <a:pt x="93" y="79"/>
                  </a:cubicBezTo>
                  <a:cubicBezTo>
                    <a:pt x="94" y="79"/>
                    <a:pt x="96" y="78"/>
                    <a:pt x="96" y="76"/>
                  </a:cubicBezTo>
                  <a:close/>
                  <a:moveTo>
                    <a:pt x="104" y="76"/>
                  </a:moveTo>
                  <a:cubicBezTo>
                    <a:pt x="104" y="75"/>
                    <a:pt x="102" y="74"/>
                    <a:pt x="101" y="74"/>
                  </a:cubicBezTo>
                  <a:cubicBezTo>
                    <a:pt x="100" y="74"/>
                    <a:pt x="98" y="75"/>
                    <a:pt x="98" y="76"/>
                  </a:cubicBezTo>
                  <a:cubicBezTo>
                    <a:pt x="98" y="78"/>
                    <a:pt x="99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2" y="79"/>
                    <a:pt x="103" y="78"/>
                    <a:pt x="103" y="76"/>
                  </a:cubicBezTo>
                  <a:lnTo>
                    <a:pt x="104" y="76"/>
                  </a:lnTo>
                  <a:close/>
                  <a:moveTo>
                    <a:pt x="112" y="76"/>
                  </a:moveTo>
                  <a:cubicBezTo>
                    <a:pt x="112" y="75"/>
                    <a:pt x="110" y="74"/>
                    <a:pt x="109" y="74"/>
                  </a:cubicBezTo>
                  <a:cubicBezTo>
                    <a:pt x="108" y="74"/>
                    <a:pt x="106" y="75"/>
                    <a:pt x="106" y="76"/>
                  </a:cubicBezTo>
                  <a:cubicBezTo>
                    <a:pt x="106" y="78"/>
                    <a:pt x="108" y="79"/>
                    <a:pt x="109" y="79"/>
                  </a:cubicBezTo>
                  <a:cubicBezTo>
                    <a:pt x="110" y="79"/>
                    <a:pt x="111" y="78"/>
                    <a:pt x="110" y="76"/>
                  </a:cubicBezTo>
                  <a:lnTo>
                    <a:pt x="112" y="76"/>
                  </a:lnTo>
                  <a:close/>
                  <a:moveTo>
                    <a:pt x="120" y="76"/>
                  </a:moveTo>
                  <a:cubicBezTo>
                    <a:pt x="120" y="75"/>
                    <a:pt x="118" y="74"/>
                    <a:pt x="117" y="74"/>
                  </a:cubicBezTo>
                  <a:cubicBezTo>
                    <a:pt x="116" y="74"/>
                    <a:pt x="114" y="75"/>
                    <a:pt x="114" y="76"/>
                  </a:cubicBezTo>
                  <a:cubicBezTo>
                    <a:pt x="114" y="78"/>
                    <a:pt x="116" y="79"/>
                    <a:pt x="117" y="79"/>
                  </a:cubicBezTo>
                  <a:cubicBezTo>
                    <a:pt x="118" y="79"/>
                    <a:pt x="120" y="78"/>
                    <a:pt x="120" y="76"/>
                  </a:cubicBezTo>
                  <a:close/>
                  <a:moveTo>
                    <a:pt x="128" y="76"/>
                  </a:moveTo>
                  <a:cubicBezTo>
                    <a:pt x="128" y="75"/>
                    <a:pt x="126" y="74"/>
                    <a:pt x="125" y="74"/>
                  </a:cubicBezTo>
                  <a:cubicBezTo>
                    <a:pt x="124" y="74"/>
                    <a:pt x="122" y="75"/>
                    <a:pt x="122" y="76"/>
                  </a:cubicBezTo>
                  <a:cubicBezTo>
                    <a:pt x="122" y="78"/>
                    <a:pt x="123" y="79"/>
                    <a:pt x="125" y="7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6" y="79"/>
                    <a:pt x="127" y="77"/>
                    <a:pt x="126" y="76"/>
                  </a:cubicBezTo>
                  <a:lnTo>
                    <a:pt x="128" y="76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9" name="Freeform 328"/>
            <p:cNvSpPr>
              <a:spLocks noEditPoints="1"/>
            </p:cNvSpPr>
            <p:nvPr/>
          </p:nvSpPr>
          <p:spPr bwMode="auto">
            <a:xfrm>
              <a:off x="2264" y="1543"/>
              <a:ext cx="61" cy="38"/>
            </a:xfrm>
            <a:custGeom>
              <a:avLst/>
              <a:gdLst>
                <a:gd name="T0" fmla="*/ 12 w 127"/>
                <a:gd name="T1" fmla="*/ 0 h 79"/>
                <a:gd name="T2" fmla="*/ 3 w 127"/>
                <a:gd name="T3" fmla="*/ 11 h 79"/>
                <a:gd name="T4" fmla="*/ 14 w 127"/>
                <a:gd name="T5" fmla="*/ 24 h 79"/>
                <a:gd name="T6" fmla="*/ 12 w 127"/>
                <a:gd name="T7" fmla="*/ 26 h 79"/>
                <a:gd name="T8" fmla="*/ 0 w 127"/>
                <a:gd name="T9" fmla="*/ 34 h 79"/>
                <a:gd name="T10" fmla="*/ 12 w 127"/>
                <a:gd name="T11" fmla="*/ 43 h 79"/>
                <a:gd name="T12" fmla="*/ 14 w 127"/>
                <a:gd name="T13" fmla="*/ 45 h 79"/>
                <a:gd name="T14" fmla="*/ 3 w 127"/>
                <a:gd name="T15" fmla="*/ 58 h 79"/>
                <a:gd name="T16" fmla="*/ 3 w 127"/>
                <a:gd name="T17" fmla="*/ 64 h 79"/>
                <a:gd name="T18" fmla="*/ 14 w 127"/>
                <a:gd name="T19" fmla="*/ 77 h 79"/>
                <a:gd name="T20" fmla="*/ 12 w 127"/>
                <a:gd name="T21" fmla="*/ 79 h 79"/>
                <a:gd name="T22" fmla="*/ 20 w 127"/>
                <a:gd name="T23" fmla="*/ 2 h 79"/>
                <a:gd name="T24" fmla="*/ 49 w 127"/>
                <a:gd name="T25" fmla="*/ 13 h 79"/>
                <a:gd name="T26" fmla="*/ 22 w 127"/>
                <a:gd name="T27" fmla="*/ 16 h 79"/>
                <a:gd name="T28" fmla="*/ 22 w 127"/>
                <a:gd name="T29" fmla="*/ 22 h 79"/>
                <a:gd name="T30" fmla="*/ 49 w 127"/>
                <a:gd name="T31" fmla="*/ 24 h 79"/>
                <a:gd name="T32" fmla="*/ 20 w 127"/>
                <a:gd name="T33" fmla="*/ 34 h 79"/>
                <a:gd name="T34" fmla="*/ 49 w 127"/>
                <a:gd name="T35" fmla="*/ 34 h 79"/>
                <a:gd name="T36" fmla="*/ 22 w 127"/>
                <a:gd name="T37" fmla="*/ 47 h 79"/>
                <a:gd name="T38" fmla="*/ 76 w 127"/>
                <a:gd name="T39" fmla="*/ 53 h 79"/>
                <a:gd name="T40" fmla="*/ 78 w 127"/>
                <a:gd name="T41" fmla="*/ 56 h 79"/>
                <a:gd name="T42" fmla="*/ 49 w 127"/>
                <a:gd name="T43" fmla="*/ 66 h 79"/>
                <a:gd name="T44" fmla="*/ 78 w 127"/>
                <a:gd name="T45" fmla="*/ 77 h 79"/>
                <a:gd name="T46" fmla="*/ 52 w 127"/>
                <a:gd name="T47" fmla="*/ 79 h 79"/>
                <a:gd name="T48" fmla="*/ 54 w 127"/>
                <a:gd name="T49" fmla="*/ 3 h 79"/>
                <a:gd name="T50" fmla="*/ 65 w 127"/>
                <a:gd name="T51" fmla="*/ 0 h 79"/>
                <a:gd name="T52" fmla="*/ 76 w 127"/>
                <a:gd name="T53" fmla="*/ 3 h 79"/>
                <a:gd name="T54" fmla="*/ 84 w 127"/>
                <a:gd name="T55" fmla="*/ 3 h 79"/>
                <a:gd name="T56" fmla="*/ 83 w 127"/>
                <a:gd name="T57" fmla="*/ 3 h 79"/>
                <a:gd name="T58" fmla="*/ 89 w 127"/>
                <a:gd name="T59" fmla="*/ 5 h 79"/>
                <a:gd name="T60" fmla="*/ 94 w 127"/>
                <a:gd name="T61" fmla="*/ 3 h 79"/>
                <a:gd name="T62" fmla="*/ 54 w 127"/>
                <a:gd name="T63" fmla="*/ 24 h 79"/>
                <a:gd name="T64" fmla="*/ 65 w 127"/>
                <a:gd name="T65" fmla="*/ 21 h 79"/>
                <a:gd name="T66" fmla="*/ 73 w 127"/>
                <a:gd name="T67" fmla="*/ 21 h 79"/>
                <a:gd name="T68" fmla="*/ 84 w 127"/>
                <a:gd name="T69" fmla="*/ 24 h 79"/>
                <a:gd name="T70" fmla="*/ 84 w 127"/>
                <a:gd name="T71" fmla="*/ 24 h 79"/>
                <a:gd name="T72" fmla="*/ 92 w 127"/>
                <a:gd name="T73" fmla="*/ 24 h 79"/>
                <a:gd name="T74" fmla="*/ 99 w 127"/>
                <a:gd name="T75" fmla="*/ 24 h 79"/>
                <a:gd name="T76" fmla="*/ 84 w 127"/>
                <a:gd name="T77" fmla="*/ 57 h 79"/>
                <a:gd name="T78" fmla="*/ 92 w 127"/>
                <a:gd name="T79" fmla="*/ 57 h 79"/>
                <a:gd name="T80" fmla="*/ 101 w 127"/>
                <a:gd name="T81" fmla="*/ 57 h 79"/>
                <a:gd name="T82" fmla="*/ 108 w 127"/>
                <a:gd name="T83" fmla="*/ 57 h 79"/>
                <a:gd name="T84" fmla="*/ 116 w 127"/>
                <a:gd name="T85" fmla="*/ 57 h 79"/>
                <a:gd name="T86" fmla="*/ 122 w 127"/>
                <a:gd name="T87" fmla="*/ 54 h 79"/>
                <a:gd name="T88" fmla="*/ 87 w 127"/>
                <a:gd name="T89" fmla="*/ 76 h 79"/>
                <a:gd name="T90" fmla="*/ 95 w 127"/>
                <a:gd name="T91" fmla="*/ 76 h 79"/>
                <a:gd name="T92" fmla="*/ 103 w 127"/>
                <a:gd name="T93" fmla="*/ 76 h 79"/>
                <a:gd name="T94" fmla="*/ 103 w 127"/>
                <a:gd name="T95" fmla="*/ 76 h 79"/>
                <a:gd name="T96" fmla="*/ 110 w 127"/>
                <a:gd name="T97" fmla="*/ 76 h 79"/>
                <a:gd name="T98" fmla="*/ 116 w 127"/>
                <a:gd name="T99" fmla="*/ 79 h 79"/>
                <a:gd name="T100" fmla="*/ 121 w 127"/>
                <a:gd name="T101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7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1"/>
                    <a:pt x="14" y="2"/>
                    <a:pt x="14" y="3"/>
                  </a:cubicBezTo>
                  <a:cubicBezTo>
                    <a:pt x="14" y="4"/>
                    <a:pt x="13" y="5"/>
                    <a:pt x="12" y="5"/>
                  </a:cubicBezTo>
                  <a:close/>
                  <a:moveTo>
                    <a:pt x="14" y="13"/>
                  </a:moveTo>
                  <a:cubicBezTo>
                    <a:pt x="14" y="12"/>
                    <a:pt x="13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2"/>
                    <a:pt x="1" y="14"/>
                  </a:cubicBezTo>
                  <a:cubicBezTo>
                    <a:pt x="1" y="15"/>
                    <a:pt x="2" y="15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4" y="15"/>
                    <a:pt x="14" y="13"/>
                  </a:cubicBezTo>
                  <a:close/>
                  <a:moveTo>
                    <a:pt x="14" y="24"/>
                  </a:moveTo>
                  <a:cubicBezTo>
                    <a:pt x="14" y="23"/>
                    <a:pt x="13" y="22"/>
                    <a:pt x="1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close/>
                  <a:moveTo>
                    <a:pt x="14" y="34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2"/>
                    <a:pt x="0" y="33"/>
                    <a:pt x="0" y="34"/>
                  </a:cubicBezTo>
                  <a:cubicBezTo>
                    <a:pt x="0" y="36"/>
                    <a:pt x="1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4"/>
                  </a:cubicBezTo>
                  <a:close/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3"/>
                    <a:pt x="0" y="44"/>
                    <a:pt x="0" y="45"/>
                  </a:cubicBezTo>
                  <a:cubicBezTo>
                    <a:pt x="0" y="46"/>
                    <a:pt x="1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lose/>
                  <a:moveTo>
                    <a:pt x="14" y="56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3"/>
                    <a:pt x="0" y="54"/>
                    <a:pt x="0" y="56"/>
                  </a:cubicBezTo>
                  <a:cubicBezTo>
                    <a:pt x="0" y="57"/>
                    <a:pt x="1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6"/>
                  </a:cubicBezTo>
                  <a:close/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1" y="64"/>
                    <a:pt x="0" y="65"/>
                    <a:pt x="0" y="66"/>
                  </a:cubicBezTo>
                  <a:cubicBezTo>
                    <a:pt x="0" y="67"/>
                    <a:pt x="1" y="68"/>
                    <a:pt x="3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3" y="68"/>
                    <a:pt x="14" y="67"/>
                    <a:pt x="14" y="66"/>
                  </a:cubicBezTo>
                  <a:close/>
                  <a:moveTo>
                    <a:pt x="14" y="77"/>
                  </a:moveTo>
                  <a:cubicBezTo>
                    <a:pt x="14" y="76"/>
                    <a:pt x="13" y="75"/>
                    <a:pt x="12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8"/>
                    <a:pt x="2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close/>
                  <a:moveTo>
                    <a:pt x="49" y="3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2"/>
                  </a:cubicBezTo>
                  <a:cubicBezTo>
                    <a:pt x="19" y="4"/>
                    <a:pt x="20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close/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3"/>
                  </a:cubicBezTo>
                  <a:cubicBezTo>
                    <a:pt x="19" y="14"/>
                    <a:pt x="20" y="15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6"/>
                    <a:pt x="49" y="15"/>
                    <a:pt x="49" y="13"/>
                  </a:cubicBezTo>
                  <a:close/>
                  <a:moveTo>
                    <a:pt x="49" y="24"/>
                  </a:moveTo>
                  <a:cubicBezTo>
                    <a:pt x="49" y="23"/>
                    <a:pt x="48" y="22"/>
                    <a:pt x="47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1" y="22"/>
                    <a:pt x="20" y="23"/>
                    <a:pt x="20" y="24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lose/>
                  <a:moveTo>
                    <a:pt x="49" y="34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4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5"/>
                  </a:cubicBezTo>
                  <a:lnTo>
                    <a:pt x="49" y="34"/>
                  </a:lnTo>
                  <a:close/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0" y="44"/>
                    <a:pt x="20" y="45"/>
                  </a:cubicBezTo>
                  <a:cubicBezTo>
                    <a:pt x="20" y="46"/>
                    <a:pt x="21" y="47"/>
                    <a:pt x="22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7"/>
                    <a:pt x="49" y="47"/>
                    <a:pt x="49" y="45"/>
                  </a:cubicBezTo>
                  <a:close/>
                  <a:moveTo>
                    <a:pt x="78" y="56"/>
                  </a:moveTo>
                  <a:cubicBezTo>
                    <a:pt x="78" y="54"/>
                    <a:pt x="77" y="53"/>
                    <a:pt x="76" y="53"/>
                  </a:cubicBezTo>
                  <a:cubicBezTo>
                    <a:pt x="76" y="53"/>
                    <a:pt x="76" y="53"/>
                    <a:pt x="76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0" y="53"/>
                    <a:pt x="49" y="54"/>
                    <a:pt x="49" y="56"/>
                  </a:cubicBezTo>
                  <a:cubicBezTo>
                    <a:pt x="49" y="57"/>
                    <a:pt x="50" y="58"/>
                    <a:pt x="52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6"/>
                  </a:cubicBezTo>
                  <a:close/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0" y="64"/>
                    <a:pt x="49" y="65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50" y="69"/>
                    <a:pt x="52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7" y="68"/>
                    <a:pt x="78" y="67"/>
                    <a:pt x="78" y="66"/>
                  </a:cubicBezTo>
                  <a:close/>
                  <a:moveTo>
                    <a:pt x="78" y="77"/>
                  </a:moveTo>
                  <a:cubicBezTo>
                    <a:pt x="78" y="76"/>
                    <a:pt x="77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6"/>
                    <a:pt x="50" y="77"/>
                  </a:cubicBezTo>
                  <a:cubicBezTo>
                    <a:pt x="50" y="78"/>
                    <a:pt x="50" y="79"/>
                    <a:pt x="52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close/>
                  <a:moveTo>
                    <a:pt x="60" y="3"/>
                  </a:moveTo>
                  <a:cubicBezTo>
                    <a:pt x="60" y="1"/>
                    <a:pt x="59" y="0"/>
                    <a:pt x="57" y="0"/>
                  </a:cubicBezTo>
                  <a:cubicBezTo>
                    <a:pt x="56" y="0"/>
                    <a:pt x="54" y="1"/>
                    <a:pt x="54" y="3"/>
                  </a:cubicBezTo>
                  <a:cubicBezTo>
                    <a:pt x="54" y="4"/>
                    <a:pt x="56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60" y="4"/>
                    <a:pt x="60" y="3"/>
                  </a:cubicBezTo>
                  <a:close/>
                  <a:moveTo>
                    <a:pt x="68" y="3"/>
                  </a:moveTo>
                  <a:cubicBezTo>
                    <a:pt x="68" y="1"/>
                    <a:pt x="67" y="0"/>
                    <a:pt x="65" y="0"/>
                  </a:cubicBezTo>
                  <a:cubicBezTo>
                    <a:pt x="64" y="0"/>
                    <a:pt x="62" y="1"/>
                    <a:pt x="62" y="3"/>
                  </a:cubicBezTo>
                  <a:cubicBezTo>
                    <a:pt x="62" y="4"/>
                    <a:pt x="64" y="5"/>
                    <a:pt x="65" y="5"/>
                  </a:cubicBezTo>
                  <a:cubicBezTo>
                    <a:pt x="66" y="5"/>
                    <a:pt x="67" y="4"/>
                    <a:pt x="67" y="3"/>
                  </a:cubicBezTo>
                  <a:lnTo>
                    <a:pt x="68" y="3"/>
                  </a:lnTo>
                  <a:close/>
                  <a:moveTo>
                    <a:pt x="76" y="3"/>
                  </a:moveTo>
                  <a:cubicBezTo>
                    <a:pt x="76" y="1"/>
                    <a:pt x="75" y="0"/>
                    <a:pt x="73" y="0"/>
                  </a:cubicBezTo>
                  <a:cubicBezTo>
                    <a:pt x="72" y="0"/>
                    <a:pt x="70" y="1"/>
                    <a:pt x="70" y="3"/>
                  </a:cubicBezTo>
                  <a:cubicBezTo>
                    <a:pt x="70" y="4"/>
                    <a:pt x="72" y="5"/>
                    <a:pt x="73" y="5"/>
                  </a:cubicBezTo>
                  <a:cubicBezTo>
                    <a:pt x="75" y="5"/>
                    <a:pt x="76" y="4"/>
                    <a:pt x="76" y="3"/>
                  </a:cubicBezTo>
                  <a:close/>
                  <a:moveTo>
                    <a:pt x="84" y="3"/>
                  </a:moveTo>
                  <a:cubicBezTo>
                    <a:pt x="84" y="1"/>
                    <a:pt x="83" y="0"/>
                    <a:pt x="81" y="0"/>
                  </a:cubicBezTo>
                  <a:cubicBezTo>
                    <a:pt x="80" y="0"/>
                    <a:pt x="78" y="1"/>
                    <a:pt x="78" y="3"/>
                  </a:cubicBezTo>
                  <a:cubicBezTo>
                    <a:pt x="78" y="4"/>
                    <a:pt x="80" y="5"/>
                    <a:pt x="81" y="5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2" y="5"/>
                    <a:pt x="83" y="4"/>
                    <a:pt x="83" y="3"/>
                  </a:cubicBezTo>
                  <a:lnTo>
                    <a:pt x="84" y="3"/>
                  </a:lnTo>
                  <a:close/>
                  <a:moveTo>
                    <a:pt x="92" y="3"/>
                  </a:moveTo>
                  <a:cubicBezTo>
                    <a:pt x="92" y="1"/>
                    <a:pt x="91" y="0"/>
                    <a:pt x="89" y="0"/>
                  </a:cubicBezTo>
                  <a:cubicBezTo>
                    <a:pt x="88" y="0"/>
                    <a:pt x="86" y="1"/>
                    <a:pt x="86" y="3"/>
                  </a:cubicBezTo>
                  <a:cubicBezTo>
                    <a:pt x="86" y="4"/>
                    <a:pt x="88" y="5"/>
                    <a:pt x="89" y="5"/>
                  </a:cubicBezTo>
                  <a:cubicBezTo>
                    <a:pt x="90" y="5"/>
                    <a:pt x="91" y="4"/>
                    <a:pt x="91" y="3"/>
                  </a:cubicBezTo>
                  <a:lnTo>
                    <a:pt x="92" y="3"/>
                  </a:lnTo>
                  <a:close/>
                  <a:moveTo>
                    <a:pt x="100" y="3"/>
                  </a:moveTo>
                  <a:cubicBezTo>
                    <a:pt x="100" y="1"/>
                    <a:pt x="99" y="0"/>
                    <a:pt x="97" y="0"/>
                  </a:cubicBezTo>
                  <a:cubicBezTo>
                    <a:pt x="96" y="0"/>
                    <a:pt x="94" y="1"/>
                    <a:pt x="94" y="3"/>
                  </a:cubicBezTo>
                  <a:cubicBezTo>
                    <a:pt x="94" y="4"/>
                    <a:pt x="96" y="5"/>
                    <a:pt x="97" y="5"/>
                  </a:cubicBezTo>
                  <a:cubicBezTo>
                    <a:pt x="99" y="5"/>
                    <a:pt x="100" y="4"/>
                    <a:pt x="100" y="3"/>
                  </a:cubicBezTo>
                  <a:close/>
                  <a:moveTo>
                    <a:pt x="60" y="24"/>
                  </a:moveTo>
                  <a:cubicBezTo>
                    <a:pt x="60" y="23"/>
                    <a:pt x="58" y="21"/>
                    <a:pt x="57" y="21"/>
                  </a:cubicBezTo>
                  <a:cubicBezTo>
                    <a:pt x="55" y="21"/>
                    <a:pt x="54" y="23"/>
                    <a:pt x="54" y="24"/>
                  </a:cubicBezTo>
                  <a:cubicBezTo>
                    <a:pt x="54" y="25"/>
                    <a:pt x="55" y="27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8" y="27"/>
                    <a:pt x="60" y="25"/>
                    <a:pt x="60" y="24"/>
                  </a:cubicBezTo>
                  <a:close/>
                  <a:moveTo>
                    <a:pt x="68" y="24"/>
                  </a:moveTo>
                  <a:cubicBezTo>
                    <a:pt x="68" y="23"/>
                    <a:pt x="66" y="21"/>
                    <a:pt x="65" y="21"/>
                  </a:cubicBezTo>
                  <a:cubicBezTo>
                    <a:pt x="63" y="21"/>
                    <a:pt x="62" y="23"/>
                    <a:pt x="62" y="24"/>
                  </a:cubicBezTo>
                  <a:cubicBezTo>
                    <a:pt x="62" y="25"/>
                    <a:pt x="63" y="27"/>
                    <a:pt x="65" y="27"/>
                  </a:cubicBezTo>
                  <a:cubicBezTo>
                    <a:pt x="66" y="27"/>
                    <a:pt x="68" y="25"/>
                    <a:pt x="68" y="24"/>
                  </a:cubicBezTo>
                  <a:close/>
                  <a:moveTo>
                    <a:pt x="76" y="24"/>
                  </a:moveTo>
                  <a:cubicBezTo>
                    <a:pt x="75" y="23"/>
                    <a:pt x="74" y="21"/>
                    <a:pt x="73" y="21"/>
                  </a:cubicBezTo>
                  <a:cubicBezTo>
                    <a:pt x="71" y="21"/>
                    <a:pt x="70" y="23"/>
                    <a:pt x="70" y="24"/>
                  </a:cubicBezTo>
                  <a:cubicBezTo>
                    <a:pt x="70" y="26"/>
                    <a:pt x="71" y="27"/>
                    <a:pt x="73" y="27"/>
                  </a:cubicBezTo>
                  <a:cubicBezTo>
                    <a:pt x="74" y="27"/>
                    <a:pt x="75" y="25"/>
                    <a:pt x="75" y="24"/>
                  </a:cubicBezTo>
                  <a:lnTo>
                    <a:pt x="76" y="24"/>
                  </a:lnTo>
                  <a:close/>
                  <a:moveTo>
                    <a:pt x="84" y="24"/>
                  </a:moveTo>
                  <a:cubicBezTo>
                    <a:pt x="84" y="23"/>
                    <a:pt x="82" y="21"/>
                    <a:pt x="81" y="21"/>
                  </a:cubicBezTo>
                  <a:cubicBezTo>
                    <a:pt x="79" y="21"/>
                    <a:pt x="78" y="23"/>
                    <a:pt x="78" y="24"/>
                  </a:cubicBezTo>
                  <a:cubicBezTo>
                    <a:pt x="78" y="25"/>
                    <a:pt x="79" y="27"/>
                    <a:pt x="81" y="27"/>
                  </a:cubicBezTo>
                  <a:cubicBezTo>
                    <a:pt x="82" y="27"/>
                    <a:pt x="83" y="25"/>
                    <a:pt x="83" y="24"/>
                  </a:cubicBezTo>
                  <a:lnTo>
                    <a:pt x="84" y="24"/>
                  </a:lnTo>
                  <a:close/>
                  <a:moveTo>
                    <a:pt x="92" y="24"/>
                  </a:moveTo>
                  <a:cubicBezTo>
                    <a:pt x="92" y="23"/>
                    <a:pt x="90" y="21"/>
                    <a:pt x="89" y="21"/>
                  </a:cubicBezTo>
                  <a:cubicBezTo>
                    <a:pt x="87" y="21"/>
                    <a:pt x="86" y="23"/>
                    <a:pt x="86" y="24"/>
                  </a:cubicBezTo>
                  <a:cubicBezTo>
                    <a:pt x="86" y="25"/>
                    <a:pt x="87" y="27"/>
                    <a:pt x="89" y="27"/>
                  </a:cubicBezTo>
                  <a:cubicBezTo>
                    <a:pt x="90" y="27"/>
                    <a:pt x="92" y="25"/>
                    <a:pt x="92" y="24"/>
                  </a:cubicBezTo>
                  <a:close/>
                  <a:moveTo>
                    <a:pt x="100" y="24"/>
                  </a:moveTo>
                  <a:cubicBezTo>
                    <a:pt x="99" y="23"/>
                    <a:pt x="98" y="21"/>
                    <a:pt x="97" y="21"/>
                  </a:cubicBezTo>
                  <a:cubicBezTo>
                    <a:pt x="95" y="21"/>
                    <a:pt x="94" y="23"/>
                    <a:pt x="94" y="24"/>
                  </a:cubicBezTo>
                  <a:cubicBezTo>
                    <a:pt x="94" y="26"/>
                    <a:pt x="95" y="27"/>
                    <a:pt x="97" y="27"/>
                  </a:cubicBezTo>
                  <a:cubicBezTo>
                    <a:pt x="98" y="27"/>
                    <a:pt x="99" y="25"/>
                    <a:pt x="99" y="24"/>
                  </a:cubicBezTo>
                  <a:lnTo>
                    <a:pt x="100" y="24"/>
                  </a:lnTo>
                  <a:close/>
                  <a:moveTo>
                    <a:pt x="87" y="54"/>
                  </a:moveTo>
                  <a:cubicBezTo>
                    <a:pt x="87" y="53"/>
                    <a:pt x="86" y="52"/>
                    <a:pt x="84" y="52"/>
                  </a:cubicBezTo>
                  <a:cubicBezTo>
                    <a:pt x="83" y="52"/>
                    <a:pt x="82" y="53"/>
                    <a:pt x="82" y="54"/>
                  </a:cubicBezTo>
                  <a:cubicBezTo>
                    <a:pt x="82" y="56"/>
                    <a:pt x="83" y="57"/>
                    <a:pt x="84" y="57"/>
                  </a:cubicBezTo>
                  <a:cubicBezTo>
                    <a:pt x="86" y="57"/>
                    <a:pt x="87" y="56"/>
                    <a:pt x="87" y="54"/>
                  </a:cubicBezTo>
                  <a:close/>
                  <a:moveTo>
                    <a:pt x="95" y="54"/>
                  </a:moveTo>
                  <a:cubicBezTo>
                    <a:pt x="95" y="53"/>
                    <a:pt x="94" y="52"/>
                    <a:pt x="92" y="52"/>
                  </a:cubicBezTo>
                  <a:cubicBezTo>
                    <a:pt x="91" y="52"/>
                    <a:pt x="90" y="53"/>
                    <a:pt x="90" y="54"/>
                  </a:cubicBezTo>
                  <a:cubicBezTo>
                    <a:pt x="90" y="56"/>
                    <a:pt x="91" y="57"/>
                    <a:pt x="92" y="57"/>
                  </a:cubicBezTo>
                  <a:cubicBezTo>
                    <a:pt x="94" y="57"/>
                    <a:pt x="95" y="56"/>
                    <a:pt x="95" y="54"/>
                  </a:cubicBezTo>
                  <a:close/>
                  <a:moveTo>
                    <a:pt x="103" y="54"/>
                  </a:moveTo>
                  <a:cubicBezTo>
                    <a:pt x="103" y="53"/>
                    <a:pt x="101" y="52"/>
                    <a:pt x="100" y="52"/>
                  </a:cubicBezTo>
                  <a:cubicBezTo>
                    <a:pt x="99" y="52"/>
                    <a:pt x="98" y="53"/>
                    <a:pt x="98" y="54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2" y="57"/>
                    <a:pt x="103" y="56"/>
                    <a:pt x="103" y="54"/>
                  </a:cubicBezTo>
                  <a:close/>
                  <a:moveTo>
                    <a:pt x="111" y="54"/>
                  </a:moveTo>
                  <a:cubicBezTo>
                    <a:pt x="111" y="53"/>
                    <a:pt x="110" y="52"/>
                    <a:pt x="108" y="52"/>
                  </a:cubicBezTo>
                  <a:cubicBezTo>
                    <a:pt x="107" y="52"/>
                    <a:pt x="106" y="53"/>
                    <a:pt x="106" y="54"/>
                  </a:cubicBezTo>
                  <a:cubicBezTo>
                    <a:pt x="106" y="56"/>
                    <a:pt x="107" y="57"/>
                    <a:pt x="108" y="57"/>
                  </a:cubicBezTo>
                  <a:cubicBezTo>
                    <a:pt x="110" y="57"/>
                    <a:pt x="111" y="56"/>
                    <a:pt x="111" y="54"/>
                  </a:cubicBezTo>
                  <a:close/>
                  <a:moveTo>
                    <a:pt x="119" y="54"/>
                  </a:moveTo>
                  <a:cubicBezTo>
                    <a:pt x="119" y="53"/>
                    <a:pt x="118" y="52"/>
                    <a:pt x="116" y="52"/>
                  </a:cubicBezTo>
                  <a:cubicBezTo>
                    <a:pt x="115" y="52"/>
                    <a:pt x="114" y="53"/>
                    <a:pt x="114" y="54"/>
                  </a:cubicBezTo>
                  <a:cubicBezTo>
                    <a:pt x="114" y="56"/>
                    <a:pt x="115" y="57"/>
                    <a:pt x="116" y="57"/>
                  </a:cubicBezTo>
                  <a:cubicBezTo>
                    <a:pt x="118" y="57"/>
                    <a:pt x="119" y="56"/>
                    <a:pt x="118" y="54"/>
                  </a:cubicBezTo>
                  <a:lnTo>
                    <a:pt x="119" y="54"/>
                  </a:lnTo>
                  <a:close/>
                  <a:moveTo>
                    <a:pt x="127" y="54"/>
                  </a:moveTo>
                  <a:cubicBezTo>
                    <a:pt x="127" y="53"/>
                    <a:pt x="126" y="52"/>
                    <a:pt x="124" y="52"/>
                  </a:cubicBezTo>
                  <a:cubicBezTo>
                    <a:pt x="123" y="52"/>
                    <a:pt x="122" y="53"/>
                    <a:pt x="122" y="54"/>
                  </a:cubicBezTo>
                  <a:cubicBezTo>
                    <a:pt x="122" y="56"/>
                    <a:pt x="123" y="57"/>
                    <a:pt x="124" y="57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6" y="57"/>
                    <a:pt x="127" y="56"/>
                    <a:pt x="126" y="54"/>
                  </a:cubicBezTo>
                  <a:lnTo>
                    <a:pt x="127" y="54"/>
                  </a:lnTo>
                  <a:close/>
                  <a:moveTo>
                    <a:pt x="87" y="76"/>
                  </a:moveTo>
                  <a:cubicBezTo>
                    <a:pt x="87" y="75"/>
                    <a:pt x="85" y="73"/>
                    <a:pt x="84" y="73"/>
                  </a:cubicBezTo>
                  <a:cubicBezTo>
                    <a:pt x="83" y="73"/>
                    <a:pt x="81" y="75"/>
                    <a:pt x="81" y="76"/>
                  </a:cubicBezTo>
                  <a:cubicBezTo>
                    <a:pt x="81" y="77"/>
                    <a:pt x="83" y="79"/>
                    <a:pt x="84" y="79"/>
                  </a:cubicBezTo>
                  <a:cubicBezTo>
                    <a:pt x="85" y="79"/>
                    <a:pt x="87" y="78"/>
                    <a:pt x="87" y="76"/>
                  </a:cubicBezTo>
                  <a:close/>
                  <a:moveTo>
                    <a:pt x="95" y="76"/>
                  </a:moveTo>
                  <a:cubicBezTo>
                    <a:pt x="95" y="75"/>
                    <a:pt x="93" y="73"/>
                    <a:pt x="92" y="73"/>
                  </a:cubicBezTo>
                  <a:cubicBezTo>
                    <a:pt x="91" y="73"/>
                    <a:pt x="89" y="75"/>
                    <a:pt x="89" y="76"/>
                  </a:cubicBezTo>
                  <a:cubicBezTo>
                    <a:pt x="89" y="77"/>
                    <a:pt x="91" y="79"/>
                    <a:pt x="92" y="79"/>
                  </a:cubicBezTo>
                  <a:cubicBezTo>
                    <a:pt x="93" y="79"/>
                    <a:pt x="95" y="77"/>
                    <a:pt x="95" y="76"/>
                  </a:cubicBezTo>
                  <a:close/>
                  <a:moveTo>
                    <a:pt x="103" y="76"/>
                  </a:moveTo>
                  <a:cubicBezTo>
                    <a:pt x="103" y="75"/>
                    <a:pt x="101" y="73"/>
                    <a:pt x="100" y="73"/>
                  </a:cubicBezTo>
                  <a:cubicBezTo>
                    <a:pt x="99" y="73"/>
                    <a:pt x="97" y="74"/>
                    <a:pt x="97" y="76"/>
                  </a:cubicBezTo>
                  <a:cubicBezTo>
                    <a:pt x="97" y="77"/>
                    <a:pt x="98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1" y="79"/>
                    <a:pt x="103" y="77"/>
                    <a:pt x="103" y="76"/>
                  </a:cubicBezTo>
                  <a:close/>
                  <a:moveTo>
                    <a:pt x="111" y="76"/>
                  </a:moveTo>
                  <a:cubicBezTo>
                    <a:pt x="111" y="75"/>
                    <a:pt x="109" y="73"/>
                    <a:pt x="108" y="73"/>
                  </a:cubicBezTo>
                  <a:cubicBezTo>
                    <a:pt x="107" y="73"/>
                    <a:pt x="105" y="75"/>
                    <a:pt x="105" y="76"/>
                  </a:cubicBezTo>
                  <a:cubicBezTo>
                    <a:pt x="105" y="77"/>
                    <a:pt x="107" y="79"/>
                    <a:pt x="108" y="79"/>
                  </a:cubicBezTo>
                  <a:cubicBezTo>
                    <a:pt x="109" y="79"/>
                    <a:pt x="111" y="77"/>
                    <a:pt x="110" y="76"/>
                  </a:cubicBezTo>
                  <a:lnTo>
                    <a:pt x="111" y="76"/>
                  </a:lnTo>
                  <a:close/>
                  <a:moveTo>
                    <a:pt x="119" y="76"/>
                  </a:moveTo>
                  <a:cubicBezTo>
                    <a:pt x="119" y="75"/>
                    <a:pt x="117" y="73"/>
                    <a:pt x="116" y="73"/>
                  </a:cubicBezTo>
                  <a:cubicBezTo>
                    <a:pt x="115" y="73"/>
                    <a:pt x="113" y="75"/>
                    <a:pt x="113" y="76"/>
                  </a:cubicBezTo>
                  <a:cubicBezTo>
                    <a:pt x="113" y="77"/>
                    <a:pt x="115" y="79"/>
                    <a:pt x="116" y="79"/>
                  </a:cubicBezTo>
                  <a:cubicBezTo>
                    <a:pt x="117" y="79"/>
                    <a:pt x="118" y="77"/>
                    <a:pt x="118" y="76"/>
                  </a:cubicBezTo>
                  <a:lnTo>
                    <a:pt x="119" y="76"/>
                  </a:lnTo>
                  <a:close/>
                  <a:moveTo>
                    <a:pt x="127" y="76"/>
                  </a:moveTo>
                  <a:cubicBezTo>
                    <a:pt x="127" y="75"/>
                    <a:pt x="125" y="73"/>
                    <a:pt x="124" y="73"/>
                  </a:cubicBezTo>
                  <a:cubicBezTo>
                    <a:pt x="123" y="73"/>
                    <a:pt x="121" y="74"/>
                    <a:pt x="121" y="76"/>
                  </a:cubicBezTo>
                  <a:cubicBezTo>
                    <a:pt x="121" y="77"/>
                    <a:pt x="122" y="79"/>
                    <a:pt x="124" y="79"/>
                  </a:cubicBezTo>
                  <a:cubicBezTo>
                    <a:pt x="124" y="79"/>
                    <a:pt x="124" y="79"/>
                    <a:pt x="124" y="79"/>
                  </a:cubicBezTo>
                  <a:cubicBezTo>
                    <a:pt x="125" y="79"/>
                    <a:pt x="126" y="77"/>
                    <a:pt x="126" y="76"/>
                  </a:cubicBezTo>
                  <a:lnTo>
                    <a:pt x="127" y="76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0" name="Freeform 329"/>
            <p:cNvSpPr>
              <a:spLocks noEditPoints="1"/>
            </p:cNvSpPr>
            <p:nvPr/>
          </p:nvSpPr>
          <p:spPr bwMode="auto">
            <a:xfrm>
              <a:off x="2264" y="1584"/>
              <a:ext cx="61" cy="38"/>
            </a:xfrm>
            <a:custGeom>
              <a:avLst/>
              <a:gdLst>
                <a:gd name="T0" fmla="*/ 12 w 128"/>
                <a:gd name="T1" fmla="*/ 0 h 79"/>
                <a:gd name="T2" fmla="*/ 3 w 128"/>
                <a:gd name="T3" fmla="*/ 11 h 79"/>
                <a:gd name="T4" fmla="*/ 14 w 128"/>
                <a:gd name="T5" fmla="*/ 13 h 79"/>
                <a:gd name="T6" fmla="*/ 3 w 128"/>
                <a:gd name="T7" fmla="*/ 26 h 79"/>
                <a:gd name="T8" fmla="*/ 3 w 128"/>
                <a:gd name="T9" fmla="*/ 32 h 79"/>
                <a:gd name="T10" fmla="*/ 14 w 128"/>
                <a:gd name="T11" fmla="*/ 45 h 79"/>
                <a:gd name="T12" fmla="*/ 12 w 128"/>
                <a:gd name="T13" fmla="*/ 47 h 79"/>
                <a:gd name="T14" fmla="*/ 1 w 128"/>
                <a:gd name="T15" fmla="*/ 56 h 79"/>
                <a:gd name="T16" fmla="*/ 12 w 128"/>
                <a:gd name="T17" fmla="*/ 64 h 79"/>
                <a:gd name="T18" fmla="*/ 14 w 128"/>
                <a:gd name="T19" fmla="*/ 66 h 79"/>
                <a:gd name="T20" fmla="*/ 3 w 128"/>
                <a:gd name="T21" fmla="*/ 79 h 79"/>
                <a:gd name="T22" fmla="*/ 22 w 128"/>
                <a:gd name="T23" fmla="*/ 0 h 79"/>
                <a:gd name="T24" fmla="*/ 49 w 128"/>
                <a:gd name="T25" fmla="*/ 3 h 79"/>
                <a:gd name="T26" fmla="*/ 20 w 128"/>
                <a:gd name="T27" fmla="*/ 13 h 79"/>
                <a:gd name="T28" fmla="*/ 49 w 128"/>
                <a:gd name="T29" fmla="*/ 24 h 79"/>
                <a:gd name="T30" fmla="*/ 22 w 128"/>
                <a:gd name="T31" fmla="*/ 26 h 79"/>
                <a:gd name="T32" fmla="*/ 22 w 128"/>
                <a:gd name="T33" fmla="*/ 32 h 79"/>
                <a:gd name="T34" fmla="*/ 49 w 128"/>
                <a:gd name="T35" fmla="*/ 34 h 79"/>
                <a:gd name="T36" fmla="*/ 22 w 128"/>
                <a:gd name="T37" fmla="*/ 47 h 79"/>
                <a:gd name="T38" fmla="*/ 78 w 128"/>
                <a:gd name="T39" fmla="*/ 55 h 79"/>
                <a:gd name="T40" fmla="*/ 52 w 128"/>
                <a:gd name="T41" fmla="*/ 58 h 79"/>
                <a:gd name="T42" fmla="*/ 52 w 128"/>
                <a:gd name="T43" fmla="*/ 64 h 79"/>
                <a:gd name="T44" fmla="*/ 78 w 128"/>
                <a:gd name="T45" fmla="*/ 77 h 79"/>
                <a:gd name="T46" fmla="*/ 52 w 128"/>
                <a:gd name="T47" fmla="*/ 79 h 79"/>
                <a:gd name="T48" fmla="*/ 54 w 128"/>
                <a:gd name="T49" fmla="*/ 2 h 79"/>
                <a:gd name="T50" fmla="*/ 65 w 128"/>
                <a:gd name="T51" fmla="*/ 0 h 79"/>
                <a:gd name="T52" fmla="*/ 76 w 128"/>
                <a:gd name="T53" fmla="*/ 2 h 79"/>
                <a:gd name="T54" fmla="*/ 84 w 128"/>
                <a:gd name="T55" fmla="*/ 2 h 79"/>
                <a:gd name="T56" fmla="*/ 92 w 128"/>
                <a:gd name="T57" fmla="*/ 2 h 79"/>
                <a:gd name="T58" fmla="*/ 92 w 128"/>
                <a:gd name="T59" fmla="*/ 2 h 79"/>
                <a:gd name="T60" fmla="*/ 100 w 128"/>
                <a:gd name="T61" fmla="*/ 2 h 79"/>
                <a:gd name="T62" fmla="*/ 60 w 128"/>
                <a:gd name="T63" fmla="*/ 24 h 79"/>
                <a:gd name="T64" fmla="*/ 68 w 128"/>
                <a:gd name="T65" fmla="*/ 24 h 79"/>
                <a:gd name="T66" fmla="*/ 75 w 128"/>
                <a:gd name="T67" fmla="*/ 24 h 79"/>
                <a:gd name="T68" fmla="*/ 81 w 128"/>
                <a:gd name="T69" fmla="*/ 26 h 79"/>
                <a:gd name="T70" fmla="*/ 89 w 128"/>
                <a:gd name="T71" fmla="*/ 21 h 79"/>
                <a:gd name="T72" fmla="*/ 97 w 128"/>
                <a:gd name="T73" fmla="*/ 21 h 79"/>
                <a:gd name="T74" fmla="*/ 87 w 128"/>
                <a:gd name="T75" fmla="*/ 54 h 79"/>
                <a:gd name="T76" fmla="*/ 95 w 128"/>
                <a:gd name="T77" fmla="*/ 54 h 79"/>
                <a:gd name="T78" fmla="*/ 103 w 128"/>
                <a:gd name="T79" fmla="*/ 54 h 79"/>
                <a:gd name="T80" fmla="*/ 103 w 128"/>
                <a:gd name="T81" fmla="*/ 54 h 79"/>
                <a:gd name="T82" fmla="*/ 111 w 128"/>
                <a:gd name="T83" fmla="*/ 54 h 79"/>
                <a:gd name="T84" fmla="*/ 118 w 128"/>
                <a:gd name="T85" fmla="*/ 54 h 79"/>
                <a:gd name="T86" fmla="*/ 125 w 128"/>
                <a:gd name="T87" fmla="*/ 57 h 79"/>
                <a:gd name="T88" fmla="*/ 82 w 128"/>
                <a:gd name="T89" fmla="*/ 76 h 79"/>
                <a:gd name="T90" fmla="*/ 93 w 128"/>
                <a:gd name="T91" fmla="*/ 73 h 79"/>
                <a:gd name="T92" fmla="*/ 101 w 128"/>
                <a:gd name="T93" fmla="*/ 73 h 79"/>
                <a:gd name="T94" fmla="*/ 104 w 128"/>
                <a:gd name="T95" fmla="*/ 76 h 79"/>
                <a:gd name="T96" fmla="*/ 110 w 128"/>
                <a:gd name="T97" fmla="*/ 76 h 79"/>
                <a:gd name="T98" fmla="*/ 117 w 128"/>
                <a:gd name="T99" fmla="*/ 79 h 79"/>
                <a:gd name="T100" fmla="*/ 125 w 128"/>
                <a:gd name="T101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8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4"/>
                    <a:pt x="13" y="5"/>
                    <a:pt x="12" y="5"/>
                  </a:cubicBezTo>
                  <a:close/>
                  <a:moveTo>
                    <a:pt x="14" y="13"/>
                  </a:moveTo>
                  <a:cubicBezTo>
                    <a:pt x="14" y="12"/>
                    <a:pt x="13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1" y="15"/>
                    <a:pt x="3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5"/>
                    <a:pt x="14" y="14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lose/>
                  <a:moveTo>
                    <a:pt x="14" y="24"/>
                  </a:moveTo>
                  <a:cubicBezTo>
                    <a:pt x="14" y="22"/>
                    <a:pt x="13" y="21"/>
                    <a:pt x="1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" y="21"/>
                    <a:pt x="0" y="22"/>
                    <a:pt x="0" y="24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close/>
                  <a:moveTo>
                    <a:pt x="14" y="34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2"/>
                    <a:pt x="0" y="33"/>
                    <a:pt x="0" y="34"/>
                  </a:cubicBezTo>
                  <a:cubicBezTo>
                    <a:pt x="0" y="36"/>
                    <a:pt x="1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4"/>
                  </a:cubicBezTo>
                  <a:close/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3"/>
                    <a:pt x="0" y="44"/>
                    <a:pt x="1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lose/>
                  <a:moveTo>
                    <a:pt x="14" y="55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3"/>
                    <a:pt x="0" y="54"/>
                    <a:pt x="1" y="56"/>
                  </a:cubicBezTo>
                  <a:cubicBezTo>
                    <a:pt x="1" y="57"/>
                    <a:pt x="2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5"/>
                  </a:cubicBezTo>
                  <a:close/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1" y="64"/>
                    <a:pt x="0" y="65"/>
                    <a:pt x="1" y="66"/>
                  </a:cubicBezTo>
                  <a:cubicBezTo>
                    <a:pt x="1" y="67"/>
                    <a:pt x="2" y="68"/>
                    <a:pt x="3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3" y="68"/>
                    <a:pt x="14" y="67"/>
                    <a:pt x="14" y="66"/>
                  </a:cubicBezTo>
                  <a:close/>
                  <a:moveTo>
                    <a:pt x="14" y="77"/>
                  </a:moveTo>
                  <a:cubicBezTo>
                    <a:pt x="14" y="75"/>
                    <a:pt x="13" y="74"/>
                    <a:pt x="12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1" y="74"/>
                    <a:pt x="0" y="75"/>
                    <a:pt x="0" y="77"/>
                  </a:cubicBezTo>
                  <a:cubicBezTo>
                    <a:pt x="0" y="78"/>
                    <a:pt x="1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close/>
                  <a:moveTo>
                    <a:pt x="49" y="2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2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lnTo>
                    <a:pt x="49" y="2"/>
                  </a:lnTo>
                  <a:close/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3"/>
                  </a:cubicBezTo>
                  <a:cubicBezTo>
                    <a:pt x="20" y="14"/>
                    <a:pt x="21" y="15"/>
                    <a:pt x="22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8" y="15"/>
                    <a:pt x="49" y="15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lose/>
                  <a:moveTo>
                    <a:pt x="49" y="24"/>
                  </a:moveTo>
                  <a:cubicBezTo>
                    <a:pt x="49" y="22"/>
                    <a:pt x="48" y="21"/>
                    <a:pt x="47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20" y="22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close/>
                  <a:moveTo>
                    <a:pt x="49" y="34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4"/>
                  </a:cubicBezTo>
                  <a:close/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2"/>
                    <a:pt x="20" y="43"/>
                    <a:pt x="20" y="45"/>
                  </a:cubicBezTo>
                  <a:cubicBezTo>
                    <a:pt x="19" y="46"/>
                    <a:pt x="20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7"/>
                    <a:pt x="49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lose/>
                  <a:moveTo>
                    <a:pt x="78" y="55"/>
                  </a:moveTo>
                  <a:cubicBezTo>
                    <a:pt x="78" y="54"/>
                    <a:pt x="77" y="53"/>
                    <a:pt x="76" y="53"/>
                  </a:cubicBezTo>
                  <a:cubicBezTo>
                    <a:pt x="76" y="53"/>
                    <a:pt x="76" y="53"/>
                    <a:pt x="76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0" y="53"/>
                    <a:pt x="49" y="54"/>
                    <a:pt x="50" y="56"/>
                  </a:cubicBezTo>
                  <a:cubicBezTo>
                    <a:pt x="50" y="57"/>
                    <a:pt x="50" y="58"/>
                    <a:pt x="52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5"/>
                  </a:cubicBezTo>
                  <a:close/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0" y="64"/>
                    <a:pt x="49" y="65"/>
                    <a:pt x="50" y="66"/>
                  </a:cubicBezTo>
                  <a:cubicBezTo>
                    <a:pt x="50" y="67"/>
                    <a:pt x="50" y="68"/>
                    <a:pt x="52" y="68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7" y="68"/>
                    <a:pt x="78" y="67"/>
                    <a:pt x="78" y="66"/>
                  </a:cubicBezTo>
                  <a:close/>
                  <a:moveTo>
                    <a:pt x="78" y="77"/>
                  </a:moveTo>
                  <a:cubicBezTo>
                    <a:pt x="78" y="75"/>
                    <a:pt x="77" y="74"/>
                    <a:pt x="76" y="74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0" y="74"/>
                    <a:pt x="49" y="75"/>
                    <a:pt x="49" y="77"/>
                  </a:cubicBezTo>
                  <a:cubicBezTo>
                    <a:pt x="49" y="78"/>
                    <a:pt x="50" y="79"/>
                    <a:pt x="51" y="79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close/>
                  <a:moveTo>
                    <a:pt x="60" y="2"/>
                  </a:moveTo>
                  <a:cubicBezTo>
                    <a:pt x="60" y="1"/>
                    <a:pt x="59" y="0"/>
                    <a:pt x="57" y="0"/>
                  </a:cubicBezTo>
                  <a:cubicBezTo>
                    <a:pt x="56" y="0"/>
                    <a:pt x="54" y="1"/>
                    <a:pt x="54" y="2"/>
                  </a:cubicBezTo>
                  <a:cubicBezTo>
                    <a:pt x="54" y="4"/>
                    <a:pt x="56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60" y="4"/>
                    <a:pt x="60" y="2"/>
                  </a:cubicBezTo>
                  <a:close/>
                  <a:moveTo>
                    <a:pt x="68" y="2"/>
                  </a:moveTo>
                  <a:cubicBezTo>
                    <a:pt x="68" y="1"/>
                    <a:pt x="67" y="0"/>
                    <a:pt x="65" y="0"/>
                  </a:cubicBezTo>
                  <a:cubicBezTo>
                    <a:pt x="64" y="0"/>
                    <a:pt x="62" y="1"/>
                    <a:pt x="62" y="2"/>
                  </a:cubicBezTo>
                  <a:cubicBezTo>
                    <a:pt x="62" y="4"/>
                    <a:pt x="64" y="5"/>
                    <a:pt x="65" y="5"/>
                  </a:cubicBezTo>
                  <a:cubicBezTo>
                    <a:pt x="66" y="5"/>
                    <a:pt x="67" y="4"/>
                    <a:pt x="67" y="2"/>
                  </a:cubicBezTo>
                  <a:lnTo>
                    <a:pt x="68" y="2"/>
                  </a:lnTo>
                  <a:close/>
                  <a:moveTo>
                    <a:pt x="76" y="2"/>
                  </a:moveTo>
                  <a:cubicBezTo>
                    <a:pt x="76" y="1"/>
                    <a:pt x="75" y="0"/>
                    <a:pt x="73" y="0"/>
                  </a:cubicBezTo>
                  <a:cubicBezTo>
                    <a:pt x="72" y="0"/>
                    <a:pt x="70" y="1"/>
                    <a:pt x="70" y="2"/>
                  </a:cubicBezTo>
                  <a:cubicBezTo>
                    <a:pt x="70" y="4"/>
                    <a:pt x="72" y="5"/>
                    <a:pt x="73" y="5"/>
                  </a:cubicBezTo>
                  <a:cubicBezTo>
                    <a:pt x="75" y="5"/>
                    <a:pt x="76" y="4"/>
                    <a:pt x="76" y="2"/>
                  </a:cubicBezTo>
                  <a:close/>
                  <a:moveTo>
                    <a:pt x="84" y="2"/>
                  </a:moveTo>
                  <a:cubicBezTo>
                    <a:pt x="84" y="1"/>
                    <a:pt x="82" y="0"/>
                    <a:pt x="81" y="0"/>
                  </a:cubicBezTo>
                  <a:cubicBezTo>
                    <a:pt x="80" y="0"/>
                    <a:pt x="79" y="1"/>
                    <a:pt x="78" y="2"/>
                  </a:cubicBezTo>
                  <a:cubicBezTo>
                    <a:pt x="79" y="4"/>
                    <a:pt x="80" y="5"/>
                    <a:pt x="81" y="5"/>
                  </a:cubicBezTo>
                  <a:cubicBezTo>
                    <a:pt x="83" y="5"/>
                    <a:pt x="84" y="4"/>
                    <a:pt x="84" y="2"/>
                  </a:cubicBezTo>
                  <a:close/>
                  <a:moveTo>
                    <a:pt x="92" y="2"/>
                  </a:moveTo>
                  <a:cubicBezTo>
                    <a:pt x="92" y="1"/>
                    <a:pt x="91" y="0"/>
                    <a:pt x="89" y="0"/>
                  </a:cubicBezTo>
                  <a:cubicBezTo>
                    <a:pt x="88" y="0"/>
                    <a:pt x="86" y="1"/>
                    <a:pt x="86" y="2"/>
                  </a:cubicBezTo>
                  <a:cubicBezTo>
                    <a:pt x="86" y="4"/>
                    <a:pt x="88" y="5"/>
                    <a:pt x="89" y="5"/>
                  </a:cubicBezTo>
                  <a:cubicBezTo>
                    <a:pt x="90" y="5"/>
                    <a:pt x="91" y="4"/>
                    <a:pt x="91" y="2"/>
                  </a:cubicBezTo>
                  <a:lnTo>
                    <a:pt x="92" y="2"/>
                  </a:lnTo>
                  <a:close/>
                  <a:moveTo>
                    <a:pt x="100" y="2"/>
                  </a:moveTo>
                  <a:cubicBezTo>
                    <a:pt x="100" y="1"/>
                    <a:pt x="99" y="0"/>
                    <a:pt x="97" y="0"/>
                  </a:cubicBezTo>
                  <a:cubicBezTo>
                    <a:pt x="96" y="0"/>
                    <a:pt x="94" y="1"/>
                    <a:pt x="94" y="2"/>
                  </a:cubicBezTo>
                  <a:cubicBezTo>
                    <a:pt x="94" y="4"/>
                    <a:pt x="96" y="5"/>
                    <a:pt x="97" y="5"/>
                  </a:cubicBezTo>
                  <a:cubicBezTo>
                    <a:pt x="99" y="5"/>
                    <a:pt x="100" y="4"/>
                    <a:pt x="100" y="2"/>
                  </a:cubicBezTo>
                  <a:close/>
                  <a:moveTo>
                    <a:pt x="60" y="24"/>
                  </a:moveTo>
                  <a:cubicBezTo>
                    <a:pt x="60" y="22"/>
                    <a:pt x="58" y="21"/>
                    <a:pt x="57" y="21"/>
                  </a:cubicBezTo>
                  <a:cubicBezTo>
                    <a:pt x="56" y="21"/>
                    <a:pt x="55" y="22"/>
                    <a:pt x="55" y="24"/>
                  </a:cubicBezTo>
                  <a:cubicBezTo>
                    <a:pt x="55" y="25"/>
                    <a:pt x="56" y="26"/>
                    <a:pt x="58" y="26"/>
                  </a:cubicBezTo>
                  <a:cubicBezTo>
                    <a:pt x="59" y="26"/>
                    <a:pt x="60" y="25"/>
                    <a:pt x="60" y="24"/>
                  </a:cubicBezTo>
                  <a:close/>
                  <a:moveTo>
                    <a:pt x="68" y="24"/>
                  </a:moveTo>
                  <a:cubicBezTo>
                    <a:pt x="68" y="22"/>
                    <a:pt x="67" y="21"/>
                    <a:pt x="65" y="21"/>
                  </a:cubicBezTo>
                  <a:cubicBezTo>
                    <a:pt x="64" y="21"/>
                    <a:pt x="63" y="22"/>
                    <a:pt x="63" y="24"/>
                  </a:cubicBezTo>
                  <a:cubicBezTo>
                    <a:pt x="63" y="25"/>
                    <a:pt x="64" y="26"/>
                    <a:pt x="65" y="26"/>
                  </a:cubicBezTo>
                  <a:cubicBezTo>
                    <a:pt x="67" y="26"/>
                    <a:pt x="68" y="25"/>
                    <a:pt x="68" y="24"/>
                  </a:cubicBezTo>
                  <a:close/>
                  <a:moveTo>
                    <a:pt x="76" y="24"/>
                  </a:moveTo>
                  <a:cubicBezTo>
                    <a:pt x="76" y="22"/>
                    <a:pt x="75" y="21"/>
                    <a:pt x="73" y="21"/>
                  </a:cubicBezTo>
                  <a:cubicBezTo>
                    <a:pt x="72" y="21"/>
                    <a:pt x="71" y="22"/>
                    <a:pt x="71" y="24"/>
                  </a:cubicBezTo>
                  <a:cubicBezTo>
                    <a:pt x="71" y="25"/>
                    <a:pt x="72" y="26"/>
                    <a:pt x="73" y="26"/>
                  </a:cubicBezTo>
                  <a:cubicBezTo>
                    <a:pt x="75" y="26"/>
                    <a:pt x="75" y="25"/>
                    <a:pt x="75" y="24"/>
                  </a:cubicBezTo>
                  <a:lnTo>
                    <a:pt x="76" y="24"/>
                  </a:lnTo>
                  <a:close/>
                  <a:moveTo>
                    <a:pt x="84" y="24"/>
                  </a:moveTo>
                  <a:cubicBezTo>
                    <a:pt x="84" y="22"/>
                    <a:pt x="83" y="21"/>
                    <a:pt x="81" y="21"/>
                  </a:cubicBezTo>
                  <a:cubicBezTo>
                    <a:pt x="80" y="21"/>
                    <a:pt x="79" y="22"/>
                    <a:pt x="79" y="24"/>
                  </a:cubicBezTo>
                  <a:cubicBezTo>
                    <a:pt x="79" y="25"/>
                    <a:pt x="80" y="26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3" y="26"/>
                    <a:pt x="83" y="25"/>
                    <a:pt x="83" y="24"/>
                  </a:cubicBezTo>
                  <a:lnTo>
                    <a:pt x="84" y="24"/>
                  </a:lnTo>
                  <a:close/>
                  <a:moveTo>
                    <a:pt x="92" y="24"/>
                  </a:moveTo>
                  <a:cubicBezTo>
                    <a:pt x="92" y="22"/>
                    <a:pt x="91" y="21"/>
                    <a:pt x="89" y="21"/>
                  </a:cubicBezTo>
                  <a:cubicBezTo>
                    <a:pt x="88" y="21"/>
                    <a:pt x="87" y="22"/>
                    <a:pt x="87" y="24"/>
                  </a:cubicBezTo>
                  <a:cubicBezTo>
                    <a:pt x="87" y="25"/>
                    <a:pt x="88" y="26"/>
                    <a:pt x="89" y="26"/>
                  </a:cubicBezTo>
                  <a:cubicBezTo>
                    <a:pt x="91" y="26"/>
                    <a:pt x="92" y="25"/>
                    <a:pt x="92" y="24"/>
                  </a:cubicBezTo>
                  <a:close/>
                  <a:moveTo>
                    <a:pt x="100" y="24"/>
                  </a:moveTo>
                  <a:cubicBezTo>
                    <a:pt x="100" y="22"/>
                    <a:pt x="99" y="21"/>
                    <a:pt x="97" y="21"/>
                  </a:cubicBezTo>
                  <a:cubicBezTo>
                    <a:pt x="96" y="21"/>
                    <a:pt x="95" y="22"/>
                    <a:pt x="95" y="24"/>
                  </a:cubicBezTo>
                  <a:cubicBezTo>
                    <a:pt x="95" y="25"/>
                    <a:pt x="96" y="26"/>
                    <a:pt x="97" y="26"/>
                  </a:cubicBezTo>
                  <a:cubicBezTo>
                    <a:pt x="99" y="26"/>
                    <a:pt x="99" y="25"/>
                    <a:pt x="99" y="24"/>
                  </a:cubicBezTo>
                  <a:lnTo>
                    <a:pt x="100" y="24"/>
                  </a:lnTo>
                  <a:close/>
                  <a:moveTo>
                    <a:pt x="87" y="54"/>
                  </a:moveTo>
                  <a:cubicBezTo>
                    <a:pt x="87" y="53"/>
                    <a:pt x="86" y="51"/>
                    <a:pt x="85" y="51"/>
                  </a:cubicBezTo>
                  <a:cubicBezTo>
                    <a:pt x="83" y="51"/>
                    <a:pt x="82" y="53"/>
                    <a:pt x="82" y="54"/>
                  </a:cubicBezTo>
                  <a:cubicBezTo>
                    <a:pt x="82" y="56"/>
                    <a:pt x="83" y="57"/>
                    <a:pt x="85" y="57"/>
                  </a:cubicBezTo>
                  <a:cubicBezTo>
                    <a:pt x="86" y="57"/>
                    <a:pt x="87" y="56"/>
                    <a:pt x="87" y="54"/>
                  </a:cubicBezTo>
                  <a:close/>
                  <a:moveTo>
                    <a:pt x="95" y="54"/>
                  </a:moveTo>
                  <a:cubicBezTo>
                    <a:pt x="95" y="53"/>
                    <a:pt x="94" y="51"/>
                    <a:pt x="93" y="52"/>
                  </a:cubicBezTo>
                  <a:cubicBezTo>
                    <a:pt x="91" y="52"/>
                    <a:pt x="90" y="53"/>
                    <a:pt x="90" y="54"/>
                  </a:cubicBezTo>
                  <a:cubicBezTo>
                    <a:pt x="90" y="56"/>
                    <a:pt x="91" y="57"/>
                    <a:pt x="93" y="57"/>
                  </a:cubicBezTo>
                  <a:cubicBezTo>
                    <a:pt x="94" y="56"/>
                    <a:pt x="95" y="55"/>
                    <a:pt x="95" y="54"/>
                  </a:cubicBezTo>
                  <a:close/>
                  <a:moveTo>
                    <a:pt x="103" y="54"/>
                  </a:moveTo>
                  <a:cubicBezTo>
                    <a:pt x="103" y="53"/>
                    <a:pt x="102" y="51"/>
                    <a:pt x="101" y="51"/>
                  </a:cubicBezTo>
                  <a:cubicBezTo>
                    <a:pt x="99" y="51"/>
                    <a:pt x="98" y="53"/>
                    <a:pt x="98" y="54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2" y="56"/>
                    <a:pt x="103" y="55"/>
                    <a:pt x="103" y="54"/>
                  </a:cubicBezTo>
                  <a:close/>
                  <a:moveTo>
                    <a:pt x="111" y="54"/>
                  </a:moveTo>
                  <a:cubicBezTo>
                    <a:pt x="111" y="53"/>
                    <a:pt x="110" y="51"/>
                    <a:pt x="109" y="51"/>
                  </a:cubicBezTo>
                  <a:cubicBezTo>
                    <a:pt x="107" y="51"/>
                    <a:pt x="106" y="53"/>
                    <a:pt x="106" y="54"/>
                  </a:cubicBezTo>
                  <a:cubicBezTo>
                    <a:pt x="106" y="56"/>
                    <a:pt x="107" y="57"/>
                    <a:pt x="109" y="57"/>
                  </a:cubicBezTo>
                  <a:cubicBezTo>
                    <a:pt x="110" y="57"/>
                    <a:pt x="111" y="56"/>
                    <a:pt x="111" y="54"/>
                  </a:cubicBezTo>
                  <a:close/>
                  <a:moveTo>
                    <a:pt x="119" y="54"/>
                  </a:moveTo>
                  <a:cubicBezTo>
                    <a:pt x="119" y="53"/>
                    <a:pt x="118" y="51"/>
                    <a:pt x="117" y="52"/>
                  </a:cubicBezTo>
                  <a:cubicBezTo>
                    <a:pt x="115" y="52"/>
                    <a:pt x="114" y="53"/>
                    <a:pt x="114" y="54"/>
                  </a:cubicBezTo>
                  <a:cubicBezTo>
                    <a:pt x="114" y="56"/>
                    <a:pt x="115" y="57"/>
                    <a:pt x="117" y="57"/>
                  </a:cubicBezTo>
                  <a:cubicBezTo>
                    <a:pt x="118" y="56"/>
                    <a:pt x="119" y="55"/>
                    <a:pt x="118" y="54"/>
                  </a:cubicBezTo>
                  <a:lnTo>
                    <a:pt x="119" y="54"/>
                  </a:lnTo>
                  <a:close/>
                  <a:moveTo>
                    <a:pt x="127" y="54"/>
                  </a:moveTo>
                  <a:cubicBezTo>
                    <a:pt x="127" y="53"/>
                    <a:pt x="126" y="51"/>
                    <a:pt x="125" y="51"/>
                  </a:cubicBezTo>
                  <a:cubicBezTo>
                    <a:pt x="123" y="51"/>
                    <a:pt x="122" y="53"/>
                    <a:pt x="122" y="54"/>
                  </a:cubicBezTo>
                  <a:cubicBezTo>
                    <a:pt x="122" y="56"/>
                    <a:pt x="123" y="57"/>
                    <a:pt x="125" y="57"/>
                  </a:cubicBezTo>
                  <a:cubicBezTo>
                    <a:pt x="126" y="56"/>
                    <a:pt x="126" y="55"/>
                    <a:pt x="126" y="54"/>
                  </a:cubicBezTo>
                  <a:lnTo>
                    <a:pt x="127" y="54"/>
                  </a:lnTo>
                  <a:close/>
                  <a:moveTo>
                    <a:pt x="88" y="76"/>
                  </a:moveTo>
                  <a:cubicBezTo>
                    <a:pt x="88" y="75"/>
                    <a:pt x="86" y="73"/>
                    <a:pt x="85" y="73"/>
                  </a:cubicBezTo>
                  <a:cubicBezTo>
                    <a:pt x="84" y="73"/>
                    <a:pt x="82" y="75"/>
                    <a:pt x="82" y="76"/>
                  </a:cubicBezTo>
                  <a:cubicBezTo>
                    <a:pt x="82" y="77"/>
                    <a:pt x="84" y="79"/>
                    <a:pt x="85" y="79"/>
                  </a:cubicBezTo>
                  <a:cubicBezTo>
                    <a:pt x="86" y="78"/>
                    <a:pt x="87" y="77"/>
                    <a:pt x="87" y="76"/>
                  </a:cubicBezTo>
                  <a:lnTo>
                    <a:pt x="88" y="76"/>
                  </a:lnTo>
                  <a:close/>
                  <a:moveTo>
                    <a:pt x="96" y="76"/>
                  </a:moveTo>
                  <a:cubicBezTo>
                    <a:pt x="96" y="75"/>
                    <a:pt x="94" y="73"/>
                    <a:pt x="93" y="73"/>
                  </a:cubicBezTo>
                  <a:cubicBezTo>
                    <a:pt x="92" y="73"/>
                    <a:pt x="90" y="75"/>
                    <a:pt x="90" y="76"/>
                  </a:cubicBezTo>
                  <a:cubicBezTo>
                    <a:pt x="90" y="77"/>
                    <a:pt x="92" y="79"/>
                    <a:pt x="93" y="79"/>
                  </a:cubicBezTo>
                  <a:cubicBezTo>
                    <a:pt x="94" y="79"/>
                    <a:pt x="96" y="77"/>
                    <a:pt x="96" y="76"/>
                  </a:cubicBezTo>
                  <a:close/>
                  <a:moveTo>
                    <a:pt x="104" y="76"/>
                  </a:moveTo>
                  <a:cubicBezTo>
                    <a:pt x="104" y="75"/>
                    <a:pt x="102" y="73"/>
                    <a:pt x="101" y="73"/>
                  </a:cubicBezTo>
                  <a:cubicBezTo>
                    <a:pt x="100" y="73"/>
                    <a:pt x="98" y="74"/>
                    <a:pt x="98" y="76"/>
                  </a:cubicBezTo>
                  <a:cubicBezTo>
                    <a:pt x="98" y="77"/>
                    <a:pt x="99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2" y="78"/>
                    <a:pt x="103" y="77"/>
                    <a:pt x="103" y="76"/>
                  </a:cubicBezTo>
                  <a:lnTo>
                    <a:pt x="104" y="76"/>
                  </a:lnTo>
                  <a:close/>
                  <a:moveTo>
                    <a:pt x="112" y="76"/>
                  </a:moveTo>
                  <a:cubicBezTo>
                    <a:pt x="112" y="75"/>
                    <a:pt x="110" y="73"/>
                    <a:pt x="109" y="73"/>
                  </a:cubicBezTo>
                  <a:cubicBezTo>
                    <a:pt x="108" y="73"/>
                    <a:pt x="106" y="75"/>
                    <a:pt x="106" y="76"/>
                  </a:cubicBezTo>
                  <a:cubicBezTo>
                    <a:pt x="106" y="77"/>
                    <a:pt x="108" y="79"/>
                    <a:pt x="109" y="79"/>
                  </a:cubicBezTo>
                  <a:cubicBezTo>
                    <a:pt x="110" y="78"/>
                    <a:pt x="111" y="77"/>
                    <a:pt x="110" y="76"/>
                  </a:cubicBezTo>
                  <a:lnTo>
                    <a:pt x="112" y="76"/>
                  </a:lnTo>
                  <a:close/>
                  <a:moveTo>
                    <a:pt x="120" y="76"/>
                  </a:moveTo>
                  <a:cubicBezTo>
                    <a:pt x="120" y="75"/>
                    <a:pt x="118" y="73"/>
                    <a:pt x="117" y="73"/>
                  </a:cubicBezTo>
                  <a:cubicBezTo>
                    <a:pt x="116" y="73"/>
                    <a:pt x="114" y="75"/>
                    <a:pt x="114" y="76"/>
                  </a:cubicBezTo>
                  <a:cubicBezTo>
                    <a:pt x="114" y="77"/>
                    <a:pt x="116" y="79"/>
                    <a:pt x="117" y="79"/>
                  </a:cubicBezTo>
                  <a:cubicBezTo>
                    <a:pt x="118" y="79"/>
                    <a:pt x="120" y="77"/>
                    <a:pt x="120" y="76"/>
                  </a:cubicBezTo>
                  <a:close/>
                  <a:moveTo>
                    <a:pt x="128" y="76"/>
                  </a:moveTo>
                  <a:cubicBezTo>
                    <a:pt x="128" y="75"/>
                    <a:pt x="126" y="73"/>
                    <a:pt x="125" y="73"/>
                  </a:cubicBezTo>
                  <a:cubicBezTo>
                    <a:pt x="124" y="73"/>
                    <a:pt x="122" y="74"/>
                    <a:pt x="122" y="76"/>
                  </a:cubicBezTo>
                  <a:cubicBezTo>
                    <a:pt x="122" y="77"/>
                    <a:pt x="123" y="79"/>
                    <a:pt x="125" y="7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6" y="78"/>
                    <a:pt x="127" y="77"/>
                    <a:pt x="126" y="76"/>
                  </a:cubicBezTo>
                  <a:lnTo>
                    <a:pt x="128" y="76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1" name="Freeform 330"/>
            <p:cNvSpPr>
              <a:spLocks noEditPoints="1"/>
            </p:cNvSpPr>
            <p:nvPr/>
          </p:nvSpPr>
          <p:spPr bwMode="auto">
            <a:xfrm>
              <a:off x="2332" y="1502"/>
              <a:ext cx="61" cy="38"/>
            </a:xfrm>
            <a:custGeom>
              <a:avLst/>
              <a:gdLst>
                <a:gd name="T0" fmla="*/ 11 w 126"/>
                <a:gd name="T1" fmla="*/ 0 h 79"/>
                <a:gd name="T2" fmla="*/ 11 w 126"/>
                <a:gd name="T3" fmla="*/ 11 h 79"/>
                <a:gd name="T4" fmla="*/ 11 w 126"/>
                <a:gd name="T5" fmla="*/ 16 h 79"/>
                <a:gd name="T6" fmla="*/ 2 w 126"/>
                <a:gd name="T7" fmla="*/ 22 h 79"/>
                <a:gd name="T8" fmla="*/ 13 w 126"/>
                <a:gd name="T9" fmla="*/ 35 h 79"/>
                <a:gd name="T10" fmla="*/ 2 w 126"/>
                <a:gd name="T11" fmla="*/ 37 h 79"/>
                <a:gd name="T12" fmla="*/ 11 w 126"/>
                <a:gd name="T13" fmla="*/ 43 h 79"/>
                <a:gd name="T14" fmla="*/ 13 w 126"/>
                <a:gd name="T15" fmla="*/ 45 h 79"/>
                <a:gd name="T16" fmla="*/ 2 w 126"/>
                <a:gd name="T17" fmla="*/ 58 h 79"/>
                <a:gd name="T18" fmla="*/ 2 w 126"/>
                <a:gd name="T19" fmla="*/ 64 h 79"/>
                <a:gd name="T20" fmla="*/ 13 w 126"/>
                <a:gd name="T21" fmla="*/ 77 h 79"/>
                <a:gd name="T22" fmla="*/ 11 w 126"/>
                <a:gd name="T23" fmla="*/ 79 h 79"/>
                <a:gd name="T24" fmla="*/ 19 w 126"/>
                <a:gd name="T25" fmla="*/ 3 h 79"/>
                <a:gd name="T26" fmla="*/ 48 w 126"/>
                <a:gd name="T27" fmla="*/ 13 h 79"/>
                <a:gd name="T28" fmla="*/ 22 w 126"/>
                <a:gd name="T29" fmla="*/ 16 h 79"/>
                <a:gd name="T30" fmla="*/ 46 w 126"/>
                <a:gd name="T31" fmla="*/ 22 h 79"/>
                <a:gd name="T32" fmla="*/ 22 w 126"/>
                <a:gd name="T33" fmla="*/ 26 h 79"/>
                <a:gd name="T34" fmla="*/ 46 w 126"/>
                <a:gd name="T35" fmla="*/ 32 h 79"/>
                <a:gd name="T36" fmla="*/ 46 w 126"/>
                <a:gd name="T37" fmla="*/ 37 h 79"/>
                <a:gd name="T38" fmla="*/ 22 w 126"/>
                <a:gd name="T39" fmla="*/ 43 h 79"/>
                <a:gd name="T40" fmla="*/ 48 w 126"/>
                <a:gd name="T41" fmla="*/ 45 h 79"/>
                <a:gd name="T42" fmla="*/ 51 w 126"/>
                <a:gd name="T43" fmla="*/ 58 h 79"/>
                <a:gd name="T44" fmla="*/ 51 w 126"/>
                <a:gd name="T45" fmla="*/ 64 h 79"/>
                <a:gd name="T46" fmla="*/ 77 w 126"/>
                <a:gd name="T47" fmla="*/ 66 h 79"/>
                <a:gd name="T48" fmla="*/ 51 w 126"/>
                <a:gd name="T49" fmla="*/ 79 h 79"/>
                <a:gd name="T50" fmla="*/ 56 w 126"/>
                <a:gd name="T51" fmla="*/ 0 h 79"/>
                <a:gd name="T52" fmla="*/ 67 w 126"/>
                <a:gd name="T53" fmla="*/ 3 h 79"/>
                <a:gd name="T54" fmla="*/ 75 w 126"/>
                <a:gd name="T55" fmla="*/ 3 h 79"/>
                <a:gd name="T56" fmla="*/ 83 w 126"/>
                <a:gd name="T57" fmla="*/ 3 h 79"/>
                <a:gd name="T58" fmla="*/ 83 w 126"/>
                <a:gd name="T59" fmla="*/ 3 h 79"/>
                <a:gd name="T60" fmla="*/ 91 w 126"/>
                <a:gd name="T61" fmla="*/ 3 h 79"/>
                <a:gd name="T62" fmla="*/ 99 w 126"/>
                <a:gd name="T63" fmla="*/ 3 h 79"/>
                <a:gd name="T64" fmla="*/ 59 w 126"/>
                <a:gd name="T65" fmla="*/ 24 h 79"/>
                <a:gd name="T66" fmla="*/ 64 w 126"/>
                <a:gd name="T67" fmla="*/ 27 h 79"/>
                <a:gd name="T68" fmla="*/ 72 w 126"/>
                <a:gd name="T69" fmla="*/ 27 h 79"/>
                <a:gd name="T70" fmla="*/ 81 w 126"/>
                <a:gd name="T71" fmla="*/ 26 h 79"/>
                <a:gd name="T72" fmla="*/ 88 w 126"/>
                <a:gd name="T73" fmla="*/ 27 h 79"/>
                <a:gd name="T74" fmla="*/ 96 w 126"/>
                <a:gd name="T75" fmla="*/ 27 h 79"/>
                <a:gd name="T76" fmla="*/ 83 w 126"/>
                <a:gd name="T77" fmla="*/ 57 h 79"/>
                <a:gd name="T78" fmla="*/ 91 w 126"/>
                <a:gd name="T79" fmla="*/ 57 h 79"/>
                <a:gd name="T80" fmla="*/ 99 w 126"/>
                <a:gd name="T81" fmla="*/ 57 h 79"/>
                <a:gd name="T82" fmla="*/ 105 w 126"/>
                <a:gd name="T83" fmla="*/ 55 h 79"/>
                <a:gd name="T84" fmla="*/ 113 w 126"/>
                <a:gd name="T85" fmla="*/ 55 h 79"/>
                <a:gd name="T86" fmla="*/ 121 w 126"/>
                <a:gd name="T87" fmla="*/ 55 h 79"/>
                <a:gd name="T88" fmla="*/ 83 w 126"/>
                <a:gd name="T89" fmla="*/ 74 h 79"/>
                <a:gd name="T90" fmla="*/ 94 w 126"/>
                <a:gd name="T91" fmla="*/ 76 h 79"/>
                <a:gd name="T92" fmla="*/ 102 w 126"/>
                <a:gd name="T93" fmla="*/ 76 h 79"/>
                <a:gd name="T94" fmla="*/ 102 w 126"/>
                <a:gd name="T95" fmla="*/ 76 h 79"/>
                <a:gd name="T96" fmla="*/ 107 w 126"/>
                <a:gd name="T97" fmla="*/ 79 h 79"/>
                <a:gd name="T98" fmla="*/ 115 w 126"/>
                <a:gd name="T99" fmla="*/ 79 h 79"/>
                <a:gd name="T100" fmla="*/ 123 w 126"/>
                <a:gd name="T101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6" h="79">
                  <a:moveTo>
                    <a:pt x="11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4" y="1"/>
                    <a:pt x="14" y="3"/>
                  </a:cubicBezTo>
                  <a:cubicBezTo>
                    <a:pt x="14" y="4"/>
                    <a:pt x="13" y="5"/>
                    <a:pt x="11" y="5"/>
                  </a:cubicBezTo>
                  <a:close/>
                  <a:moveTo>
                    <a:pt x="13" y="13"/>
                  </a:moveTo>
                  <a:cubicBezTo>
                    <a:pt x="13" y="12"/>
                    <a:pt x="12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3" y="15"/>
                    <a:pt x="13" y="13"/>
                  </a:cubicBezTo>
                  <a:close/>
                  <a:moveTo>
                    <a:pt x="13" y="24"/>
                  </a:moveTo>
                  <a:cubicBezTo>
                    <a:pt x="13" y="23"/>
                    <a:pt x="12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3" y="25"/>
                    <a:pt x="13" y="24"/>
                  </a:cubicBezTo>
                  <a:close/>
                  <a:moveTo>
                    <a:pt x="13" y="35"/>
                  </a:moveTo>
                  <a:cubicBezTo>
                    <a:pt x="13" y="33"/>
                    <a:pt x="12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1" y="32"/>
                    <a:pt x="0" y="33"/>
                    <a:pt x="0" y="35"/>
                  </a:cubicBezTo>
                  <a:cubicBezTo>
                    <a:pt x="0" y="36"/>
                    <a:pt x="1" y="37"/>
                    <a:pt x="2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3" y="36"/>
                    <a:pt x="13" y="35"/>
                  </a:cubicBezTo>
                  <a:close/>
                  <a:moveTo>
                    <a:pt x="13" y="45"/>
                  </a:moveTo>
                  <a:cubicBezTo>
                    <a:pt x="13" y="44"/>
                    <a:pt x="12" y="43"/>
                    <a:pt x="11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3"/>
                    <a:pt x="0" y="44"/>
                    <a:pt x="0" y="45"/>
                  </a:cubicBezTo>
                  <a:cubicBezTo>
                    <a:pt x="0" y="46"/>
                    <a:pt x="1" y="47"/>
                    <a:pt x="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7"/>
                    <a:pt x="13" y="46"/>
                    <a:pt x="13" y="45"/>
                  </a:cubicBezTo>
                  <a:close/>
                  <a:moveTo>
                    <a:pt x="13" y="56"/>
                  </a:moveTo>
                  <a:cubicBezTo>
                    <a:pt x="13" y="54"/>
                    <a:pt x="12" y="53"/>
                    <a:pt x="11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" y="54"/>
                    <a:pt x="0" y="55"/>
                    <a:pt x="0" y="56"/>
                  </a:cubicBezTo>
                  <a:cubicBezTo>
                    <a:pt x="0" y="57"/>
                    <a:pt x="1" y="58"/>
                    <a:pt x="2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2" y="58"/>
                    <a:pt x="13" y="57"/>
                    <a:pt x="13" y="56"/>
                  </a:cubicBezTo>
                  <a:close/>
                  <a:moveTo>
                    <a:pt x="13" y="66"/>
                  </a:moveTo>
                  <a:cubicBezTo>
                    <a:pt x="13" y="65"/>
                    <a:pt x="12" y="64"/>
                    <a:pt x="11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" y="64"/>
                    <a:pt x="0" y="65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2" y="69"/>
                    <a:pt x="13" y="68"/>
                    <a:pt x="13" y="66"/>
                  </a:cubicBezTo>
                  <a:close/>
                  <a:moveTo>
                    <a:pt x="13" y="77"/>
                  </a:moveTo>
                  <a:cubicBezTo>
                    <a:pt x="13" y="76"/>
                    <a:pt x="12" y="75"/>
                    <a:pt x="11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0" y="76"/>
                    <a:pt x="0" y="77"/>
                  </a:cubicBezTo>
                  <a:cubicBezTo>
                    <a:pt x="0" y="78"/>
                    <a:pt x="1" y="79"/>
                    <a:pt x="2" y="79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2" y="79"/>
                    <a:pt x="13" y="78"/>
                    <a:pt x="13" y="77"/>
                  </a:cubicBezTo>
                  <a:close/>
                  <a:moveTo>
                    <a:pt x="48" y="3"/>
                  </a:moveTo>
                  <a:cubicBezTo>
                    <a:pt x="48" y="1"/>
                    <a:pt x="47" y="0"/>
                    <a:pt x="4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19" y="1"/>
                    <a:pt x="19" y="3"/>
                  </a:cubicBezTo>
                  <a:cubicBezTo>
                    <a:pt x="19" y="4"/>
                    <a:pt x="20" y="5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5"/>
                    <a:pt x="48" y="4"/>
                    <a:pt x="48" y="3"/>
                  </a:cubicBezTo>
                  <a:close/>
                  <a:moveTo>
                    <a:pt x="48" y="13"/>
                  </a:moveTo>
                  <a:cubicBezTo>
                    <a:pt x="48" y="12"/>
                    <a:pt x="47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0" y="11"/>
                    <a:pt x="19" y="12"/>
                    <a:pt x="19" y="13"/>
                  </a:cubicBezTo>
                  <a:cubicBezTo>
                    <a:pt x="19" y="15"/>
                    <a:pt x="20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8" y="15"/>
                    <a:pt x="48" y="13"/>
                  </a:cubicBezTo>
                  <a:close/>
                  <a:moveTo>
                    <a:pt x="48" y="24"/>
                  </a:moveTo>
                  <a:cubicBezTo>
                    <a:pt x="48" y="23"/>
                    <a:pt x="47" y="22"/>
                    <a:pt x="46" y="2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" y="22"/>
                    <a:pt x="19" y="23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5"/>
                    <a:pt x="20" y="26"/>
                    <a:pt x="22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6"/>
                    <a:pt x="48" y="25"/>
                    <a:pt x="48" y="24"/>
                  </a:cubicBezTo>
                  <a:close/>
                  <a:moveTo>
                    <a:pt x="48" y="35"/>
                  </a:moveTo>
                  <a:cubicBezTo>
                    <a:pt x="48" y="33"/>
                    <a:pt x="47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0" y="32"/>
                    <a:pt x="19" y="33"/>
                    <a:pt x="19" y="34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6"/>
                    <a:pt x="20" y="37"/>
                    <a:pt x="22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7" y="37"/>
                    <a:pt x="48" y="36"/>
                    <a:pt x="48" y="35"/>
                  </a:cubicBezTo>
                  <a:close/>
                  <a:moveTo>
                    <a:pt x="48" y="45"/>
                  </a:moveTo>
                  <a:cubicBezTo>
                    <a:pt x="48" y="44"/>
                    <a:pt x="47" y="43"/>
                    <a:pt x="46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3"/>
                    <a:pt x="19" y="44"/>
                    <a:pt x="19" y="45"/>
                  </a:cubicBezTo>
                  <a:cubicBezTo>
                    <a:pt x="19" y="46"/>
                    <a:pt x="20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7" y="47"/>
                    <a:pt x="48" y="46"/>
                    <a:pt x="48" y="45"/>
                  </a:cubicBezTo>
                  <a:close/>
                  <a:moveTo>
                    <a:pt x="77" y="56"/>
                  </a:moveTo>
                  <a:cubicBezTo>
                    <a:pt x="77" y="54"/>
                    <a:pt x="76" y="53"/>
                    <a:pt x="75" y="53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49" y="54"/>
                    <a:pt x="48" y="55"/>
                    <a:pt x="49" y="56"/>
                  </a:cubicBezTo>
                  <a:cubicBezTo>
                    <a:pt x="49" y="57"/>
                    <a:pt x="50" y="58"/>
                    <a:pt x="51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6" y="58"/>
                    <a:pt x="77" y="57"/>
                    <a:pt x="77" y="56"/>
                  </a:cubicBezTo>
                  <a:close/>
                  <a:moveTo>
                    <a:pt x="77" y="66"/>
                  </a:moveTo>
                  <a:cubicBezTo>
                    <a:pt x="77" y="65"/>
                    <a:pt x="76" y="64"/>
                    <a:pt x="75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49" y="64"/>
                    <a:pt x="48" y="65"/>
                    <a:pt x="48" y="66"/>
                  </a:cubicBezTo>
                  <a:cubicBezTo>
                    <a:pt x="48" y="68"/>
                    <a:pt x="49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76" y="69"/>
                    <a:pt x="77" y="68"/>
                    <a:pt x="77" y="66"/>
                  </a:cubicBezTo>
                  <a:close/>
                  <a:moveTo>
                    <a:pt x="77" y="77"/>
                  </a:moveTo>
                  <a:cubicBezTo>
                    <a:pt x="77" y="76"/>
                    <a:pt x="76" y="75"/>
                    <a:pt x="75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49" y="75"/>
                    <a:pt x="48" y="76"/>
                    <a:pt x="48" y="77"/>
                  </a:cubicBezTo>
                  <a:cubicBezTo>
                    <a:pt x="48" y="78"/>
                    <a:pt x="49" y="79"/>
                    <a:pt x="51" y="79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6" y="79"/>
                    <a:pt x="77" y="78"/>
                    <a:pt x="77" y="77"/>
                  </a:cubicBezTo>
                  <a:close/>
                  <a:moveTo>
                    <a:pt x="59" y="3"/>
                  </a:moveTo>
                  <a:cubicBezTo>
                    <a:pt x="59" y="1"/>
                    <a:pt x="58" y="0"/>
                    <a:pt x="56" y="0"/>
                  </a:cubicBezTo>
                  <a:cubicBezTo>
                    <a:pt x="55" y="0"/>
                    <a:pt x="54" y="1"/>
                    <a:pt x="53" y="3"/>
                  </a:cubicBezTo>
                  <a:cubicBezTo>
                    <a:pt x="53" y="4"/>
                    <a:pt x="55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8" y="5"/>
                    <a:pt x="59" y="4"/>
                    <a:pt x="59" y="3"/>
                  </a:cubicBezTo>
                  <a:close/>
                  <a:moveTo>
                    <a:pt x="67" y="3"/>
                  </a:moveTo>
                  <a:cubicBezTo>
                    <a:pt x="67" y="1"/>
                    <a:pt x="65" y="0"/>
                    <a:pt x="64" y="0"/>
                  </a:cubicBezTo>
                  <a:cubicBezTo>
                    <a:pt x="63" y="1"/>
                    <a:pt x="62" y="1"/>
                    <a:pt x="62" y="3"/>
                  </a:cubicBezTo>
                  <a:cubicBezTo>
                    <a:pt x="62" y="4"/>
                    <a:pt x="63" y="5"/>
                    <a:pt x="65" y="5"/>
                  </a:cubicBezTo>
                  <a:cubicBezTo>
                    <a:pt x="66" y="5"/>
                    <a:pt x="67" y="4"/>
                    <a:pt x="67" y="3"/>
                  </a:cubicBezTo>
                  <a:close/>
                  <a:moveTo>
                    <a:pt x="75" y="3"/>
                  </a:moveTo>
                  <a:cubicBezTo>
                    <a:pt x="75" y="1"/>
                    <a:pt x="74" y="0"/>
                    <a:pt x="72" y="0"/>
                  </a:cubicBezTo>
                  <a:cubicBezTo>
                    <a:pt x="71" y="0"/>
                    <a:pt x="70" y="1"/>
                    <a:pt x="70" y="3"/>
                  </a:cubicBezTo>
                  <a:cubicBezTo>
                    <a:pt x="70" y="4"/>
                    <a:pt x="71" y="5"/>
                    <a:pt x="72" y="5"/>
                  </a:cubicBezTo>
                  <a:cubicBezTo>
                    <a:pt x="74" y="5"/>
                    <a:pt x="75" y="4"/>
                    <a:pt x="75" y="3"/>
                  </a:cubicBezTo>
                  <a:close/>
                  <a:moveTo>
                    <a:pt x="83" y="3"/>
                  </a:moveTo>
                  <a:cubicBezTo>
                    <a:pt x="83" y="1"/>
                    <a:pt x="82" y="0"/>
                    <a:pt x="80" y="0"/>
                  </a:cubicBezTo>
                  <a:cubicBezTo>
                    <a:pt x="79" y="0"/>
                    <a:pt x="78" y="1"/>
                    <a:pt x="77" y="3"/>
                  </a:cubicBezTo>
                  <a:cubicBezTo>
                    <a:pt x="77" y="4"/>
                    <a:pt x="79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3" y="4"/>
                    <a:pt x="83" y="3"/>
                  </a:cubicBezTo>
                  <a:close/>
                  <a:moveTo>
                    <a:pt x="91" y="3"/>
                  </a:moveTo>
                  <a:cubicBezTo>
                    <a:pt x="91" y="1"/>
                    <a:pt x="90" y="0"/>
                    <a:pt x="88" y="0"/>
                  </a:cubicBezTo>
                  <a:cubicBezTo>
                    <a:pt x="87" y="0"/>
                    <a:pt x="86" y="1"/>
                    <a:pt x="86" y="3"/>
                  </a:cubicBezTo>
                  <a:cubicBezTo>
                    <a:pt x="86" y="4"/>
                    <a:pt x="87" y="5"/>
                    <a:pt x="88" y="5"/>
                  </a:cubicBezTo>
                  <a:cubicBezTo>
                    <a:pt x="90" y="5"/>
                    <a:pt x="91" y="4"/>
                    <a:pt x="91" y="3"/>
                  </a:cubicBezTo>
                  <a:close/>
                  <a:moveTo>
                    <a:pt x="99" y="3"/>
                  </a:moveTo>
                  <a:cubicBezTo>
                    <a:pt x="99" y="1"/>
                    <a:pt x="98" y="0"/>
                    <a:pt x="96" y="0"/>
                  </a:cubicBezTo>
                  <a:cubicBezTo>
                    <a:pt x="95" y="0"/>
                    <a:pt x="94" y="1"/>
                    <a:pt x="94" y="3"/>
                  </a:cubicBezTo>
                  <a:cubicBezTo>
                    <a:pt x="94" y="4"/>
                    <a:pt x="95" y="5"/>
                    <a:pt x="96" y="5"/>
                  </a:cubicBezTo>
                  <a:cubicBezTo>
                    <a:pt x="98" y="5"/>
                    <a:pt x="99" y="4"/>
                    <a:pt x="99" y="3"/>
                  </a:cubicBezTo>
                  <a:close/>
                  <a:moveTo>
                    <a:pt x="59" y="24"/>
                  </a:moveTo>
                  <a:cubicBezTo>
                    <a:pt x="59" y="22"/>
                    <a:pt x="58" y="21"/>
                    <a:pt x="56" y="22"/>
                  </a:cubicBezTo>
                  <a:cubicBezTo>
                    <a:pt x="55" y="22"/>
                    <a:pt x="54" y="23"/>
                    <a:pt x="54" y="24"/>
                  </a:cubicBezTo>
                  <a:cubicBezTo>
                    <a:pt x="54" y="25"/>
                    <a:pt x="55" y="26"/>
                    <a:pt x="57" y="26"/>
                  </a:cubicBezTo>
                  <a:cubicBezTo>
                    <a:pt x="58" y="26"/>
                    <a:pt x="59" y="25"/>
                    <a:pt x="59" y="24"/>
                  </a:cubicBezTo>
                  <a:close/>
                  <a:moveTo>
                    <a:pt x="67" y="24"/>
                  </a:moveTo>
                  <a:cubicBezTo>
                    <a:pt x="67" y="22"/>
                    <a:pt x="66" y="21"/>
                    <a:pt x="64" y="21"/>
                  </a:cubicBezTo>
                  <a:cubicBezTo>
                    <a:pt x="63" y="21"/>
                    <a:pt x="62" y="22"/>
                    <a:pt x="62" y="24"/>
                  </a:cubicBezTo>
                  <a:cubicBezTo>
                    <a:pt x="62" y="25"/>
                    <a:pt x="63" y="27"/>
                    <a:pt x="64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6" y="26"/>
                    <a:pt x="67" y="25"/>
                    <a:pt x="67" y="24"/>
                  </a:cubicBezTo>
                  <a:close/>
                  <a:moveTo>
                    <a:pt x="75" y="24"/>
                  </a:moveTo>
                  <a:cubicBezTo>
                    <a:pt x="75" y="22"/>
                    <a:pt x="74" y="21"/>
                    <a:pt x="72" y="21"/>
                  </a:cubicBezTo>
                  <a:cubicBezTo>
                    <a:pt x="71" y="21"/>
                    <a:pt x="70" y="22"/>
                    <a:pt x="70" y="24"/>
                  </a:cubicBezTo>
                  <a:cubicBezTo>
                    <a:pt x="70" y="25"/>
                    <a:pt x="71" y="27"/>
                    <a:pt x="72" y="27"/>
                  </a:cubicBezTo>
                  <a:cubicBezTo>
                    <a:pt x="74" y="26"/>
                    <a:pt x="75" y="25"/>
                    <a:pt x="75" y="24"/>
                  </a:cubicBezTo>
                  <a:close/>
                  <a:moveTo>
                    <a:pt x="83" y="24"/>
                  </a:moveTo>
                  <a:cubicBezTo>
                    <a:pt x="83" y="22"/>
                    <a:pt x="82" y="21"/>
                    <a:pt x="80" y="22"/>
                  </a:cubicBezTo>
                  <a:cubicBezTo>
                    <a:pt x="79" y="22"/>
                    <a:pt x="78" y="23"/>
                    <a:pt x="78" y="24"/>
                  </a:cubicBezTo>
                  <a:cubicBezTo>
                    <a:pt x="78" y="25"/>
                    <a:pt x="79" y="26"/>
                    <a:pt x="81" y="26"/>
                  </a:cubicBezTo>
                  <a:cubicBezTo>
                    <a:pt x="82" y="26"/>
                    <a:pt x="83" y="25"/>
                    <a:pt x="83" y="24"/>
                  </a:cubicBezTo>
                  <a:close/>
                  <a:moveTo>
                    <a:pt x="91" y="24"/>
                  </a:moveTo>
                  <a:cubicBezTo>
                    <a:pt x="91" y="22"/>
                    <a:pt x="90" y="21"/>
                    <a:pt x="88" y="21"/>
                  </a:cubicBezTo>
                  <a:cubicBezTo>
                    <a:pt x="87" y="21"/>
                    <a:pt x="86" y="22"/>
                    <a:pt x="86" y="24"/>
                  </a:cubicBezTo>
                  <a:cubicBezTo>
                    <a:pt x="86" y="25"/>
                    <a:pt x="87" y="27"/>
                    <a:pt x="88" y="27"/>
                  </a:cubicBezTo>
                  <a:cubicBezTo>
                    <a:pt x="90" y="27"/>
                    <a:pt x="91" y="25"/>
                    <a:pt x="91" y="24"/>
                  </a:cubicBezTo>
                  <a:close/>
                  <a:moveTo>
                    <a:pt x="99" y="24"/>
                  </a:moveTo>
                  <a:cubicBezTo>
                    <a:pt x="99" y="22"/>
                    <a:pt x="98" y="21"/>
                    <a:pt x="96" y="21"/>
                  </a:cubicBezTo>
                  <a:cubicBezTo>
                    <a:pt x="95" y="21"/>
                    <a:pt x="94" y="22"/>
                    <a:pt x="94" y="24"/>
                  </a:cubicBezTo>
                  <a:cubicBezTo>
                    <a:pt x="94" y="25"/>
                    <a:pt x="95" y="27"/>
                    <a:pt x="96" y="27"/>
                  </a:cubicBezTo>
                  <a:cubicBezTo>
                    <a:pt x="98" y="26"/>
                    <a:pt x="99" y="25"/>
                    <a:pt x="99" y="24"/>
                  </a:cubicBezTo>
                  <a:close/>
                  <a:moveTo>
                    <a:pt x="86" y="55"/>
                  </a:moveTo>
                  <a:cubicBezTo>
                    <a:pt x="86" y="53"/>
                    <a:pt x="85" y="52"/>
                    <a:pt x="83" y="52"/>
                  </a:cubicBezTo>
                  <a:cubicBezTo>
                    <a:pt x="82" y="52"/>
                    <a:pt x="81" y="53"/>
                    <a:pt x="81" y="55"/>
                  </a:cubicBezTo>
                  <a:cubicBezTo>
                    <a:pt x="81" y="56"/>
                    <a:pt x="82" y="57"/>
                    <a:pt x="83" y="57"/>
                  </a:cubicBezTo>
                  <a:cubicBezTo>
                    <a:pt x="85" y="57"/>
                    <a:pt x="86" y="56"/>
                    <a:pt x="86" y="55"/>
                  </a:cubicBezTo>
                  <a:close/>
                  <a:moveTo>
                    <a:pt x="94" y="55"/>
                  </a:moveTo>
                  <a:cubicBezTo>
                    <a:pt x="94" y="53"/>
                    <a:pt x="93" y="52"/>
                    <a:pt x="91" y="52"/>
                  </a:cubicBezTo>
                  <a:cubicBezTo>
                    <a:pt x="90" y="52"/>
                    <a:pt x="89" y="53"/>
                    <a:pt x="89" y="55"/>
                  </a:cubicBezTo>
                  <a:cubicBezTo>
                    <a:pt x="89" y="56"/>
                    <a:pt x="90" y="57"/>
                    <a:pt x="91" y="57"/>
                  </a:cubicBezTo>
                  <a:cubicBezTo>
                    <a:pt x="93" y="57"/>
                    <a:pt x="94" y="56"/>
                    <a:pt x="94" y="55"/>
                  </a:cubicBezTo>
                  <a:close/>
                  <a:moveTo>
                    <a:pt x="102" y="55"/>
                  </a:moveTo>
                  <a:cubicBezTo>
                    <a:pt x="102" y="53"/>
                    <a:pt x="101" y="52"/>
                    <a:pt x="99" y="52"/>
                  </a:cubicBezTo>
                  <a:cubicBezTo>
                    <a:pt x="98" y="52"/>
                    <a:pt x="97" y="53"/>
                    <a:pt x="97" y="55"/>
                  </a:cubicBezTo>
                  <a:cubicBezTo>
                    <a:pt x="97" y="56"/>
                    <a:pt x="98" y="57"/>
                    <a:pt x="99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101" y="57"/>
                    <a:pt x="102" y="56"/>
                    <a:pt x="102" y="55"/>
                  </a:cubicBezTo>
                  <a:close/>
                  <a:moveTo>
                    <a:pt x="110" y="55"/>
                  </a:moveTo>
                  <a:cubicBezTo>
                    <a:pt x="110" y="53"/>
                    <a:pt x="109" y="52"/>
                    <a:pt x="107" y="52"/>
                  </a:cubicBezTo>
                  <a:cubicBezTo>
                    <a:pt x="106" y="52"/>
                    <a:pt x="105" y="53"/>
                    <a:pt x="105" y="55"/>
                  </a:cubicBezTo>
                  <a:cubicBezTo>
                    <a:pt x="105" y="56"/>
                    <a:pt x="106" y="57"/>
                    <a:pt x="107" y="57"/>
                  </a:cubicBezTo>
                  <a:cubicBezTo>
                    <a:pt x="109" y="57"/>
                    <a:pt x="110" y="56"/>
                    <a:pt x="110" y="55"/>
                  </a:cubicBezTo>
                  <a:close/>
                  <a:moveTo>
                    <a:pt x="118" y="55"/>
                  </a:moveTo>
                  <a:cubicBezTo>
                    <a:pt x="118" y="53"/>
                    <a:pt x="117" y="52"/>
                    <a:pt x="115" y="52"/>
                  </a:cubicBezTo>
                  <a:cubicBezTo>
                    <a:pt x="114" y="52"/>
                    <a:pt x="113" y="53"/>
                    <a:pt x="113" y="55"/>
                  </a:cubicBezTo>
                  <a:cubicBezTo>
                    <a:pt x="113" y="56"/>
                    <a:pt x="114" y="57"/>
                    <a:pt x="115" y="57"/>
                  </a:cubicBezTo>
                  <a:cubicBezTo>
                    <a:pt x="117" y="57"/>
                    <a:pt x="118" y="56"/>
                    <a:pt x="118" y="55"/>
                  </a:cubicBezTo>
                  <a:close/>
                  <a:moveTo>
                    <a:pt x="126" y="55"/>
                  </a:moveTo>
                  <a:cubicBezTo>
                    <a:pt x="126" y="53"/>
                    <a:pt x="125" y="52"/>
                    <a:pt x="123" y="52"/>
                  </a:cubicBezTo>
                  <a:cubicBezTo>
                    <a:pt x="122" y="52"/>
                    <a:pt x="121" y="53"/>
                    <a:pt x="121" y="55"/>
                  </a:cubicBezTo>
                  <a:cubicBezTo>
                    <a:pt x="121" y="56"/>
                    <a:pt x="122" y="57"/>
                    <a:pt x="123" y="57"/>
                  </a:cubicBezTo>
                  <a:cubicBezTo>
                    <a:pt x="123" y="57"/>
                    <a:pt x="123" y="57"/>
                    <a:pt x="123" y="57"/>
                  </a:cubicBezTo>
                  <a:cubicBezTo>
                    <a:pt x="125" y="57"/>
                    <a:pt x="126" y="56"/>
                    <a:pt x="126" y="55"/>
                  </a:cubicBezTo>
                  <a:close/>
                  <a:moveTo>
                    <a:pt x="86" y="76"/>
                  </a:moveTo>
                  <a:cubicBezTo>
                    <a:pt x="86" y="75"/>
                    <a:pt x="85" y="74"/>
                    <a:pt x="83" y="74"/>
                  </a:cubicBezTo>
                  <a:cubicBezTo>
                    <a:pt x="82" y="74"/>
                    <a:pt x="81" y="75"/>
                    <a:pt x="81" y="76"/>
                  </a:cubicBezTo>
                  <a:cubicBezTo>
                    <a:pt x="81" y="78"/>
                    <a:pt x="82" y="79"/>
                    <a:pt x="83" y="79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79"/>
                    <a:pt x="86" y="78"/>
                    <a:pt x="86" y="76"/>
                  </a:cubicBezTo>
                  <a:close/>
                  <a:moveTo>
                    <a:pt x="94" y="76"/>
                  </a:moveTo>
                  <a:cubicBezTo>
                    <a:pt x="94" y="75"/>
                    <a:pt x="93" y="74"/>
                    <a:pt x="91" y="74"/>
                  </a:cubicBezTo>
                  <a:cubicBezTo>
                    <a:pt x="90" y="74"/>
                    <a:pt x="89" y="75"/>
                    <a:pt x="89" y="76"/>
                  </a:cubicBezTo>
                  <a:cubicBezTo>
                    <a:pt x="89" y="78"/>
                    <a:pt x="90" y="79"/>
                    <a:pt x="91" y="79"/>
                  </a:cubicBezTo>
                  <a:cubicBezTo>
                    <a:pt x="93" y="79"/>
                    <a:pt x="94" y="78"/>
                    <a:pt x="94" y="76"/>
                  </a:cubicBezTo>
                  <a:close/>
                  <a:moveTo>
                    <a:pt x="102" y="76"/>
                  </a:moveTo>
                  <a:cubicBezTo>
                    <a:pt x="102" y="75"/>
                    <a:pt x="101" y="74"/>
                    <a:pt x="99" y="74"/>
                  </a:cubicBezTo>
                  <a:cubicBezTo>
                    <a:pt x="98" y="74"/>
                    <a:pt x="97" y="75"/>
                    <a:pt x="97" y="76"/>
                  </a:cubicBezTo>
                  <a:cubicBezTo>
                    <a:pt x="97" y="78"/>
                    <a:pt x="98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101" y="79"/>
                    <a:pt x="102" y="78"/>
                    <a:pt x="102" y="76"/>
                  </a:cubicBezTo>
                  <a:close/>
                  <a:moveTo>
                    <a:pt x="110" y="76"/>
                  </a:moveTo>
                  <a:cubicBezTo>
                    <a:pt x="110" y="75"/>
                    <a:pt x="109" y="74"/>
                    <a:pt x="107" y="74"/>
                  </a:cubicBezTo>
                  <a:cubicBezTo>
                    <a:pt x="106" y="74"/>
                    <a:pt x="105" y="75"/>
                    <a:pt x="105" y="76"/>
                  </a:cubicBezTo>
                  <a:cubicBezTo>
                    <a:pt x="105" y="78"/>
                    <a:pt x="106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9" y="79"/>
                    <a:pt x="110" y="78"/>
                    <a:pt x="110" y="76"/>
                  </a:cubicBezTo>
                  <a:close/>
                  <a:moveTo>
                    <a:pt x="118" y="76"/>
                  </a:moveTo>
                  <a:cubicBezTo>
                    <a:pt x="118" y="75"/>
                    <a:pt x="117" y="74"/>
                    <a:pt x="115" y="74"/>
                  </a:cubicBezTo>
                  <a:cubicBezTo>
                    <a:pt x="114" y="74"/>
                    <a:pt x="113" y="75"/>
                    <a:pt x="113" y="76"/>
                  </a:cubicBezTo>
                  <a:cubicBezTo>
                    <a:pt x="113" y="78"/>
                    <a:pt x="114" y="79"/>
                    <a:pt x="115" y="79"/>
                  </a:cubicBezTo>
                  <a:cubicBezTo>
                    <a:pt x="117" y="79"/>
                    <a:pt x="118" y="78"/>
                    <a:pt x="118" y="76"/>
                  </a:cubicBezTo>
                  <a:close/>
                  <a:moveTo>
                    <a:pt x="126" y="76"/>
                  </a:moveTo>
                  <a:cubicBezTo>
                    <a:pt x="126" y="75"/>
                    <a:pt x="125" y="74"/>
                    <a:pt x="123" y="74"/>
                  </a:cubicBezTo>
                  <a:cubicBezTo>
                    <a:pt x="122" y="74"/>
                    <a:pt x="121" y="75"/>
                    <a:pt x="121" y="76"/>
                  </a:cubicBezTo>
                  <a:cubicBezTo>
                    <a:pt x="121" y="78"/>
                    <a:pt x="122" y="79"/>
                    <a:pt x="123" y="79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5" y="79"/>
                    <a:pt x="126" y="78"/>
                    <a:pt x="126" y="76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2" name="Freeform 331"/>
            <p:cNvSpPr>
              <a:spLocks noEditPoints="1"/>
            </p:cNvSpPr>
            <p:nvPr/>
          </p:nvSpPr>
          <p:spPr bwMode="auto">
            <a:xfrm>
              <a:off x="2332" y="1544"/>
              <a:ext cx="61" cy="38"/>
            </a:xfrm>
            <a:custGeom>
              <a:avLst/>
              <a:gdLst>
                <a:gd name="T0" fmla="*/ 11 w 126"/>
                <a:gd name="T1" fmla="*/ 0 h 79"/>
                <a:gd name="T2" fmla="*/ 11 w 126"/>
                <a:gd name="T3" fmla="*/ 11 h 79"/>
                <a:gd name="T4" fmla="*/ 11 w 126"/>
                <a:gd name="T5" fmla="*/ 16 h 79"/>
                <a:gd name="T6" fmla="*/ 0 w 126"/>
                <a:gd name="T7" fmla="*/ 24 h 79"/>
                <a:gd name="T8" fmla="*/ 11 w 126"/>
                <a:gd name="T9" fmla="*/ 32 h 79"/>
                <a:gd name="T10" fmla="*/ 13 w 126"/>
                <a:gd name="T11" fmla="*/ 34 h 79"/>
                <a:gd name="T12" fmla="*/ 2 w 126"/>
                <a:gd name="T13" fmla="*/ 47 h 79"/>
                <a:gd name="T14" fmla="*/ 11 w 126"/>
                <a:gd name="T15" fmla="*/ 53 h 79"/>
                <a:gd name="T16" fmla="*/ 13 w 126"/>
                <a:gd name="T17" fmla="*/ 56 h 79"/>
                <a:gd name="T18" fmla="*/ 0 w 126"/>
                <a:gd name="T19" fmla="*/ 66 h 79"/>
                <a:gd name="T20" fmla="*/ 11 w 126"/>
                <a:gd name="T21" fmla="*/ 75 h 79"/>
                <a:gd name="T22" fmla="*/ 11 w 126"/>
                <a:gd name="T23" fmla="*/ 79 h 79"/>
                <a:gd name="T24" fmla="*/ 22 w 126"/>
                <a:gd name="T25" fmla="*/ 0 h 79"/>
                <a:gd name="T26" fmla="*/ 48 w 126"/>
                <a:gd name="T27" fmla="*/ 3 h 79"/>
                <a:gd name="T28" fmla="*/ 19 w 126"/>
                <a:gd name="T29" fmla="*/ 13 h 79"/>
                <a:gd name="T30" fmla="*/ 48 w 126"/>
                <a:gd name="T31" fmla="*/ 24 h 79"/>
                <a:gd name="T32" fmla="*/ 22 w 126"/>
                <a:gd name="T33" fmla="*/ 26 h 79"/>
                <a:gd name="T34" fmla="*/ 22 w 126"/>
                <a:gd name="T35" fmla="*/ 32 h 79"/>
                <a:gd name="T36" fmla="*/ 48 w 126"/>
                <a:gd name="T37" fmla="*/ 34 h 79"/>
                <a:gd name="T38" fmla="*/ 21 w 126"/>
                <a:gd name="T39" fmla="*/ 47 h 79"/>
                <a:gd name="T40" fmla="*/ 75 w 126"/>
                <a:gd name="T41" fmla="*/ 53 h 79"/>
                <a:gd name="T42" fmla="*/ 75 w 126"/>
                <a:gd name="T43" fmla="*/ 58 h 79"/>
                <a:gd name="T44" fmla="*/ 51 w 126"/>
                <a:gd name="T45" fmla="*/ 64 h 79"/>
                <a:gd name="T46" fmla="*/ 77 w 126"/>
                <a:gd name="T47" fmla="*/ 66 h 79"/>
                <a:gd name="T48" fmla="*/ 48 w 126"/>
                <a:gd name="T49" fmla="*/ 77 h 79"/>
                <a:gd name="T50" fmla="*/ 59 w 126"/>
                <a:gd name="T51" fmla="*/ 3 h 79"/>
                <a:gd name="T52" fmla="*/ 67 w 126"/>
                <a:gd name="T53" fmla="*/ 3 h 79"/>
                <a:gd name="T54" fmla="*/ 67 w 126"/>
                <a:gd name="T55" fmla="*/ 3 h 79"/>
                <a:gd name="T56" fmla="*/ 75 w 126"/>
                <a:gd name="T57" fmla="*/ 3 h 79"/>
                <a:gd name="T58" fmla="*/ 83 w 126"/>
                <a:gd name="T59" fmla="*/ 3 h 79"/>
                <a:gd name="T60" fmla="*/ 91 w 126"/>
                <a:gd name="T61" fmla="*/ 3 h 79"/>
                <a:gd name="T62" fmla="*/ 99 w 126"/>
                <a:gd name="T63" fmla="*/ 3 h 79"/>
                <a:gd name="T64" fmla="*/ 56 w 126"/>
                <a:gd name="T65" fmla="*/ 27 h 79"/>
                <a:gd name="T66" fmla="*/ 64 w 126"/>
                <a:gd name="T67" fmla="*/ 27 h 79"/>
                <a:gd name="T68" fmla="*/ 72 w 126"/>
                <a:gd name="T69" fmla="*/ 27 h 79"/>
                <a:gd name="T70" fmla="*/ 80 w 126"/>
                <a:gd name="T71" fmla="*/ 27 h 79"/>
                <a:gd name="T72" fmla="*/ 86 w 126"/>
                <a:gd name="T73" fmla="*/ 24 h 79"/>
                <a:gd name="T74" fmla="*/ 94 w 126"/>
                <a:gd name="T75" fmla="*/ 24 h 79"/>
                <a:gd name="T76" fmla="*/ 81 w 126"/>
                <a:gd name="T77" fmla="*/ 54 h 79"/>
                <a:gd name="T78" fmla="*/ 91 w 126"/>
                <a:gd name="T79" fmla="*/ 52 h 79"/>
                <a:gd name="T80" fmla="*/ 99 w 126"/>
                <a:gd name="T81" fmla="*/ 52 h 79"/>
                <a:gd name="T82" fmla="*/ 110 w 126"/>
                <a:gd name="T83" fmla="*/ 54 h 79"/>
                <a:gd name="T84" fmla="*/ 110 w 126"/>
                <a:gd name="T85" fmla="*/ 54 h 79"/>
                <a:gd name="T86" fmla="*/ 118 w 126"/>
                <a:gd name="T87" fmla="*/ 54 h 79"/>
                <a:gd name="T88" fmla="*/ 123 w 126"/>
                <a:gd name="T89" fmla="*/ 57 h 79"/>
                <a:gd name="T90" fmla="*/ 84 w 126"/>
                <a:gd name="T91" fmla="*/ 79 h 79"/>
                <a:gd name="T92" fmla="*/ 91 w 126"/>
                <a:gd name="T93" fmla="*/ 79 h 79"/>
                <a:gd name="T94" fmla="*/ 99 w 126"/>
                <a:gd name="T95" fmla="*/ 79 h 79"/>
                <a:gd name="T96" fmla="*/ 105 w 126"/>
                <a:gd name="T97" fmla="*/ 76 h 79"/>
                <a:gd name="T98" fmla="*/ 113 w 126"/>
                <a:gd name="T99" fmla="*/ 76 h 79"/>
                <a:gd name="T100" fmla="*/ 121 w 126"/>
                <a:gd name="T101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6" h="79">
                  <a:moveTo>
                    <a:pt x="11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4" y="1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3" y="5"/>
                    <a:pt x="11" y="5"/>
                  </a:cubicBezTo>
                  <a:close/>
                  <a:moveTo>
                    <a:pt x="13" y="13"/>
                  </a:moveTo>
                  <a:cubicBezTo>
                    <a:pt x="13" y="12"/>
                    <a:pt x="12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15"/>
                    <a:pt x="1" y="15"/>
                    <a:pt x="2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3" y="15"/>
                    <a:pt x="13" y="13"/>
                  </a:cubicBezTo>
                  <a:close/>
                  <a:moveTo>
                    <a:pt x="13" y="24"/>
                  </a:moveTo>
                  <a:cubicBezTo>
                    <a:pt x="13" y="23"/>
                    <a:pt x="12" y="22"/>
                    <a:pt x="11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3" y="26"/>
                    <a:pt x="13" y="25"/>
                    <a:pt x="13" y="24"/>
                  </a:cubicBezTo>
                  <a:close/>
                  <a:moveTo>
                    <a:pt x="13" y="34"/>
                  </a:moveTo>
                  <a:cubicBezTo>
                    <a:pt x="13" y="33"/>
                    <a:pt x="12" y="32"/>
                    <a:pt x="1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1" y="32"/>
                    <a:pt x="0" y="33"/>
                    <a:pt x="0" y="34"/>
                  </a:cubicBezTo>
                  <a:cubicBezTo>
                    <a:pt x="0" y="36"/>
                    <a:pt x="1" y="37"/>
                    <a:pt x="2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3" y="37"/>
                    <a:pt x="13" y="36"/>
                    <a:pt x="13" y="34"/>
                  </a:cubicBezTo>
                  <a:close/>
                  <a:moveTo>
                    <a:pt x="13" y="45"/>
                  </a:moveTo>
                  <a:cubicBezTo>
                    <a:pt x="13" y="44"/>
                    <a:pt x="12" y="43"/>
                    <a:pt x="11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3"/>
                    <a:pt x="0" y="44"/>
                    <a:pt x="0" y="45"/>
                  </a:cubicBezTo>
                  <a:cubicBezTo>
                    <a:pt x="0" y="46"/>
                    <a:pt x="1" y="47"/>
                    <a:pt x="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3" y="47"/>
                    <a:pt x="13" y="46"/>
                    <a:pt x="13" y="45"/>
                  </a:cubicBezTo>
                  <a:close/>
                  <a:moveTo>
                    <a:pt x="13" y="56"/>
                  </a:moveTo>
                  <a:cubicBezTo>
                    <a:pt x="13" y="54"/>
                    <a:pt x="12" y="53"/>
                    <a:pt x="11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0" y="54"/>
                    <a:pt x="0" y="56"/>
                  </a:cubicBezTo>
                  <a:cubicBezTo>
                    <a:pt x="0" y="57"/>
                    <a:pt x="1" y="58"/>
                    <a:pt x="2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3" y="58"/>
                    <a:pt x="13" y="57"/>
                    <a:pt x="13" y="56"/>
                  </a:cubicBezTo>
                  <a:close/>
                  <a:moveTo>
                    <a:pt x="13" y="66"/>
                  </a:moveTo>
                  <a:cubicBezTo>
                    <a:pt x="13" y="65"/>
                    <a:pt x="12" y="64"/>
                    <a:pt x="11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" y="64"/>
                    <a:pt x="0" y="65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3" y="69"/>
                    <a:pt x="13" y="68"/>
                    <a:pt x="13" y="66"/>
                  </a:cubicBezTo>
                  <a:close/>
                  <a:moveTo>
                    <a:pt x="13" y="77"/>
                  </a:moveTo>
                  <a:cubicBezTo>
                    <a:pt x="13" y="76"/>
                    <a:pt x="12" y="75"/>
                    <a:pt x="11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0" y="76"/>
                    <a:pt x="0" y="77"/>
                  </a:cubicBezTo>
                  <a:cubicBezTo>
                    <a:pt x="0" y="78"/>
                    <a:pt x="1" y="79"/>
                    <a:pt x="2" y="79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2" y="79"/>
                    <a:pt x="13" y="78"/>
                    <a:pt x="13" y="77"/>
                  </a:cubicBezTo>
                  <a:close/>
                  <a:moveTo>
                    <a:pt x="48" y="3"/>
                  </a:moveTo>
                  <a:cubicBezTo>
                    <a:pt x="48" y="1"/>
                    <a:pt x="47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19" y="1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4"/>
                    <a:pt x="20" y="5"/>
                    <a:pt x="22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5"/>
                    <a:pt x="48" y="4"/>
                    <a:pt x="48" y="3"/>
                  </a:cubicBezTo>
                  <a:close/>
                  <a:moveTo>
                    <a:pt x="48" y="13"/>
                  </a:moveTo>
                  <a:cubicBezTo>
                    <a:pt x="48" y="12"/>
                    <a:pt x="47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0" y="11"/>
                    <a:pt x="19" y="12"/>
                    <a:pt x="19" y="13"/>
                  </a:cubicBezTo>
                  <a:cubicBezTo>
                    <a:pt x="19" y="14"/>
                    <a:pt x="20" y="15"/>
                    <a:pt x="21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8" y="15"/>
                    <a:pt x="48" y="13"/>
                  </a:cubicBezTo>
                  <a:close/>
                  <a:moveTo>
                    <a:pt x="48" y="24"/>
                  </a:moveTo>
                  <a:cubicBezTo>
                    <a:pt x="48" y="23"/>
                    <a:pt x="47" y="22"/>
                    <a:pt x="46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" y="21"/>
                    <a:pt x="19" y="22"/>
                    <a:pt x="19" y="24"/>
                  </a:cubicBezTo>
                  <a:cubicBezTo>
                    <a:pt x="19" y="25"/>
                    <a:pt x="20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6"/>
                    <a:pt x="48" y="25"/>
                    <a:pt x="48" y="24"/>
                  </a:cubicBezTo>
                  <a:close/>
                  <a:moveTo>
                    <a:pt x="48" y="34"/>
                  </a:moveTo>
                  <a:cubicBezTo>
                    <a:pt x="48" y="33"/>
                    <a:pt x="47" y="32"/>
                    <a:pt x="46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0" y="32"/>
                    <a:pt x="19" y="33"/>
                    <a:pt x="19" y="34"/>
                  </a:cubicBezTo>
                  <a:cubicBezTo>
                    <a:pt x="19" y="36"/>
                    <a:pt x="20" y="37"/>
                    <a:pt x="21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7" y="37"/>
                    <a:pt x="48" y="36"/>
                    <a:pt x="48" y="34"/>
                  </a:cubicBezTo>
                  <a:close/>
                  <a:moveTo>
                    <a:pt x="48" y="45"/>
                  </a:moveTo>
                  <a:cubicBezTo>
                    <a:pt x="48" y="44"/>
                    <a:pt x="47" y="43"/>
                    <a:pt x="46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3"/>
                    <a:pt x="19" y="44"/>
                    <a:pt x="19" y="45"/>
                  </a:cubicBezTo>
                  <a:cubicBezTo>
                    <a:pt x="19" y="46"/>
                    <a:pt x="20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7" y="47"/>
                    <a:pt x="48" y="46"/>
                    <a:pt x="48" y="45"/>
                  </a:cubicBezTo>
                  <a:close/>
                  <a:moveTo>
                    <a:pt x="77" y="56"/>
                  </a:moveTo>
                  <a:cubicBezTo>
                    <a:pt x="77" y="54"/>
                    <a:pt x="76" y="53"/>
                    <a:pt x="75" y="53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49" y="53"/>
                    <a:pt x="48" y="54"/>
                    <a:pt x="48" y="56"/>
                  </a:cubicBezTo>
                  <a:cubicBezTo>
                    <a:pt x="48" y="57"/>
                    <a:pt x="49" y="58"/>
                    <a:pt x="51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6" y="58"/>
                    <a:pt x="77" y="57"/>
                    <a:pt x="77" y="56"/>
                  </a:cubicBezTo>
                  <a:close/>
                  <a:moveTo>
                    <a:pt x="77" y="66"/>
                  </a:moveTo>
                  <a:cubicBezTo>
                    <a:pt x="77" y="65"/>
                    <a:pt x="76" y="64"/>
                    <a:pt x="75" y="64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49" y="64"/>
                    <a:pt x="48" y="65"/>
                    <a:pt x="48" y="66"/>
                  </a:cubicBezTo>
                  <a:cubicBezTo>
                    <a:pt x="48" y="68"/>
                    <a:pt x="49" y="69"/>
                    <a:pt x="51" y="69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76" y="69"/>
                    <a:pt x="77" y="68"/>
                    <a:pt x="77" y="66"/>
                  </a:cubicBezTo>
                  <a:cubicBezTo>
                    <a:pt x="77" y="66"/>
                    <a:pt x="77" y="66"/>
                    <a:pt x="77" y="66"/>
                  </a:cubicBezTo>
                  <a:close/>
                  <a:moveTo>
                    <a:pt x="77" y="77"/>
                  </a:moveTo>
                  <a:cubicBezTo>
                    <a:pt x="77" y="76"/>
                    <a:pt x="76" y="75"/>
                    <a:pt x="75" y="75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49" y="75"/>
                    <a:pt x="48" y="76"/>
                    <a:pt x="48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78"/>
                    <a:pt x="49" y="79"/>
                    <a:pt x="51" y="79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6" y="79"/>
                    <a:pt x="77" y="78"/>
                    <a:pt x="77" y="77"/>
                  </a:cubicBezTo>
                  <a:close/>
                  <a:moveTo>
                    <a:pt x="59" y="3"/>
                  </a:moveTo>
                  <a:cubicBezTo>
                    <a:pt x="59" y="1"/>
                    <a:pt x="57" y="0"/>
                    <a:pt x="56" y="0"/>
                  </a:cubicBezTo>
                  <a:cubicBezTo>
                    <a:pt x="55" y="1"/>
                    <a:pt x="54" y="2"/>
                    <a:pt x="54" y="3"/>
                  </a:cubicBezTo>
                  <a:cubicBezTo>
                    <a:pt x="54" y="4"/>
                    <a:pt x="55" y="5"/>
                    <a:pt x="57" y="5"/>
                  </a:cubicBezTo>
                  <a:cubicBezTo>
                    <a:pt x="58" y="5"/>
                    <a:pt x="59" y="4"/>
                    <a:pt x="59" y="3"/>
                  </a:cubicBezTo>
                  <a:close/>
                  <a:moveTo>
                    <a:pt x="67" y="3"/>
                  </a:moveTo>
                  <a:cubicBezTo>
                    <a:pt x="67" y="1"/>
                    <a:pt x="66" y="0"/>
                    <a:pt x="64" y="0"/>
                  </a:cubicBezTo>
                  <a:cubicBezTo>
                    <a:pt x="63" y="0"/>
                    <a:pt x="62" y="1"/>
                    <a:pt x="61" y="3"/>
                  </a:cubicBezTo>
                  <a:cubicBezTo>
                    <a:pt x="61" y="4"/>
                    <a:pt x="63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6" y="5"/>
                    <a:pt x="67" y="4"/>
                    <a:pt x="67" y="3"/>
                  </a:cubicBezTo>
                  <a:close/>
                  <a:moveTo>
                    <a:pt x="75" y="3"/>
                  </a:moveTo>
                  <a:cubicBezTo>
                    <a:pt x="75" y="1"/>
                    <a:pt x="74" y="0"/>
                    <a:pt x="72" y="0"/>
                  </a:cubicBezTo>
                  <a:cubicBezTo>
                    <a:pt x="71" y="0"/>
                    <a:pt x="70" y="1"/>
                    <a:pt x="70" y="3"/>
                  </a:cubicBezTo>
                  <a:cubicBezTo>
                    <a:pt x="70" y="4"/>
                    <a:pt x="71" y="5"/>
                    <a:pt x="72" y="5"/>
                  </a:cubicBezTo>
                  <a:cubicBezTo>
                    <a:pt x="74" y="5"/>
                    <a:pt x="75" y="4"/>
                    <a:pt x="75" y="3"/>
                  </a:cubicBezTo>
                  <a:close/>
                  <a:moveTo>
                    <a:pt x="83" y="3"/>
                  </a:moveTo>
                  <a:cubicBezTo>
                    <a:pt x="83" y="1"/>
                    <a:pt x="81" y="0"/>
                    <a:pt x="80" y="0"/>
                  </a:cubicBezTo>
                  <a:cubicBezTo>
                    <a:pt x="79" y="1"/>
                    <a:pt x="78" y="2"/>
                    <a:pt x="78" y="3"/>
                  </a:cubicBezTo>
                  <a:cubicBezTo>
                    <a:pt x="78" y="4"/>
                    <a:pt x="79" y="5"/>
                    <a:pt x="81" y="5"/>
                  </a:cubicBezTo>
                  <a:cubicBezTo>
                    <a:pt x="82" y="5"/>
                    <a:pt x="83" y="4"/>
                    <a:pt x="83" y="3"/>
                  </a:cubicBezTo>
                  <a:close/>
                  <a:moveTo>
                    <a:pt x="91" y="3"/>
                  </a:moveTo>
                  <a:cubicBezTo>
                    <a:pt x="91" y="1"/>
                    <a:pt x="90" y="0"/>
                    <a:pt x="88" y="0"/>
                  </a:cubicBezTo>
                  <a:cubicBezTo>
                    <a:pt x="87" y="0"/>
                    <a:pt x="86" y="1"/>
                    <a:pt x="86" y="3"/>
                  </a:cubicBezTo>
                  <a:cubicBezTo>
                    <a:pt x="86" y="4"/>
                    <a:pt x="87" y="5"/>
                    <a:pt x="88" y="5"/>
                  </a:cubicBezTo>
                  <a:cubicBezTo>
                    <a:pt x="90" y="5"/>
                    <a:pt x="91" y="4"/>
                    <a:pt x="91" y="3"/>
                  </a:cubicBezTo>
                  <a:close/>
                  <a:moveTo>
                    <a:pt x="99" y="3"/>
                  </a:moveTo>
                  <a:cubicBezTo>
                    <a:pt x="99" y="1"/>
                    <a:pt x="98" y="0"/>
                    <a:pt x="96" y="0"/>
                  </a:cubicBezTo>
                  <a:cubicBezTo>
                    <a:pt x="95" y="0"/>
                    <a:pt x="94" y="1"/>
                    <a:pt x="94" y="3"/>
                  </a:cubicBezTo>
                  <a:cubicBezTo>
                    <a:pt x="94" y="4"/>
                    <a:pt x="95" y="5"/>
                    <a:pt x="96" y="5"/>
                  </a:cubicBezTo>
                  <a:cubicBezTo>
                    <a:pt x="98" y="5"/>
                    <a:pt x="99" y="4"/>
                    <a:pt x="99" y="3"/>
                  </a:cubicBezTo>
                  <a:close/>
                  <a:moveTo>
                    <a:pt x="59" y="24"/>
                  </a:moveTo>
                  <a:cubicBezTo>
                    <a:pt x="59" y="22"/>
                    <a:pt x="58" y="21"/>
                    <a:pt x="56" y="21"/>
                  </a:cubicBezTo>
                  <a:cubicBezTo>
                    <a:pt x="55" y="21"/>
                    <a:pt x="54" y="22"/>
                    <a:pt x="54" y="24"/>
                  </a:cubicBezTo>
                  <a:cubicBezTo>
                    <a:pt x="54" y="25"/>
                    <a:pt x="55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8" y="26"/>
                    <a:pt x="59" y="25"/>
                    <a:pt x="59" y="24"/>
                  </a:cubicBezTo>
                  <a:close/>
                  <a:moveTo>
                    <a:pt x="67" y="24"/>
                  </a:moveTo>
                  <a:cubicBezTo>
                    <a:pt x="67" y="22"/>
                    <a:pt x="66" y="21"/>
                    <a:pt x="64" y="21"/>
                  </a:cubicBezTo>
                  <a:cubicBezTo>
                    <a:pt x="63" y="21"/>
                    <a:pt x="62" y="22"/>
                    <a:pt x="62" y="24"/>
                  </a:cubicBezTo>
                  <a:cubicBezTo>
                    <a:pt x="62" y="25"/>
                    <a:pt x="63" y="27"/>
                    <a:pt x="64" y="27"/>
                  </a:cubicBezTo>
                  <a:cubicBezTo>
                    <a:pt x="66" y="26"/>
                    <a:pt x="67" y="25"/>
                    <a:pt x="67" y="24"/>
                  </a:cubicBezTo>
                  <a:close/>
                  <a:moveTo>
                    <a:pt x="75" y="24"/>
                  </a:moveTo>
                  <a:cubicBezTo>
                    <a:pt x="75" y="22"/>
                    <a:pt x="74" y="21"/>
                    <a:pt x="72" y="21"/>
                  </a:cubicBezTo>
                  <a:cubicBezTo>
                    <a:pt x="71" y="21"/>
                    <a:pt x="70" y="23"/>
                    <a:pt x="70" y="24"/>
                  </a:cubicBezTo>
                  <a:cubicBezTo>
                    <a:pt x="70" y="25"/>
                    <a:pt x="71" y="27"/>
                    <a:pt x="72" y="27"/>
                  </a:cubicBezTo>
                  <a:cubicBezTo>
                    <a:pt x="74" y="26"/>
                    <a:pt x="75" y="25"/>
                    <a:pt x="75" y="24"/>
                  </a:cubicBezTo>
                  <a:close/>
                  <a:moveTo>
                    <a:pt x="83" y="24"/>
                  </a:moveTo>
                  <a:cubicBezTo>
                    <a:pt x="83" y="22"/>
                    <a:pt x="82" y="21"/>
                    <a:pt x="80" y="21"/>
                  </a:cubicBezTo>
                  <a:cubicBezTo>
                    <a:pt x="79" y="21"/>
                    <a:pt x="78" y="22"/>
                    <a:pt x="78" y="24"/>
                  </a:cubicBezTo>
                  <a:cubicBezTo>
                    <a:pt x="78" y="25"/>
                    <a:pt x="79" y="27"/>
                    <a:pt x="80" y="27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2" y="26"/>
                    <a:pt x="83" y="25"/>
                    <a:pt x="83" y="24"/>
                  </a:cubicBezTo>
                  <a:close/>
                  <a:moveTo>
                    <a:pt x="91" y="24"/>
                  </a:moveTo>
                  <a:cubicBezTo>
                    <a:pt x="91" y="22"/>
                    <a:pt x="90" y="21"/>
                    <a:pt x="88" y="21"/>
                  </a:cubicBezTo>
                  <a:cubicBezTo>
                    <a:pt x="87" y="21"/>
                    <a:pt x="86" y="22"/>
                    <a:pt x="86" y="24"/>
                  </a:cubicBezTo>
                  <a:cubicBezTo>
                    <a:pt x="86" y="25"/>
                    <a:pt x="87" y="27"/>
                    <a:pt x="88" y="27"/>
                  </a:cubicBezTo>
                  <a:cubicBezTo>
                    <a:pt x="90" y="27"/>
                    <a:pt x="91" y="25"/>
                    <a:pt x="91" y="24"/>
                  </a:cubicBezTo>
                  <a:close/>
                  <a:moveTo>
                    <a:pt x="99" y="24"/>
                  </a:moveTo>
                  <a:cubicBezTo>
                    <a:pt x="99" y="22"/>
                    <a:pt x="98" y="21"/>
                    <a:pt x="96" y="21"/>
                  </a:cubicBezTo>
                  <a:cubicBezTo>
                    <a:pt x="95" y="21"/>
                    <a:pt x="94" y="23"/>
                    <a:pt x="94" y="24"/>
                  </a:cubicBezTo>
                  <a:cubicBezTo>
                    <a:pt x="94" y="25"/>
                    <a:pt x="95" y="27"/>
                    <a:pt x="96" y="27"/>
                  </a:cubicBezTo>
                  <a:cubicBezTo>
                    <a:pt x="98" y="26"/>
                    <a:pt x="99" y="25"/>
                    <a:pt x="99" y="24"/>
                  </a:cubicBezTo>
                  <a:close/>
                  <a:moveTo>
                    <a:pt x="86" y="54"/>
                  </a:moveTo>
                  <a:cubicBezTo>
                    <a:pt x="86" y="53"/>
                    <a:pt x="85" y="52"/>
                    <a:pt x="83" y="52"/>
                  </a:cubicBezTo>
                  <a:cubicBezTo>
                    <a:pt x="82" y="52"/>
                    <a:pt x="81" y="53"/>
                    <a:pt x="81" y="54"/>
                  </a:cubicBezTo>
                  <a:cubicBezTo>
                    <a:pt x="81" y="56"/>
                    <a:pt x="82" y="57"/>
                    <a:pt x="83" y="57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85" y="57"/>
                    <a:pt x="86" y="56"/>
                    <a:pt x="86" y="54"/>
                  </a:cubicBezTo>
                  <a:close/>
                  <a:moveTo>
                    <a:pt x="94" y="54"/>
                  </a:moveTo>
                  <a:cubicBezTo>
                    <a:pt x="94" y="53"/>
                    <a:pt x="93" y="52"/>
                    <a:pt x="91" y="52"/>
                  </a:cubicBezTo>
                  <a:cubicBezTo>
                    <a:pt x="90" y="52"/>
                    <a:pt x="89" y="53"/>
                    <a:pt x="89" y="54"/>
                  </a:cubicBezTo>
                  <a:cubicBezTo>
                    <a:pt x="89" y="56"/>
                    <a:pt x="90" y="57"/>
                    <a:pt x="91" y="57"/>
                  </a:cubicBezTo>
                  <a:cubicBezTo>
                    <a:pt x="93" y="57"/>
                    <a:pt x="94" y="56"/>
                    <a:pt x="94" y="54"/>
                  </a:cubicBezTo>
                  <a:close/>
                  <a:moveTo>
                    <a:pt x="102" y="54"/>
                  </a:moveTo>
                  <a:cubicBezTo>
                    <a:pt x="102" y="53"/>
                    <a:pt x="101" y="52"/>
                    <a:pt x="99" y="52"/>
                  </a:cubicBezTo>
                  <a:cubicBezTo>
                    <a:pt x="98" y="52"/>
                    <a:pt x="97" y="53"/>
                    <a:pt x="97" y="54"/>
                  </a:cubicBezTo>
                  <a:cubicBezTo>
                    <a:pt x="97" y="56"/>
                    <a:pt x="98" y="57"/>
                    <a:pt x="99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101" y="57"/>
                    <a:pt x="102" y="56"/>
                    <a:pt x="102" y="54"/>
                  </a:cubicBezTo>
                  <a:close/>
                  <a:moveTo>
                    <a:pt x="110" y="54"/>
                  </a:moveTo>
                  <a:cubicBezTo>
                    <a:pt x="110" y="53"/>
                    <a:pt x="109" y="52"/>
                    <a:pt x="107" y="52"/>
                  </a:cubicBezTo>
                  <a:cubicBezTo>
                    <a:pt x="106" y="52"/>
                    <a:pt x="105" y="53"/>
                    <a:pt x="105" y="54"/>
                  </a:cubicBezTo>
                  <a:cubicBezTo>
                    <a:pt x="105" y="56"/>
                    <a:pt x="106" y="57"/>
                    <a:pt x="107" y="57"/>
                  </a:cubicBezTo>
                  <a:cubicBezTo>
                    <a:pt x="107" y="57"/>
                    <a:pt x="107" y="57"/>
                    <a:pt x="107" y="57"/>
                  </a:cubicBezTo>
                  <a:cubicBezTo>
                    <a:pt x="109" y="57"/>
                    <a:pt x="110" y="56"/>
                    <a:pt x="110" y="54"/>
                  </a:cubicBezTo>
                  <a:close/>
                  <a:moveTo>
                    <a:pt x="118" y="54"/>
                  </a:moveTo>
                  <a:cubicBezTo>
                    <a:pt x="118" y="53"/>
                    <a:pt x="117" y="52"/>
                    <a:pt x="115" y="52"/>
                  </a:cubicBezTo>
                  <a:cubicBezTo>
                    <a:pt x="114" y="52"/>
                    <a:pt x="113" y="53"/>
                    <a:pt x="113" y="54"/>
                  </a:cubicBezTo>
                  <a:cubicBezTo>
                    <a:pt x="113" y="56"/>
                    <a:pt x="114" y="57"/>
                    <a:pt x="115" y="57"/>
                  </a:cubicBezTo>
                  <a:cubicBezTo>
                    <a:pt x="117" y="57"/>
                    <a:pt x="118" y="56"/>
                    <a:pt x="118" y="54"/>
                  </a:cubicBezTo>
                  <a:close/>
                  <a:moveTo>
                    <a:pt x="126" y="54"/>
                  </a:moveTo>
                  <a:cubicBezTo>
                    <a:pt x="126" y="53"/>
                    <a:pt x="125" y="52"/>
                    <a:pt x="123" y="52"/>
                  </a:cubicBezTo>
                  <a:cubicBezTo>
                    <a:pt x="122" y="52"/>
                    <a:pt x="121" y="53"/>
                    <a:pt x="121" y="54"/>
                  </a:cubicBezTo>
                  <a:cubicBezTo>
                    <a:pt x="121" y="56"/>
                    <a:pt x="122" y="57"/>
                    <a:pt x="123" y="57"/>
                  </a:cubicBezTo>
                  <a:cubicBezTo>
                    <a:pt x="123" y="57"/>
                    <a:pt x="123" y="57"/>
                    <a:pt x="123" y="57"/>
                  </a:cubicBezTo>
                  <a:cubicBezTo>
                    <a:pt x="125" y="57"/>
                    <a:pt x="126" y="56"/>
                    <a:pt x="126" y="54"/>
                  </a:cubicBezTo>
                  <a:close/>
                  <a:moveTo>
                    <a:pt x="86" y="76"/>
                  </a:moveTo>
                  <a:cubicBezTo>
                    <a:pt x="86" y="75"/>
                    <a:pt x="84" y="74"/>
                    <a:pt x="83" y="74"/>
                  </a:cubicBezTo>
                  <a:cubicBezTo>
                    <a:pt x="82" y="74"/>
                    <a:pt x="81" y="75"/>
                    <a:pt x="81" y="76"/>
                  </a:cubicBezTo>
                  <a:cubicBezTo>
                    <a:pt x="81" y="78"/>
                    <a:pt x="82" y="79"/>
                    <a:pt x="84" y="79"/>
                  </a:cubicBezTo>
                  <a:cubicBezTo>
                    <a:pt x="85" y="78"/>
                    <a:pt x="86" y="77"/>
                    <a:pt x="86" y="76"/>
                  </a:cubicBezTo>
                  <a:close/>
                  <a:moveTo>
                    <a:pt x="94" y="76"/>
                  </a:moveTo>
                  <a:cubicBezTo>
                    <a:pt x="94" y="75"/>
                    <a:pt x="93" y="74"/>
                    <a:pt x="91" y="74"/>
                  </a:cubicBezTo>
                  <a:cubicBezTo>
                    <a:pt x="90" y="74"/>
                    <a:pt x="89" y="75"/>
                    <a:pt x="89" y="76"/>
                  </a:cubicBezTo>
                  <a:cubicBezTo>
                    <a:pt x="89" y="78"/>
                    <a:pt x="90" y="79"/>
                    <a:pt x="91" y="79"/>
                  </a:cubicBezTo>
                  <a:cubicBezTo>
                    <a:pt x="93" y="79"/>
                    <a:pt x="94" y="78"/>
                    <a:pt x="94" y="76"/>
                  </a:cubicBezTo>
                  <a:close/>
                  <a:moveTo>
                    <a:pt x="102" y="76"/>
                  </a:moveTo>
                  <a:cubicBezTo>
                    <a:pt x="102" y="75"/>
                    <a:pt x="101" y="74"/>
                    <a:pt x="99" y="73"/>
                  </a:cubicBezTo>
                  <a:cubicBezTo>
                    <a:pt x="98" y="73"/>
                    <a:pt x="97" y="75"/>
                    <a:pt x="97" y="76"/>
                  </a:cubicBezTo>
                  <a:cubicBezTo>
                    <a:pt x="97" y="78"/>
                    <a:pt x="98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101" y="79"/>
                    <a:pt x="102" y="78"/>
                    <a:pt x="102" y="76"/>
                  </a:cubicBezTo>
                  <a:close/>
                  <a:moveTo>
                    <a:pt x="110" y="76"/>
                  </a:moveTo>
                  <a:cubicBezTo>
                    <a:pt x="110" y="75"/>
                    <a:pt x="108" y="74"/>
                    <a:pt x="107" y="74"/>
                  </a:cubicBezTo>
                  <a:cubicBezTo>
                    <a:pt x="106" y="74"/>
                    <a:pt x="105" y="75"/>
                    <a:pt x="105" y="76"/>
                  </a:cubicBezTo>
                  <a:cubicBezTo>
                    <a:pt x="105" y="78"/>
                    <a:pt x="106" y="79"/>
                    <a:pt x="108" y="79"/>
                  </a:cubicBezTo>
                  <a:cubicBezTo>
                    <a:pt x="109" y="78"/>
                    <a:pt x="110" y="77"/>
                    <a:pt x="110" y="76"/>
                  </a:cubicBezTo>
                  <a:close/>
                  <a:moveTo>
                    <a:pt x="118" y="76"/>
                  </a:moveTo>
                  <a:cubicBezTo>
                    <a:pt x="118" y="75"/>
                    <a:pt x="117" y="74"/>
                    <a:pt x="115" y="74"/>
                  </a:cubicBezTo>
                  <a:cubicBezTo>
                    <a:pt x="114" y="74"/>
                    <a:pt x="113" y="75"/>
                    <a:pt x="113" y="76"/>
                  </a:cubicBezTo>
                  <a:cubicBezTo>
                    <a:pt x="113" y="78"/>
                    <a:pt x="114" y="79"/>
                    <a:pt x="115" y="79"/>
                  </a:cubicBezTo>
                  <a:cubicBezTo>
                    <a:pt x="117" y="79"/>
                    <a:pt x="118" y="78"/>
                    <a:pt x="118" y="76"/>
                  </a:cubicBezTo>
                  <a:close/>
                  <a:moveTo>
                    <a:pt x="126" y="76"/>
                  </a:moveTo>
                  <a:cubicBezTo>
                    <a:pt x="126" y="75"/>
                    <a:pt x="125" y="74"/>
                    <a:pt x="123" y="73"/>
                  </a:cubicBezTo>
                  <a:cubicBezTo>
                    <a:pt x="122" y="73"/>
                    <a:pt x="121" y="75"/>
                    <a:pt x="121" y="76"/>
                  </a:cubicBezTo>
                  <a:cubicBezTo>
                    <a:pt x="121" y="78"/>
                    <a:pt x="122" y="79"/>
                    <a:pt x="123" y="79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5" y="79"/>
                    <a:pt x="126" y="78"/>
                    <a:pt x="126" y="76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3" name="Freeform 332"/>
            <p:cNvSpPr/>
            <p:nvPr/>
          </p:nvSpPr>
          <p:spPr bwMode="auto">
            <a:xfrm>
              <a:off x="2200" y="1454"/>
              <a:ext cx="74" cy="8"/>
            </a:xfrm>
            <a:custGeom>
              <a:avLst/>
              <a:gdLst>
                <a:gd name="T0" fmla="*/ 134 w 153"/>
                <a:gd name="T1" fmla="*/ 18 h 18"/>
                <a:gd name="T2" fmla="*/ 2 w 153"/>
                <a:gd name="T3" fmla="*/ 18 h 18"/>
                <a:gd name="T4" fmla="*/ 0 w 153"/>
                <a:gd name="T5" fmla="*/ 16 h 18"/>
                <a:gd name="T6" fmla="*/ 1 w 153"/>
                <a:gd name="T7" fmla="*/ 14 h 18"/>
                <a:gd name="T8" fmla="*/ 28 w 153"/>
                <a:gd name="T9" fmla="*/ 1 h 18"/>
                <a:gd name="T10" fmla="*/ 29 w 153"/>
                <a:gd name="T11" fmla="*/ 0 h 18"/>
                <a:gd name="T12" fmla="*/ 151 w 153"/>
                <a:gd name="T13" fmla="*/ 0 h 18"/>
                <a:gd name="T14" fmla="*/ 153 w 153"/>
                <a:gd name="T15" fmla="*/ 3 h 18"/>
                <a:gd name="T16" fmla="*/ 152 w 153"/>
                <a:gd name="T17" fmla="*/ 4 h 18"/>
                <a:gd name="T18" fmla="*/ 135 w 153"/>
                <a:gd name="T19" fmla="*/ 17 h 18"/>
                <a:gd name="T20" fmla="*/ 134 w 15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8">
                  <a:moveTo>
                    <a:pt x="134" y="18"/>
                  </a:move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5"/>
                    <a:pt x="0" y="14"/>
                    <a:pt x="1" y="14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2" y="0"/>
                    <a:pt x="153" y="1"/>
                    <a:pt x="153" y="3"/>
                  </a:cubicBezTo>
                  <a:cubicBezTo>
                    <a:pt x="153" y="3"/>
                    <a:pt x="153" y="4"/>
                    <a:pt x="152" y="4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5" y="18"/>
                    <a:pt x="135" y="18"/>
                    <a:pt x="134" y="18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4" name="Freeform 333"/>
            <p:cNvSpPr/>
            <p:nvPr/>
          </p:nvSpPr>
          <p:spPr bwMode="auto">
            <a:xfrm>
              <a:off x="2200" y="1454"/>
              <a:ext cx="74" cy="8"/>
            </a:xfrm>
            <a:custGeom>
              <a:avLst/>
              <a:gdLst>
                <a:gd name="T0" fmla="*/ 134 w 153"/>
                <a:gd name="T1" fmla="*/ 18 h 18"/>
                <a:gd name="T2" fmla="*/ 2 w 153"/>
                <a:gd name="T3" fmla="*/ 18 h 18"/>
                <a:gd name="T4" fmla="*/ 0 w 153"/>
                <a:gd name="T5" fmla="*/ 16 h 18"/>
                <a:gd name="T6" fmla="*/ 1 w 153"/>
                <a:gd name="T7" fmla="*/ 14 h 18"/>
                <a:gd name="T8" fmla="*/ 28 w 153"/>
                <a:gd name="T9" fmla="*/ 1 h 18"/>
                <a:gd name="T10" fmla="*/ 29 w 153"/>
                <a:gd name="T11" fmla="*/ 0 h 18"/>
                <a:gd name="T12" fmla="*/ 151 w 153"/>
                <a:gd name="T13" fmla="*/ 0 h 18"/>
                <a:gd name="T14" fmla="*/ 153 w 153"/>
                <a:gd name="T15" fmla="*/ 3 h 18"/>
                <a:gd name="T16" fmla="*/ 152 w 153"/>
                <a:gd name="T17" fmla="*/ 4 h 18"/>
                <a:gd name="T18" fmla="*/ 135 w 153"/>
                <a:gd name="T19" fmla="*/ 17 h 18"/>
                <a:gd name="T20" fmla="*/ 134 w 15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8">
                  <a:moveTo>
                    <a:pt x="134" y="18"/>
                  </a:move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5"/>
                    <a:pt x="0" y="14"/>
                    <a:pt x="1" y="14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2" y="0"/>
                    <a:pt x="153" y="1"/>
                    <a:pt x="153" y="3"/>
                  </a:cubicBezTo>
                  <a:cubicBezTo>
                    <a:pt x="153" y="3"/>
                    <a:pt x="153" y="4"/>
                    <a:pt x="152" y="4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5" y="18"/>
                    <a:pt x="135" y="18"/>
                    <a:pt x="134" y="18"/>
                  </a:cubicBez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5" name="Rectangle 334"/>
            <p:cNvSpPr>
              <a:spLocks noChangeArrowheads="1"/>
            </p:cNvSpPr>
            <p:nvPr/>
          </p:nvSpPr>
          <p:spPr bwMode="auto">
            <a:xfrm>
              <a:off x="2234" y="1414"/>
              <a:ext cx="12" cy="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6" name="Rectangle 335"/>
            <p:cNvSpPr>
              <a:spLocks noChangeArrowheads="1"/>
            </p:cNvSpPr>
            <p:nvPr/>
          </p:nvSpPr>
          <p:spPr bwMode="auto">
            <a:xfrm>
              <a:off x="2234" y="1414"/>
              <a:ext cx="12" cy="45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7" name="Rectangle 336"/>
            <p:cNvSpPr>
              <a:spLocks noChangeArrowheads="1"/>
            </p:cNvSpPr>
            <p:nvPr/>
          </p:nvSpPr>
          <p:spPr bwMode="auto">
            <a:xfrm>
              <a:off x="2232" y="1414"/>
              <a:ext cx="16" cy="33"/>
            </a:xfrm>
            <a:prstGeom prst="rect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8" name="Rectangle 337"/>
            <p:cNvSpPr>
              <a:spLocks noChangeArrowheads="1"/>
            </p:cNvSpPr>
            <p:nvPr/>
          </p:nvSpPr>
          <p:spPr bwMode="auto">
            <a:xfrm>
              <a:off x="2232" y="1414"/>
              <a:ext cx="16" cy="33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9" name="Rectangle 338"/>
            <p:cNvSpPr>
              <a:spLocks noChangeArrowheads="1"/>
            </p:cNvSpPr>
            <p:nvPr/>
          </p:nvSpPr>
          <p:spPr bwMode="auto">
            <a:xfrm>
              <a:off x="2146" y="1267"/>
              <a:ext cx="194" cy="1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0" name="Rectangle 339"/>
            <p:cNvSpPr>
              <a:spLocks noChangeArrowheads="1"/>
            </p:cNvSpPr>
            <p:nvPr/>
          </p:nvSpPr>
          <p:spPr bwMode="auto">
            <a:xfrm>
              <a:off x="2146" y="1267"/>
              <a:ext cx="194" cy="151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1" name="Rectangle 340"/>
            <p:cNvSpPr>
              <a:spLocks noChangeArrowheads="1"/>
            </p:cNvSpPr>
            <p:nvPr/>
          </p:nvSpPr>
          <p:spPr bwMode="auto">
            <a:xfrm>
              <a:off x="2156" y="1274"/>
              <a:ext cx="173" cy="136"/>
            </a:xfrm>
            <a:prstGeom prst="rect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2" name="Rectangle 341"/>
            <p:cNvSpPr>
              <a:spLocks noChangeArrowheads="1"/>
            </p:cNvSpPr>
            <p:nvPr/>
          </p:nvSpPr>
          <p:spPr bwMode="auto">
            <a:xfrm>
              <a:off x="2156" y="1274"/>
              <a:ext cx="173" cy="136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3" name="Rectangle 342"/>
            <p:cNvSpPr>
              <a:spLocks noChangeArrowheads="1"/>
            </p:cNvSpPr>
            <p:nvPr/>
          </p:nvSpPr>
          <p:spPr bwMode="auto">
            <a:xfrm>
              <a:off x="2170" y="1290"/>
              <a:ext cx="71" cy="31"/>
            </a:xfrm>
            <a:prstGeom prst="rect">
              <a:avLst/>
            </a:prstGeom>
            <a:noFill/>
            <a:ln w="3175" cap="flat">
              <a:solidFill>
                <a:srgbClr val="407B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4" name="Freeform 343"/>
            <p:cNvSpPr/>
            <p:nvPr/>
          </p:nvSpPr>
          <p:spPr bwMode="auto">
            <a:xfrm>
              <a:off x="2179" y="1342"/>
              <a:ext cx="119" cy="13"/>
            </a:xfrm>
            <a:custGeom>
              <a:avLst/>
              <a:gdLst>
                <a:gd name="T0" fmla="*/ 0 w 247"/>
                <a:gd name="T1" fmla="*/ 0 h 26"/>
                <a:gd name="T2" fmla="*/ 34 w 247"/>
                <a:gd name="T3" fmla="*/ 0 h 26"/>
                <a:gd name="T4" fmla="*/ 79 w 247"/>
                <a:gd name="T5" fmla="*/ 10 h 26"/>
                <a:gd name="T6" fmla="*/ 95 w 247"/>
                <a:gd name="T7" fmla="*/ 18 h 26"/>
                <a:gd name="T8" fmla="*/ 152 w 247"/>
                <a:gd name="T9" fmla="*/ 16 h 26"/>
                <a:gd name="T10" fmla="*/ 156 w 247"/>
                <a:gd name="T11" fmla="*/ 13 h 26"/>
                <a:gd name="T12" fmla="*/ 207 w 247"/>
                <a:gd name="T13" fmla="*/ 0 h 26"/>
                <a:gd name="T14" fmla="*/ 247 w 247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7" h="26">
                  <a:moveTo>
                    <a:pt x="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50" y="0"/>
                    <a:pt x="65" y="4"/>
                    <a:pt x="79" y="10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113" y="26"/>
                    <a:pt x="134" y="25"/>
                    <a:pt x="152" y="16"/>
                  </a:cubicBezTo>
                  <a:cubicBezTo>
                    <a:pt x="156" y="13"/>
                    <a:pt x="156" y="13"/>
                    <a:pt x="156" y="13"/>
                  </a:cubicBezTo>
                  <a:cubicBezTo>
                    <a:pt x="172" y="5"/>
                    <a:pt x="189" y="0"/>
                    <a:pt x="207" y="0"/>
                  </a:cubicBezTo>
                  <a:cubicBezTo>
                    <a:pt x="247" y="0"/>
                    <a:pt x="247" y="0"/>
                    <a:pt x="247" y="0"/>
                  </a:cubicBezTo>
                </a:path>
              </a:pathLst>
            </a:custGeom>
            <a:noFill/>
            <a:ln w="3175" cap="flat">
              <a:solidFill>
                <a:srgbClr val="407B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5" name="Freeform 344"/>
            <p:cNvSpPr/>
            <p:nvPr/>
          </p:nvSpPr>
          <p:spPr bwMode="auto">
            <a:xfrm>
              <a:off x="2179" y="1354"/>
              <a:ext cx="119" cy="12"/>
            </a:xfrm>
            <a:custGeom>
              <a:avLst/>
              <a:gdLst>
                <a:gd name="T0" fmla="*/ 0 w 247"/>
                <a:gd name="T1" fmla="*/ 0 h 26"/>
                <a:gd name="T2" fmla="*/ 34 w 247"/>
                <a:gd name="T3" fmla="*/ 0 h 26"/>
                <a:gd name="T4" fmla="*/ 79 w 247"/>
                <a:gd name="T5" fmla="*/ 10 h 26"/>
                <a:gd name="T6" fmla="*/ 95 w 247"/>
                <a:gd name="T7" fmla="*/ 17 h 26"/>
                <a:gd name="T8" fmla="*/ 152 w 247"/>
                <a:gd name="T9" fmla="*/ 16 h 26"/>
                <a:gd name="T10" fmla="*/ 156 w 247"/>
                <a:gd name="T11" fmla="*/ 13 h 26"/>
                <a:gd name="T12" fmla="*/ 207 w 247"/>
                <a:gd name="T13" fmla="*/ 0 h 26"/>
                <a:gd name="T14" fmla="*/ 247 w 247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7" h="26">
                  <a:moveTo>
                    <a:pt x="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50" y="0"/>
                    <a:pt x="65" y="3"/>
                    <a:pt x="79" y="10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113" y="26"/>
                    <a:pt x="134" y="25"/>
                    <a:pt x="152" y="16"/>
                  </a:cubicBezTo>
                  <a:cubicBezTo>
                    <a:pt x="156" y="13"/>
                    <a:pt x="156" y="13"/>
                    <a:pt x="156" y="13"/>
                  </a:cubicBezTo>
                  <a:cubicBezTo>
                    <a:pt x="172" y="5"/>
                    <a:pt x="189" y="0"/>
                    <a:pt x="207" y="0"/>
                  </a:cubicBezTo>
                  <a:cubicBezTo>
                    <a:pt x="247" y="0"/>
                    <a:pt x="247" y="0"/>
                    <a:pt x="247" y="0"/>
                  </a:cubicBezTo>
                </a:path>
              </a:pathLst>
            </a:custGeom>
            <a:noFill/>
            <a:ln w="3175" cap="flat">
              <a:solidFill>
                <a:srgbClr val="407B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6" name="Freeform 345"/>
            <p:cNvSpPr/>
            <p:nvPr/>
          </p:nvSpPr>
          <p:spPr bwMode="auto">
            <a:xfrm>
              <a:off x="2179" y="1378"/>
              <a:ext cx="119" cy="13"/>
            </a:xfrm>
            <a:custGeom>
              <a:avLst/>
              <a:gdLst>
                <a:gd name="T0" fmla="*/ 0 w 247"/>
                <a:gd name="T1" fmla="*/ 26 h 26"/>
                <a:gd name="T2" fmla="*/ 34 w 247"/>
                <a:gd name="T3" fmla="*/ 26 h 26"/>
                <a:gd name="T4" fmla="*/ 79 w 247"/>
                <a:gd name="T5" fmla="*/ 16 h 26"/>
                <a:gd name="T6" fmla="*/ 95 w 247"/>
                <a:gd name="T7" fmla="*/ 8 h 26"/>
                <a:gd name="T8" fmla="*/ 152 w 247"/>
                <a:gd name="T9" fmla="*/ 10 h 26"/>
                <a:gd name="T10" fmla="*/ 156 w 247"/>
                <a:gd name="T11" fmla="*/ 13 h 26"/>
                <a:gd name="T12" fmla="*/ 207 w 247"/>
                <a:gd name="T13" fmla="*/ 26 h 26"/>
                <a:gd name="T14" fmla="*/ 247 w 24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7" h="26">
                  <a:moveTo>
                    <a:pt x="0" y="26"/>
                  </a:moveTo>
                  <a:cubicBezTo>
                    <a:pt x="34" y="26"/>
                    <a:pt x="34" y="26"/>
                    <a:pt x="34" y="26"/>
                  </a:cubicBezTo>
                  <a:cubicBezTo>
                    <a:pt x="50" y="26"/>
                    <a:pt x="65" y="22"/>
                    <a:pt x="79" y="16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113" y="0"/>
                    <a:pt x="134" y="1"/>
                    <a:pt x="152" y="10"/>
                  </a:cubicBezTo>
                  <a:cubicBezTo>
                    <a:pt x="156" y="13"/>
                    <a:pt x="156" y="13"/>
                    <a:pt x="156" y="13"/>
                  </a:cubicBezTo>
                  <a:cubicBezTo>
                    <a:pt x="172" y="21"/>
                    <a:pt x="189" y="26"/>
                    <a:pt x="207" y="26"/>
                  </a:cubicBezTo>
                  <a:cubicBezTo>
                    <a:pt x="247" y="26"/>
                    <a:pt x="247" y="26"/>
                    <a:pt x="247" y="26"/>
                  </a:cubicBezTo>
                </a:path>
              </a:pathLst>
            </a:custGeom>
            <a:noFill/>
            <a:ln w="3175" cap="flat">
              <a:solidFill>
                <a:srgbClr val="407B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7" name="Freeform 346"/>
            <p:cNvSpPr/>
            <p:nvPr/>
          </p:nvSpPr>
          <p:spPr bwMode="auto">
            <a:xfrm>
              <a:off x="2179" y="1367"/>
              <a:ext cx="119" cy="12"/>
            </a:xfrm>
            <a:custGeom>
              <a:avLst/>
              <a:gdLst>
                <a:gd name="T0" fmla="*/ 0 w 247"/>
                <a:gd name="T1" fmla="*/ 26 h 26"/>
                <a:gd name="T2" fmla="*/ 34 w 247"/>
                <a:gd name="T3" fmla="*/ 26 h 26"/>
                <a:gd name="T4" fmla="*/ 79 w 247"/>
                <a:gd name="T5" fmla="*/ 16 h 26"/>
                <a:gd name="T6" fmla="*/ 95 w 247"/>
                <a:gd name="T7" fmla="*/ 9 h 26"/>
                <a:gd name="T8" fmla="*/ 152 w 247"/>
                <a:gd name="T9" fmla="*/ 10 h 26"/>
                <a:gd name="T10" fmla="*/ 156 w 247"/>
                <a:gd name="T11" fmla="*/ 13 h 26"/>
                <a:gd name="T12" fmla="*/ 207 w 247"/>
                <a:gd name="T13" fmla="*/ 26 h 26"/>
                <a:gd name="T14" fmla="*/ 247 w 24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7" h="26">
                  <a:moveTo>
                    <a:pt x="0" y="26"/>
                  </a:moveTo>
                  <a:cubicBezTo>
                    <a:pt x="34" y="26"/>
                    <a:pt x="34" y="26"/>
                    <a:pt x="34" y="26"/>
                  </a:cubicBezTo>
                  <a:cubicBezTo>
                    <a:pt x="50" y="26"/>
                    <a:pt x="65" y="23"/>
                    <a:pt x="79" y="16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113" y="0"/>
                    <a:pt x="134" y="1"/>
                    <a:pt x="152" y="10"/>
                  </a:cubicBezTo>
                  <a:cubicBezTo>
                    <a:pt x="156" y="13"/>
                    <a:pt x="156" y="13"/>
                    <a:pt x="156" y="13"/>
                  </a:cubicBezTo>
                  <a:cubicBezTo>
                    <a:pt x="172" y="22"/>
                    <a:pt x="189" y="26"/>
                    <a:pt x="207" y="26"/>
                  </a:cubicBezTo>
                  <a:cubicBezTo>
                    <a:pt x="247" y="26"/>
                    <a:pt x="247" y="26"/>
                    <a:pt x="247" y="26"/>
                  </a:cubicBezTo>
                </a:path>
              </a:pathLst>
            </a:custGeom>
            <a:noFill/>
            <a:ln w="3175" cap="flat">
              <a:solidFill>
                <a:srgbClr val="407B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8" name="Rectangle 347"/>
            <p:cNvSpPr>
              <a:spLocks noChangeArrowheads="1"/>
            </p:cNvSpPr>
            <p:nvPr/>
          </p:nvSpPr>
          <p:spPr bwMode="auto">
            <a:xfrm>
              <a:off x="2300" y="1335"/>
              <a:ext cx="11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9" name="Rectangle 348"/>
            <p:cNvSpPr>
              <a:spLocks noChangeArrowheads="1"/>
            </p:cNvSpPr>
            <p:nvPr/>
          </p:nvSpPr>
          <p:spPr bwMode="auto">
            <a:xfrm>
              <a:off x="2300" y="1349"/>
              <a:ext cx="11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0" name="Rectangle 349"/>
            <p:cNvSpPr>
              <a:spLocks noChangeArrowheads="1"/>
            </p:cNvSpPr>
            <p:nvPr/>
          </p:nvSpPr>
          <p:spPr bwMode="auto">
            <a:xfrm>
              <a:off x="2300" y="1372"/>
              <a:ext cx="11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1" name="Rectangle 350"/>
            <p:cNvSpPr>
              <a:spLocks noChangeArrowheads="1"/>
            </p:cNvSpPr>
            <p:nvPr/>
          </p:nvSpPr>
          <p:spPr bwMode="auto">
            <a:xfrm>
              <a:off x="2300" y="1385"/>
              <a:ext cx="11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2" name="Rectangle 351"/>
            <p:cNvSpPr>
              <a:spLocks noChangeArrowheads="1"/>
            </p:cNvSpPr>
            <p:nvPr/>
          </p:nvSpPr>
          <p:spPr bwMode="auto">
            <a:xfrm>
              <a:off x="2166" y="1335"/>
              <a:ext cx="11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3" name="Rectangle 352"/>
            <p:cNvSpPr>
              <a:spLocks noChangeArrowheads="1"/>
            </p:cNvSpPr>
            <p:nvPr/>
          </p:nvSpPr>
          <p:spPr bwMode="auto">
            <a:xfrm>
              <a:off x="2166" y="1349"/>
              <a:ext cx="11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4" name="Rectangle 353"/>
            <p:cNvSpPr>
              <a:spLocks noChangeArrowheads="1"/>
            </p:cNvSpPr>
            <p:nvPr/>
          </p:nvSpPr>
          <p:spPr bwMode="auto">
            <a:xfrm>
              <a:off x="2166" y="1372"/>
              <a:ext cx="11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5" name="Rectangle 354"/>
            <p:cNvSpPr>
              <a:spLocks noChangeArrowheads="1"/>
            </p:cNvSpPr>
            <p:nvPr/>
          </p:nvSpPr>
          <p:spPr bwMode="auto">
            <a:xfrm>
              <a:off x="2166" y="1385"/>
              <a:ext cx="11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6" name="Freeform 355"/>
            <p:cNvSpPr>
              <a:spLocks noEditPoints="1"/>
            </p:cNvSpPr>
            <p:nvPr/>
          </p:nvSpPr>
          <p:spPr bwMode="auto">
            <a:xfrm>
              <a:off x="2250" y="1287"/>
              <a:ext cx="62" cy="38"/>
            </a:xfrm>
            <a:custGeom>
              <a:avLst/>
              <a:gdLst>
                <a:gd name="T0" fmla="*/ 3 w 128"/>
                <a:gd name="T1" fmla="*/ 0 h 79"/>
                <a:gd name="T2" fmla="*/ 12 w 128"/>
                <a:gd name="T3" fmla="*/ 11 h 79"/>
                <a:gd name="T4" fmla="*/ 3 w 128"/>
                <a:gd name="T5" fmla="*/ 16 h 79"/>
                <a:gd name="T6" fmla="*/ 12 w 128"/>
                <a:gd name="T7" fmla="*/ 22 h 79"/>
                <a:gd name="T8" fmla="*/ 3 w 128"/>
                <a:gd name="T9" fmla="*/ 26 h 79"/>
                <a:gd name="T10" fmla="*/ 12 w 128"/>
                <a:gd name="T11" fmla="*/ 32 h 79"/>
                <a:gd name="T12" fmla="*/ 12 w 128"/>
                <a:gd name="T13" fmla="*/ 37 h 79"/>
                <a:gd name="T14" fmla="*/ 3 w 128"/>
                <a:gd name="T15" fmla="*/ 43 h 79"/>
                <a:gd name="T16" fmla="*/ 14 w 128"/>
                <a:gd name="T17" fmla="*/ 45 h 79"/>
                <a:gd name="T18" fmla="*/ 1 w 128"/>
                <a:gd name="T19" fmla="*/ 56 h 79"/>
                <a:gd name="T20" fmla="*/ 14 w 128"/>
                <a:gd name="T21" fmla="*/ 55 h 79"/>
                <a:gd name="T22" fmla="*/ 1 w 128"/>
                <a:gd name="T23" fmla="*/ 66 h 79"/>
                <a:gd name="T24" fmla="*/ 14 w 128"/>
                <a:gd name="T25" fmla="*/ 66 h 79"/>
                <a:gd name="T26" fmla="*/ 1 w 128"/>
                <a:gd name="T27" fmla="*/ 77 h 79"/>
                <a:gd name="T28" fmla="*/ 14 w 128"/>
                <a:gd name="T29" fmla="*/ 77 h 79"/>
                <a:gd name="T30" fmla="*/ 20 w 128"/>
                <a:gd name="T31" fmla="*/ 3 h 79"/>
                <a:gd name="T32" fmla="*/ 47 w 128"/>
                <a:gd name="T33" fmla="*/ 11 h 79"/>
                <a:gd name="T34" fmla="*/ 22 w 128"/>
                <a:gd name="T35" fmla="*/ 15 h 79"/>
                <a:gd name="T36" fmla="*/ 47 w 128"/>
                <a:gd name="T37" fmla="*/ 21 h 79"/>
                <a:gd name="T38" fmla="*/ 47 w 128"/>
                <a:gd name="T39" fmla="*/ 26 h 79"/>
                <a:gd name="T40" fmla="*/ 20 w 128"/>
                <a:gd name="T41" fmla="*/ 35 h 79"/>
                <a:gd name="T42" fmla="*/ 47 w 128"/>
                <a:gd name="T43" fmla="*/ 43 h 79"/>
                <a:gd name="T44" fmla="*/ 49 w 128"/>
                <a:gd name="T45" fmla="*/ 45 h 79"/>
                <a:gd name="T46" fmla="*/ 52 w 128"/>
                <a:gd name="T47" fmla="*/ 58 h 79"/>
                <a:gd name="T48" fmla="*/ 76 w 128"/>
                <a:gd name="T49" fmla="*/ 64 h 79"/>
                <a:gd name="T50" fmla="*/ 78 w 128"/>
                <a:gd name="T51" fmla="*/ 66 h 79"/>
                <a:gd name="T52" fmla="*/ 49 w 128"/>
                <a:gd name="T53" fmla="*/ 77 h 79"/>
                <a:gd name="T54" fmla="*/ 60 w 128"/>
                <a:gd name="T55" fmla="*/ 3 h 79"/>
                <a:gd name="T56" fmla="*/ 60 w 128"/>
                <a:gd name="T57" fmla="*/ 3 h 79"/>
                <a:gd name="T58" fmla="*/ 68 w 128"/>
                <a:gd name="T59" fmla="*/ 3 h 79"/>
                <a:gd name="T60" fmla="*/ 76 w 128"/>
                <a:gd name="T61" fmla="*/ 3 h 79"/>
                <a:gd name="T62" fmla="*/ 84 w 128"/>
                <a:gd name="T63" fmla="*/ 3 h 79"/>
                <a:gd name="T64" fmla="*/ 92 w 128"/>
                <a:gd name="T65" fmla="*/ 3 h 79"/>
                <a:gd name="T66" fmla="*/ 100 w 128"/>
                <a:gd name="T67" fmla="*/ 3 h 79"/>
                <a:gd name="T68" fmla="*/ 60 w 128"/>
                <a:gd name="T69" fmla="*/ 24 h 79"/>
                <a:gd name="T70" fmla="*/ 65 w 128"/>
                <a:gd name="T71" fmla="*/ 26 h 79"/>
                <a:gd name="T72" fmla="*/ 73 w 128"/>
                <a:gd name="T73" fmla="*/ 26 h 79"/>
                <a:gd name="T74" fmla="*/ 81 w 128"/>
                <a:gd name="T75" fmla="*/ 26 h 79"/>
                <a:gd name="T76" fmla="*/ 89 w 128"/>
                <a:gd name="T77" fmla="*/ 26 h 79"/>
                <a:gd name="T78" fmla="*/ 95 w 128"/>
                <a:gd name="T79" fmla="*/ 24 h 79"/>
                <a:gd name="T80" fmla="*/ 82 w 128"/>
                <a:gd name="T81" fmla="*/ 54 h 79"/>
                <a:gd name="T82" fmla="*/ 92 w 128"/>
                <a:gd name="T83" fmla="*/ 52 h 79"/>
                <a:gd name="T84" fmla="*/ 101 w 128"/>
                <a:gd name="T85" fmla="*/ 52 h 79"/>
                <a:gd name="T86" fmla="*/ 109 w 128"/>
                <a:gd name="T87" fmla="*/ 51 h 79"/>
                <a:gd name="T88" fmla="*/ 119 w 128"/>
                <a:gd name="T89" fmla="*/ 54 h 79"/>
                <a:gd name="T90" fmla="*/ 127 w 128"/>
                <a:gd name="T91" fmla="*/ 54 h 79"/>
                <a:gd name="T92" fmla="*/ 88 w 128"/>
                <a:gd name="T93" fmla="*/ 76 h 79"/>
                <a:gd name="T94" fmla="*/ 87 w 128"/>
                <a:gd name="T95" fmla="*/ 76 h 79"/>
                <a:gd name="T96" fmla="*/ 93 w 128"/>
                <a:gd name="T97" fmla="*/ 79 h 79"/>
                <a:gd name="T98" fmla="*/ 98 w 128"/>
                <a:gd name="T99" fmla="*/ 76 h 79"/>
                <a:gd name="T100" fmla="*/ 109 w 128"/>
                <a:gd name="T101" fmla="*/ 73 h 79"/>
                <a:gd name="T102" fmla="*/ 112 w 128"/>
                <a:gd name="T103" fmla="*/ 76 h 79"/>
                <a:gd name="T104" fmla="*/ 120 w 128"/>
                <a:gd name="T105" fmla="*/ 76 h 79"/>
                <a:gd name="T106" fmla="*/ 127 w 128"/>
                <a:gd name="T107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4"/>
                    <a:pt x="1" y="3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3"/>
                  </a:cubicBezTo>
                  <a:cubicBezTo>
                    <a:pt x="14" y="4"/>
                    <a:pt x="13" y="5"/>
                    <a:pt x="12" y="5"/>
                  </a:cubicBezTo>
                  <a:close/>
                  <a:moveTo>
                    <a:pt x="14" y="13"/>
                  </a:moveTo>
                  <a:cubicBezTo>
                    <a:pt x="15" y="12"/>
                    <a:pt x="14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5"/>
                    <a:pt x="2" y="16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4" y="15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lose/>
                  <a:moveTo>
                    <a:pt x="14" y="24"/>
                  </a:moveTo>
                  <a:cubicBezTo>
                    <a:pt x="15" y="23"/>
                    <a:pt x="14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1"/>
                    <a:pt x="1" y="22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lose/>
                  <a:moveTo>
                    <a:pt x="14" y="34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3"/>
                    <a:pt x="0" y="34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5"/>
                  </a:cubicBezTo>
                  <a:cubicBezTo>
                    <a:pt x="14" y="34"/>
                    <a:pt x="14" y="34"/>
                    <a:pt x="14" y="34"/>
                  </a:cubicBezTo>
                  <a:close/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1" y="44"/>
                    <a:pt x="0" y="45"/>
                  </a:cubicBezTo>
                  <a:cubicBezTo>
                    <a:pt x="0" y="46"/>
                    <a:pt x="1" y="47"/>
                    <a:pt x="2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ubicBezTo>
                    <a:pt x="14" y="45"/>
                    <a:pt x="14" y="45"/>
                    <a:pt x="14" y="45"/>
                  </a:cubicBezTo>
                  <a:close/>
                  <a:moveTo>
                    <a:pt x="14" y="56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1" y="54"/>
                    <a:pt x="1" y="56"/>
                  </a:cubicBezTo>
                  <a:cubicBezTo>
                    <a:pt x="1" y="57"/>
                    <a:pt x="2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6"/>
                  </a:cubicBezTo>
                  <a:cubicBezTo>
                    <a:pt x="14" y="55"/>
                    <a:pt x="14" y="55"/>
                    <a:pt x="14" y="55"/>
                  </a:cubicBezTo>
                  <a:lnTo>
                    <a:pt x="14" y="56"/>
                  </a:lnTo>
                  <a:close/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2" y="64"/>
                    <a:pt x="1" y="65"/>
                    <a:pt x="1" y="66"/>
                  </a:cubicBezTo>
                  <a:cubicBezTo>
                    <a:pt x="1" y="68"/>
                    <a:pt x="2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3" y="69"/>
                    <a:pt x="14" y="68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close/>
                  <a:moveTo>
                    <a:pt x="14" y="77"/>
                  </a:moveTo>
                  <a:cubicBezTo>
                    <a:pt x="15" y="76"/>
                    <a:pt x="14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2" y="75"/>
                    <a:pt x="1" y="76"/>
                    <a:pt x="1" y="77"/>
                  </a:cubicBezTo>
                  <a:cubicBezTo>
                    <a:pt x="1" y="78"/>
                    <a:pt x="2" y="79"/>
                    <a:pt x="3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lose/>
                  <a:moveTo>
                    <a:pt x="49" y="3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3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close/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21" y="15"/>
                    <a:pt x="22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8" y="15"/>
                    <a:pt x="49" y="14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lose/>
                  <a:moveTo>
                    <a:pt x="49" y="24"/>
                  </a:moveTo>
                  <a:cubicBezTo>
                    <a:pt x="49" y="22"/>
                    <a:pt x="48" y="21"/>
                    <a:pt x="47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2"/>
                    <a:pt x="20" y="23"/>
                    <a:pt x="20" y="24"/>
                  </a:cubicBezTo>
                  <a:cubicBezTo>
                    <a:pt x="21" y="25"/>
                    <a:pt x="21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close/>
                  <a:moveTo>
                    <a:pt x="49" y="34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5"/>
                  </a:cubicBezTo>
                  <a:cubicBezTo>
                    <a:pt x="21" y="36"/>
                    <a:pt x="21" y="36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4"/>
                  </a:cubicBezTo>
                  <a:close/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0" y="44"/>
                    <a:pt x="20" y="45"/>
                  </a:cubicBezTo>
                  <a:cubicBezTo>
                    <a:pt x="21" y="46"/>
                    <a:pt x="21" y="47"/>
                    <a:pt x="22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7"/>
                    <a:pt x="49" y="46"/>
                    <a:pt x="49" y="45"/>
                  </a:cubicBezTo>
                  <a:close/>
                  <a:moveTo>
                    <a:pt x="78" y="55"/>
                  </a:moveTo>
                  <a:cubicBezTo>
                    <a:pt x="78" y="54"/>
                    <a:pt x="77" y="53"/>
                    <a:pt x="76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0" y="53"/>
                    <a:pt x="49" y="54"/>
                    <a:pt x="49" y="55"/>
                  </a:cubicBezTo>
                  <a:cubicBezTo>
                    <a:pt x="49" y="57"/>
                    <a:pt x="50" y="58"/>
                    <a:pt x="52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6"/>
                  </a:cubicBezTo>
                  <a:cubicBezTo>
                    <a:pt x="78" y="55"/>
                    <a:pt x="78" y="55"/>
                    <a:pt x="78" y="55"/>
                  </a:cubicBezTo>
                  <a:close/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0" y="64"/>
                    <a:pt x="49" y="65"/>
                    <a:pt x="49" y="66"/>
                  </a:cubicBezTo>
                  <a:cubicBezTo>
                    <a:pt x="49" y="67"/>
                    <a:pt x="50" y="68"/>
                    <a:pt x="52" y="68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7" y="68"/>
                    <a:pt x="78" y="68"/>
                    <a:pt x="78" y="66"/>
                  </a:cubicBezTo>
                  <a:cubicBezTo>
                    <a:pt x="78" y="66"/>
                    <a:pt x="78" y="66"/>
                    <a:pt x="78" y="66"/>
                  </a:cubicBezTo>
                  <a:close/>
                  <a:moveTo>
                    <a:pt x="78" y="77"/>
                  </a:moveTo>
                  <a:cubicBezTo>
                    <a:pt x="78" y="75"/>
                    <a:pt x="77" y="74"/>
                    <a:pt x="76" y="74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0" y="74"/>
                    <a:pt x="49" y="75"/>
                    <a:pt x="49" y="77"/>
                  </a:cubicBezTo>
                  <a:cubicBezTo>
                    <a:pt x="49" y="78"/>
                    <a:pt x="50" y="79"/>
                    <a:pt x="52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cubicBezTo>
                    <a:pt x="78" y="77"/>
                    <a:pt x="78" y="77"/>
                    <a:pt x="78" y="77"/>
                  </a:cubicBezTo>
                  <a:close/>
                  <a:moveTo>
                    <a:pt x="60" y="3"/>
                  </a:moveTo>
                  <a:cubicBezTo>
                    <a:pt x="60" y="1"/>
                    <a:pt x="59" y="0"/>
                    <a:pt x="57" y="0"/>
                  </a:cubicBezTo>
                  <a:cubicBezTo>
                    <a:pt x="56" y="0"/>
                    <a:pt x="54" y="1"/>
                    <a:pt x="54" y="3"/>
                  </a:cubicBezTo>
                  <a:cubicBezTo>
                    <a:pt x="54" y="4"/>
                    <a:pt x="56" y="5"/>
                    <a:pt x="57" y="5"/>
                  </a:cubicBezTo>
                  <a:cubicBezTo>
                    <a:pt x="59" y="5"/>
                    <a:pt x="60" y="4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lose/>
                  <a:moveTo>
                    <a:pt x="68" y="3"/>
                  </a:moveTo>
                  <a:cubicBezTo>
                    <a:pt x="68" y="1"/>
                    <a:pt x="66" y="0"/>
                    <a:pt x="65" y="0"/>
                  </a:cubicBezTo>
                  <a:cubicBezTo>
                    <a:pt x="64" y="0"/>
                    <a:pt x="63" y="1"/>
                    <a:pt x="62" y="3"/>
                  </a:cubicBezTo>
                  <a:cubicBezTo>
                    <a:pt x="63" y="4"/>
                    <a:pt x="64" y="5"/>
                    <a:pt x="65" y="5"/>
                  </a:cubicBezTo>
                  <a:cubicBezTo>
                    <a:pt x="67" y="5"/>
                    <a:pt x="68" y="4"/>
                    <a:pt x="68" y="3"/>
                  </a:cubicBezTo>
                  <a:close/>
                  <a:moveTo>
                    <a:pt x="76" y="3"/>
                  </a:moveTo>
                  <a:cubicBezTo>
                    <a:pt x="76" y="1"/>
                    <a:pt x="75" y="0"/>
                    <a:pt x="73" y="0"/>
                  </a:cubicBezTo>
                  <a:cubicBezTo>
                    <a:pt x="72" y="0"/>
                    <a:pt x="70" y="1"/>
                    <a:pt x="70" y="3"/>
                  </a:cubicBezTo>
                  <a:cubicBezTo>
                    <a:pt x="70" y="4"/>
                    <a:pt x="72" y="5"/>
                    <a:pt x="73" y="5"/>
                  </a:cubicBezTo>
                  <a:cubicBezTo>
                    <a:pt x="75" y="5"/>
                    <a:pt x="76" y="4"/>
                    <a:pt x="76" y="3"/>
                  </a:cubicBezTo>
                  <a:close/>
                  <a:moveTo>
                    <a:pt x="84" y="3"/>
                  </a:moveTo>
                  <a:cubicBezTo>
                    <a:pt x="84" y="1"/>
                    <a:pt x="83" y="0"/>
                    <a:pt x="81" y="0"/>
                  </a:cubicBezTo>
                  <a:cubicBezTo>
                    <a:pt x="80" y="0"/>
                    <a:pt x="78" y="1"/>
                    <a:pt x="78" y="3"/>
                  </a:cubicBezTo>
                  <a:cubicBezTo>
                    <a:pt x="78" y="4"/>
                    <a:pt x="80" y="5"/>
                    <a:pt x="81" y="5"/>
                  </a:cubicBezTo>
                  <a:cubicBezTo>
                    <a:pt x="83" y="5"/>
                    <a:pt x="84" y="4"/>
                    <a:pt x="84" y="3"/>
                  </a:cubicBezTo>
                  <a:close/>
                  <a:moveTo>
                    <a:pt x="92" y="3"/>
                  </a:moveTo>
                  <a:cubicBezTo>
                    <a:pt x="92" y="1"/>
                    <a:pt x="90" y="0"/>
                    <a:pt x="89" y="0"/>
                  </a:cubicBezTo>
                  <a:cubicBezTo>
                    <a:pt x="88" y="0"/>
                    <a:pt x="87" y="1"/>
                    <a:pt x="86" y="3"/>
                  </a:cubicBezTo>
                  <a:cubicBezTo>
                    <a:pt x="87" y="4"/>
                    <a:pt x="88" y="5"/>
                    <a:pt x="89" y="5"/>
                  </a:cubicBezTo>
                  <a:cubicBezTo>
                    <a:pt x="91" y="5"/>
                    <a:pt x="92" y="4"/>
                    <a:pt x="92" y="3"/>
                  </a:cubicBezTo>
                  <a:close/>
                  <a:moveTo>
                    <a:pt x="100" y="3"/>
                  </a:moveTo>
                  <a:cubicBezTo>
                    <a:pt x="100" y="1"/>
                    <a:pt x="99" y="0"/>
                    <a:pt x="97" y="0"/>
                  </a:cubicBezTo>
                  <a:cubicBezTo>
                    <a:pt x="96" y="0"/>
                    <a:pt x="94" y="1"/>
                    <a:pt x="94" y="3"/>
                  </a:cubicBezTo>
                  <a:cubicBezTo>
                    <a:pt x="94" y="4"/>
                    <a:pt x="96" y="5"/>
                    <a:pt x="97" y="5"/>
                  </a:cubicBezTo>
                  <a:cubicBezTo>
                    <a:pt x="99" y="5"/>
                    <a:pt x="100" y="4"/>
                    <a:pt x="100" y="3"/>
                  </a:cubicBezTo>
                  <a:close/>
                  <a:moveTo>
                    <a:pt x="60" y="24"/>
                  </a:moveTo>
                  <a:cubicBezTo>
                    <a:pt x="60" y="22"/>
                    <a:pt x="59" y="21"/>
                    <a:pt x="57" y="21"/>
                  </a:cubicBezTo>
                  <a:cubicBezTo>
                    <a:pt x="56" y="21"/>
                    <a:pt x="55" y="22"/>
                    <a:pt x="55" y="24"/>
                  </a:cubicBezTo>
                  <a:cubicBezTo>
                    <a:pt x="55" y="25"/>
                    <a:pt x="56" y="26"/>
                    <a:pt x="57" y="26"/>
                  </a:cubicBezTo>
                  <a:cubicBezTo>
                    <a:pt x="59" y="26"/>
                    <a:pt x="60" y="25"/>
                    <a:pt x="60" y="24"/>
                  </a:cubicBezTo>
                  <a:close/>
                  <a:moveTo>
                    <a:pt x="68" y="24"/>
                  </a:moveTo>
                  <a:cubicBezTo>
                    <a:pt x="68" y="22"/>
                    <a:pt x="67" y="21"/>
                    <a:pt x="65" y="21"/>
                  </a:cubicBezTo>
                  <a:cubicBezTo>
                    <a:pt x="64" y="21"/>
                    <a:pt x="63" y="22"/>
                    <a:pt x="63" y="24"/>
                  </a:cubicBezTo>
                  <a:cubicBezTo>
                    <a:pt x="63" y="25"/>
                    <a:pt x="64" y="26"/>
                    <a:pt x="65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7" y="26"/>
                    <a:pt x="68" y="25"/>
                    <a:pt x="68" y="24"/>
                  </a:cubicBezTo>
                  <a:close/>
                  <a:moveTo>
                    <a:pt x="76" y="24"/>
                  </a:moveTo>
                  <a:cubicBezTo>
                    <a:pt x="76" y="22"/>
                    <a:pt x="75" y="21"/>
                    <a:pt x="73" y="21"/>
                  </a:cubicBezTo>
                  <a:cubicBezTo>
                    <a:pt x="72" y="21"/>
                    <a:pt x="71" y="22"/>
                    <a:pt x="71" y="24"/>
                  </a:cubicBezTo>
                  <a:cubicBezTo>
                    <a:pt x="71" y="25"/>
                    <a:pt x="72" y="26"/>
                    <a:pt x="73" y="26"/>
                  </a:cubicBezTo>
                  <a:cubicBezTo>
                    <a:pt x="75" y="26"/>
                    <a:pt x="76" y="25"/>
                    <a:pt x="76" y="24"/>
                  </a:cubicBezTo>
                  <a:close/>
                  <a:moveTo>
                    <a:pt x="84" y="24"/>
                  </a:moveTo>
                  <a:cubicBezTo>
                    <a:pt x="84" y="22"/>
                    <a:pt x="83" y="21"/>
                    <a:pt x="81" y="21"/>
                  </a:cubicBezTo>
                  <a:cubicBezTo>
                    <a:pt x="80" y="21"/>
                    <a:pt x="79" y="22"/>
                    <a:pt x="79" y="24"/>
                  </a:cubicBezTo>
                  <a:cubicBezTo>
                    <a:pt x="79" y="25"/>
                    <a:pt x="80" y="26"/>
                    <a:pt x="81" y="26"/>
                  </a:cubicBezTo>
                  <a:cubicBezTo>
                    <a:pt x="83" y="26"/>
                    <a:pt x="84" y="25"/>
                    <a:pt x="84" y="24"/>
                  </a:cubicBezTo>
                  <a:close/>
                  <a:moveTo>
                    <a:pt x="92" y="24"/>
                  </a:moveTo>
                  <a:cubicBezTo>
                    <a:pt x="92" y="22"/>
                    <a:pt x="91" y="21"/>
                    <a:pt x="89" y="21"/>
                  </a:cubicBezTo>
                  <a:cubicBezTo>
                    <a:pt x="88" y="21"/>
                    <a:pt x="87" y="22"/>
                    <a:pt x="87" y="24"/>
                  </a:cubicBezTo>
                  <a:cubicBezTo>
                    <a:pt x="87" y="25"/>
                    <a:pt x="88" y="26"/>
                    <a:pt x="89" y="26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91" y="26"/>
                    <a:pt x="92" y="25"/>
                    <a:pt x="92" y="24"/>
                  </a:cubicBezTo>
                  <a:close/>
                  <a:moveTo>
                    <a:pt x="100" y="24"/>
                  </a:moveTo>
                  <a:cubicBezTo>
                    <a:pt x="100" y="22"/>
                    <a:pt x="99" y="21"/>
                    <a:pt x="97" y="21"/>
                  </a:cubicBezTo>
                  <a:cubicBezTo>
                    <a:pt x="96" y="21"/>
                    <a:pt x="95" y="22"/>
                    <a:pt x="95" y="24"/>
                  </a:cubicBezTo>
                  <a:cubicBezTo>
                    <a:pt x="95" y="25"/>
                    <a:pt x="96" y="26"/>
                    <a:pt x="97" y="26"/>
                  </a:cubicBezTo>
                  <a:cubicBezTo>
                    <a:pt x="99" y="26"/>
                    <a:pt x="100" y="25"/>
                    <a:pt x="100" y="24"/>
                  </a:cubicBezTo>
                  <a:close/>
                  <a:moveTo>
                    <a:pt x="87" y="54"/>
                  </a:moveTo>
                  <a:cubicBezTo>
                    <a:pt x="87" y="53"/>
                    <a:pt x="86" y="51"/>
                    <a:pt x="85" y="51"/>
                  </a:cubicBezTo>
                  <a:cubicBezTo>
                    <a:pt x="83" y="51"/>
                    <a:pt x="82" y="53"/>
                    <a:pt x="82" y="54"/>
                  </a:cubicBezTo>
                  <a:cubicBezTo>
                    <a:pt x="82" y="56"/>
                    <a:pt x="83" y="57"/>
                    <a:pt x="85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6" y="57"/>
                    <a:pt x="87" y="55"/>
                    <a:pt x="87" y="54"/>
                  </a:cubicBezTo>
                  <a:close/>
                  <a:moveTo>
                    <a:pt x="95" y="54"/>
                  </a:moveTo>
                  <a:cubicBezTo>
                    <a:pt x="95" y="53"/>
                    <a:pt x="94" y="52"/>
                    <a:pt x="92" y="52"/>
                  </a:cubicBezTo>
                  <a:cubicBezTo>
                    <a:pt x="91" y="52"/>
                    <a:pt x="90" y="53"/>
                    <a:pt x="90" y="54"/>
                  </a:cubicBezTo>
                  <a:cubicBezTo>
                    <a:pt x="90" y="56"/>
                    <a:pt x="92" y="57"/>
                    <a:pt x="93" y="56"/>
                  </a:cubicBezTo>
                  <a:cubicBezTo>
                    <a:pt x="94" y="56"/>
                    <a:pt x="95" y="55"/>
                    <a:pt x="95" y="54"/>
                  </a:cubicBezTo>
                  <a:close/>
                  <a:moveTo>
                    <a:pt x="103" y="54"/>
                  </a:moveTo>
                  <a:cubicBezTo>
                    <a:pt x="103" y="53"/>
                    <a:pt x="102" y="52"/>
                    <a:pt x="101" y="52"/>
                  </a:cubicBezTo>
                  <a:cubicBezTo>
                    <a:pt x="99" y="52"/>
                    <a:pt x="98" y="53"/>
                    <a:pt x="98" y="54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2" y="57"/>
                    <a:pt x="103" y="55"/>
                    <a:pt x="103" y="54"/>
                  </a:cubicBezTo>
                  <a:close/>
                  <a:moveTo>
                    <a:pt x="111" y="54"/>
                  </a:moveTo>
                  <a:cubicBezTo>
                    <a:pt x="111" y="53"/>
                    <a:pt x="110" y="51"/>
                    <a:pt x="109" y="51"/>
                  </a:cubicBezTo>
                  <a:cubicBezTo>
                    <a:pt x="107" y="51"/>
                    <a:pt x="106" y="53"/>
                    <a:pt x="106" y="54"/>
                  </a:cubicBezTo>
                  <a:cubicBezTo>
                    <a:pt x="106" y="56"/>
                    <a:pt x="107" y="57"/>
                    <a:pt x="109" y="57"/>
                  </a:cubicBezTo>
                  <a:cubicBezTo>
                    <a:pt x="109" y="57"/>
                    <a:pt x="109" y="57"/>
                    <a:pt x="109" y="57"/>
                  </a:cubicBezTo>
                  <a:cubicBezTo>
                    <a:pt x="110" y="57"/>
                    <a:pt x="111" y="55"/>
                    <a:pt x="111" y="54"/>
                  </a:cubicBezTo>
                  <a:close/>
                  <a:moveTo>
                    <a:pt x="119" y="54"/>
                  </a:moveTo>
                  <a:cubicBezTo>
                    <a:pt x="119" y="53"/>
                    <a:pt x="118" y="52"/>
                    <a:pt x="117" y="52"/>
                  </a:cubicBezTo>
                  <a:cubicBezTo>
                    <a:pt x="115" y="52"/>
                    <a:pt x="114" y="53"/>
                    <a:pt x="114" y="54"/>
                  </a:cubicBezTo>
                  <a:cubicBezTo>
                    <a:pt x="114" y="56"/>
                    <a:pt x="115" y="57"/>
                    <a:pt x="117" y="57"/>
                  </a:cubicBezTo>
                  <a:cubicBezTo>
                    <a:pt x="118" y="57"/>
                    <a:pt x="119" y="55"/>
                    <a:pt x="119" y="54"/>
                  </a:cubicBezTo>
                  <a:close/>
                  <a:moveTo>
                    <a:pt x="127" y="54"/>
                  </a:moveTo>
                  <a:cubicBezTo>
                    <a:pt x="127" y="53"/>
                    <a:pt x="126" y="52"/>
                    <a:pt x="125" y="52"/>
                  </a:cubicBezTo>
                  <a:cubicBezTo>
                    <a:pt x="123" y="52"/>
                    <a:pt x="122" y="53"/>
                    <a:pt x="122" y="54"/>
                  </a:cubicBezTo>
                  <a:cubicBezTo>
                    <a:pt x="122" y="56"/>
                    <a:pt x="123" y="57"/>
                    <a:pt x="125" y="57"/>
                  </a:cubicBezTo>
                  <a:cubicBezTo>
                    <a:pt x="126" y="57"/>
                    <a:pt x="127" y="56"/>
                    <a:pt x="127" y="54"/>
                  </a:cubicBezTo>
                  <a:close/>
                  <a:moveTo>
                    <a:pt x="88" y="76"/>
                  </a:moveTo>
                  <a:cubicBezTo>
                    <a:pt x="88" y="75"/>
                    <a:pt x="87" y="73"/>
                    <a:pt x="85" y="73"/>
                  </a:cubicBezTo>
                  <a:cubicBezTo>
                    <a:pt x="84" y="73"/>
                    <a:pt x="82" y="75"/>
                    <a:pt x="82" y="76"/>
                  </a:cubicBezTo>
                  <a:cubicBezTo>
                    <a:pt x="82" y="77"/>
                    <a:pt x="84" y="79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6" y="78"/>
                    <a:pt x="87" y="77"/>
                    <a:pt x="87" y="76"/>
                  </a:cubicBezTo>
                  <a:lnTo>
                    <a:pt x="88" y="76"/>
                  </a:lnTo>
                  <a:close/>
                  <a:moveTo>
                    <a:pt x="96" y="76"/>
                  </a:moveTo>
                  <a:cubicBezTo>
                    <a:pt x="96" y="75"/>
                    <a:pt x="95" y="73"/>
                    <a:pt x="93" y="73"/>
                  </a:cubicBezTo>
                  <a:cubicBezTo>
                    <a:pt x="92" y="73"/>
                    <a:pt x="90" y="75"/>
                    <a:pt x="90" y="76"/>
                  </a:cubicBezTo>
                  <a:cubicBezTo>
                    <a:pt x="90" y="77"/>
                    <a:pt x="92" y="79"/>
                    <a:pt x="93" y="79"/>
                  </a:cubicBezTo>
                  <a:cubicBezTo>
                    <a:pt x="94" y="78"/>
                    <a:pt x="95" y="77"/>
                    <a:pt x="95" y="76"/>
                  </a:cubicBezTo>
                  <a:lnTo>
                    <a:pt x="96" y="76"/>
                  </a:lnTo>
                  <a:close/>
                  <a:moveTo>
                    <a:pt x="104" y="76"/>
                  </a:moveTo>
                  <a:cubicBezTo>
                    <a:pt x="104" y="75"/>
                    <a:pt x="103" y="73"/>
                    <a:pt x="101" y="73"/>
                  </a:cubicBezTo>
                  <a:cubicBezTo>
                    <a:pt x="100" y="73"/>
                    <a:pt x="98" y="75"/>
                    <a:pt x="98" y="76"/>
                  </a:cubicBezTo>
                  <a:cubicBezTo>
                    <a:pt x="98" y="78"/>
                    <a:pt x="100" y="79"/>
                    <a:pt x="101" y="79"/>
                  </a:cubicBezTo>
                  <a:cubicBezTo>
                    <a:pt x="102" y="78"/>
                    <a:pt x="103" y="77"/>
                    <a:pt x="103" y="76"/>
                  </a:cubicBezTo>
                  <a:lnTo>
                    <a:pt x="104" y="76"/>
                  </a:lnTo>
                  <a:close/>
                  <a:moveTo>
                    <a:pt x="112" y="76"/>
                  </a:moveTo>
                  <a:cubicBezTo>
                    <a:pt x="112" y="75"/>
                    <a:pt x="111" y="73"/>
                    <a:pt x="109" y="73"/>
                  </a:cubicBezTo>
                  <a:cubicBezTo>
                    <a:pt x="108" y="73"/>
                    <a:pt x="106" y="75"/>
                    <a:pt x="106" y="76"/>
                  </a:cubicBezTo>
                  <a:cubicBezTo>
                    <a:pt x="106" y="77"/>
                    <a:pt x="108" y="79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8"/>
                    <a:pt x="111" y="77"/>
                    <a:pt x="111" y="76"/>
                  </a:cubicBezTo>
                  <a:lnTo>
                    <a:pt x="112" y="76"/>
                  </a:lnTo>
                  <a:close/>
                  <a:moveTo>
                    <a:pt x="120" y="76"/>
                  </a:moveTo>
                  <a:cubicBezTo>
                    <a:pt x="120" y="75"/>
                    <a:pt x="119" y="73"/>
                    <a:pt x="117" y="73"/>
                  </a:cubicBezTo>
                  <a:cubicBezTo>
                    <a:pt x="116" y="73"/>
                    <a:pt x="114" y="75"/>
                    <a:pt x="114" y="76"/>
                  </a:cubicBezTo>
                  <a:cubicBezTo>
                    <a:pt x="114" y="77"/>
                    <a:pt x="116" y="79"/>
                    <a:pt x="117" y="79"/>
                  </a:cubicBezTo>
                  <a:cubicBezTo>
                    <a:pt x="119" y="79"/>
                    <a:pt x="120" y="77"/>
                    <a:pt x="120" y="76"/>
                  </a:cubicBezTo>
                  <a:close/>
                  <a:moveTo>
                    <a:pt x="128" y="76"/>
                  </a:moveTo>
                  <a:cubicBezTo>
                    <a:pt x="128" y="75"/>
                    <a:pt x="127" y="73"/>
                    <a:pt x="125" y="73"/>
                  </a:cubicBezTo>
                  <a:cubicBezTo>
                    <a:pt x="124" y="73"/>
                    <a:pt x="122" y="75"/>
                    <a:pt x="122" y="76"/>
                  </a:cubicBezTo>
                  <a:cubicBezTo>
                    <a:pt x="122" y="78"/>
                    <a:pt x="124" y="79"/>
                    <a:pt x="125" y="79"/>
                  </a:cubicBezTo>
                  <a:cubicBezTo>
                    <a:pt x="126" y="78"/>
                    <a:pt x="127" y="77"/>
                    <a:pt x="127" y="76"/>
                  </a:cubicBezTo>
                  <a:lnTo>
                    <a:pt x="128" y="76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7" name="Freeform 356"/>
            <p:cNvSpPr/>
            <p:nvPr/>
          </p:nvSpPr>
          <p:spPr bwMode="auto">
            <a:xfrm>
              <a:off x="2070" y="1675"/>
              <a:ext cx="73" cy="8"/>
            </a:xfrm>
            <a:custGeom>
              <a:avLst/>
              <a:gdLst>
                <a:gd name="T0" fmla="*/ 134 w 153"/>
                <a:gd name="T1" fmla="*/ 17 h 17"/>
                <a:gd name="T2" fmla="*/ 2 w 153"/>
                <a:gd name="T3" fmla="*/ 17 h 17"/>
                <a:gd name="T4" fmla="*/ 0 w 153"/>
                <a:gd name="T5" fmla="*/ 15 h 17"/>
                <a:gd name="T6" fmla="*/ 1 w 153"/>
                <a:gd name="T7" fmla="*/ 13 h 17"/>
                <a:gd name="T8" fmla="*/ 28 w 153"/>
                <a:gd name="T9" fmla="*/ 0 h 17"/>
                <a:gd name="T10" fmla="*/ 29 w 153"/>
                <a:gd name="T11" fmla="*/ 0 h 17"/>
                <a:gd name="T12" fmla="*/ 151 w 153"/>
                <a:gd name="T13" fmla="*/ 0 h 17"/>
                <a:gd name="T14" fmla="*/ 153 w 153"/>
                <a:gd name="T15" fmla="*/ 2 h 17"/>
                <a:gd name="T16" fmla="*/ 152 w 153"/>
                <a:gd name="T17" fmla="*/ 4 h 17"/>
                <a:gd name="T18" fmla="*/ 135 w 153"/>
                <a:gd name="T19" fmla="*/ 17 h 17"/>
                <a:gd name="T20" fmla="*/ 134 w 153"/>
                <a:gd name="T2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7">
                  <a:moveTo>
                    <a:pt x="134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14"/>
                    <a:pt x="0" y="13"/>
                    <a:pt x="1" y="1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2" y="0"/>
                    <a:pt x="153" y="1"/>
                    <a:pt x="153" y="2"/>
                  </a:cubicBezTo>
                  <a:cubicBezTo>
                    <a:pt x="153" y="3"/>
                    <a:pt x="153" y="3"/>
                    <a:pt x="152" y="4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5" y="17"/>
                    <a:pt x="135" y="17"/>
                    <a:pt x="134" y="17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8" name="Freeform 357"/>
            <p:cNvSpPr/>
            <p:nvPr/>
          </p:nvSpPr>
          <p:spPr bwMode="auto">
            <a:xfrm>
              <a:off x="2069" y="1674"/>
              <a:ext cx="75" cy="10"/>
            </a:xfrm>
            <a:custGeom>
              <a:avLst/>
              <a:gdLst>
                <a:gd name="T0" fmla="*/ 136 w 157"/>
                <a:gd name="T1" fmla="*/ 19 h 21"/>
                <a:gd name="T2" fmla="*/ 136 w 157"/>
                <a:gd name="T3" fmla="*/ 17 h 21"/>
                <a:gd name="T4" fmla="*/ 4 w 157"/>
                <a:gd name="T5" fmla="*/ 17 h 21"/>
                <a:gd name="T6" fmla="*/ 4 w 157"/>
                <a:gd name="T7" fmla="*/ 17 h 21"/>
                <a:gd name="T8" fmla="*/ 4 w 157"/>
                <a:gd name="T9" fmla="*/ 17 h 21"/>
                <a:gd name="T10" fmla="*/ 4 w 157"/>
                <a:gd name="T11" fmla="*/ 17 h 21"/>
                <a:gd name="T12" fmla="*/ 4 w 157"/>
                <a:gd name="T13" fmla="*/ 17 h 21"/>
                <a:gd name="T14" fmla="*/ 4 w 157"/>
                <a:gd name="T15" fmla="*/ 17 h 21"/>
                <a:gd name="T16" fmla="*/ 4 w 157"/>
                <a:gd name="T17" fmla="*/ 17 h 21"/>
                <a:gd name="T18" fmla="*/ 30 w 157"/>
                <a:gd name="T19" fmla="*/ 4 h 21"/>
                <a:gd name="T20" fmla="*/ 31 w 157"/>
                <a:gd name="T21" fmla="*/ 4 h 21"/>
                <a:gd name="T22" fmla="*/ 153 w 157"/>
                <a:gd name="T23" fmla="*/ 4 h 21"/>
                <a:gd name="T24" fmla="*/ 153 w 157"/>
                <a:gd name="T25" fmla="*/ 4 h 21"/>
                <a:gd name="T26" fmla="*/ 153 w 157"/>
                <a:gd name="T27" fmla="*/ 4 h 21"/>
                <a:gd name="T28" fmla="*/ 153 w 157"/>
                <a:gd name="T29" fmla="*/ 4 h 21"/>
                <a:gd name="T30" fmla="*/ 153 w 157"/>
                <a:gd name="T31" fmla="*/ 4 h 21"/>
                <a:gd name="T32" fmla="*/ 153 w 157"/>
                <a:gd name="T33" fmla="*/ 4 h 21"/>
                <a:gd name="T34" fmla="*/ 153 w 157"/>
                <a:gd name="T35" fmla="*/ 4 h 21"/>
                <a:gd name="T36" fmla="*/ 136 w 157"/>
                <a:gd name="T37" fmla="*/ 17 h 21"/>
                <a:gd name="T38" fmla="*/ 137 w 157"/>
                <a:gd name="T39" fmla="*/ 19 h 21"/>
                <a:gd name="T40" fmla="*/ 136 w 157"/>
                <a:gd name="T41" fmla="*/ 17 h 21"/>
                <a:gd name="T42" fmla="*/ 136 w 157"/>
                <a:gd name="T43" fmla="*/ 17 h 21"/>
                <a:gd name="T44" fmla="*/ 136 w 157"/>
                <a:gd name="T45" fmla="*/ 17 h 21"/>
                <a:gd name="T46" fmla="*/ 136 w 157"/>
                <a:gd name="T47" fmla="*/ 17 h 21"/>
                <a:gd name="T48" fmla="*/ 136 w 157"/>
                <a:gd name="T49" fmla="*/ 19 h 21"/>
                <a:gd name="T50" fmla="*/ 136 w 157"/>
                <a:gd name="T51" fmla="*/ 21 h 21"/>
                <a:gd name="T52" fmla="*/ 136 w 157"/>
                <a:gd name="T53" fmla="*/ 21 h 21"/>
                <a:gd name="T54" fmla="*/ 138 w 157"/>
                <a:gd name="T55" fmla="*/ 20 h 21"/>
                <a:gd name="T56" fmla="*/ 139 w 157"/>
                <a:gd name="T57" fmla="*/ 20 h 21"/>
                <a:gd name="T58" fmla="*/ 156 w 157"/>
                <a:gd name="T59" fmla="*/ 7 h 21"/>
                <a:gd name="T60" fmla="*/ 154 w 157"/>
                <a:gd name="T61" fmla="*/ 6 h 21"/>
                <a:gd name="T62" fmla="*/ 156 w 157"/>
                <a:gd name="T63" fmla="*/ 7 h 21"/>
                <a:gd name="T64" fmla="*/ 157 w 157"/>
                <a:gd name="T65" fmla="*/ 4 h 21"/>
                <a:gd name="T66" fmla="*/ 157 w 157"/>
                <a:gd name="T67" fmla="*/ 4 h 21"/>
                <a:gd name="T68" fmla="*/ 157 w 157"/>
                <a:gd name="T69" fmla="*/ 4 h 21"/>
                <a:gd name="T70" fmla="*/ 153 w 157"/>
                <a:gd name="T71" fmla="*/ 0 h 21"/>
                <a:gd name="T72" fmla="*/ 153 w 157"/>
                <a:gd name="T73" fmla="*/ 0 h 21"/>
                <a:gd name="T74" fmla="*/ 153 w 157"/>
                <a:gd name="T75" fmla="*/ 2 h 21"/>
                <a:gd name="T76" fmla="*/ 153 w 157"/>
                <a:gd name="T77" fmla="*/ 0 h 21"/>
                <a:gd name="T78" fmla="*/ 31 w 157"/>
                <a:gd name="T79" fmla="*/ 0 h 21"/>
                <a:gd name="T80" fmla="*/ 30 w 157"/>
                <a:gd name="T81" fmla="*/ 0 h 21"/>
                <a:gd name="T82" fmla="*/ 29 w 157"/>
                <a:gd name="T83" fmla="*/ 0 h 21"/>
                <a:gd name="T84" fmla="*/ 2 w 157"/>
                <a:gd name="T85" fmla="*/ 13 h 21"/>
                <a:gd name="T86" fmla="*/ 3 w 157"/>
                <a:gd name="T87" fmla="*/ 15 h 21"/>
                <a:gd name="T88" fmla="*/ 2 w 157"/>
                <a:gd name="T89" fmla="*/ 13 h 21"/>
                <a:gd name="T90" fmla="*/ 0 w 157"/>
                <a:gd name="T91" fmla="*/ 17 h 21"/>
                <a:gd name="T92" fmla="*/ 0 w 157"/>
                <a:gd name="T93" fmla="*/ 17 h 21"/>
                <a:gd name="T94" fmla="*/ 4 w 157"/>
                <a:gd name="T95" fmla="*/ 21 h 21"/>
                <a:gd name="T96" fmla="*/ 4 w 157"/>
                <a:gd name="T97" fmla="*/ 21 h 21"/>
                <a:gd name="T98" fmla="*/ 4 w 157"/>
                <a:gd name="T99" fmla="*/ 19 h 21"/>
                <a:gd name="T100" fmla="*/ 4 w 157"/>
                <a:gd name="T101" fmla="*/ 21 h 21"/>
                <a:gd name="T102" fmla="*/ 136 w 157"/>
                <a:gd name="T103" fmla="*/ 21 h 21"/>
                <a:gd name="T104" fmla="*/ 136 w 157"/>
                <a:gd name="T105" fmla="*/ 19 h 21"/>
                <a:gd name="T106" fmla="*/ 136 w 157"/>
                <a:gd name="T107" fmla="*/ 21 h 21"/>
                <a:gd name="T108" fmla="*/ 136 w 157"/>
                <a:gd name="T109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7" h="21">
                  <a:moveTo>
                    <a:pt x="136" y="19"/>
                  </a:moveTo>
                  <a:cubicBezTo>
                    <a:pt x="136" y="17"/>
                    <a:pt x="136" y="17"/>
                    <a:pt x="136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7" y="19"/>
                    <a:pt x="137" y="19"/>
                    <a:pt x="137" y="19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7" y="21"/>
                    <a:pt x="138" y="21"/>
                    <a:pt x="138" y="20"/>
                  </a:cubicBezTo>
                  <a:cubicBezTo>
                    <a:pt x="139" y="20"/>
                    <a:pt x="139" y="20"/>
                    <a:pt x="139" y="20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54" y="6"/>
                    <a:pt x="154" y="6"/>
                    <a:pt x="154" y="6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57" y="6"/>
                    <a:pt x="157" y="5"/>
                    <a:pt x="157" y="4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7" y="2"/>
                    <a:pt x="155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2"/>
                    <a:pt x="153" y="2"/>
                    <a:pt x="153" y="2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6" y="19"/>
                    <a:pt x="136" y="19"/>
                    <a:pt x="136" y="19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9" name="Rectangle 358"/>
            <p:cNvSpPr>
              <a:spLocks noChangeArrowheads="1"/>
            </p:cNvSpPr>
            <p:nvPr/>
          </p:nvSpPr>
          <p:spPr bwMode="auto">
            <a:xfrm>
              <a:off x="2104" y="1635"/>
              <a:ext cx="12" cy="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0" name="Rectangle 359"/>
            <p:cNvSpPr>
              <a:spLocks noChangeArrowheads="1"/>
            </p:cNvSpPr>
            <p:nvPr/>
          </p:nvSpPr>
          <p:spPr bwMode="auto">
            <a:xfrm>
              <a:off x="2104" y="1635"/>
              <a:ext cx="12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1" name="Freeform 360"/>
            <p:cNvSpPr/>
            <p:nvPr/>
          </p:nvSpPr>
          <p:spPr bwMode="auto">
            <a:xfrm>
              <a:off x="2103" y="1634"/>
              <a:ext cx="14" cy="46"/>
            </a:xfrm>
            <a:custGeom>
              <a:avLst/>
              <a:gdLst>
                <a:gd name="T0" fmla="*/ 2 w 28"/>
                <a:gd name="T1" fmla="*/ 2 h 97"/>
                <a:gd name="T2" fmla="*/ 2 w 28"/>
                <a:gd name="T3" fmla="*/ 4 h 97"/>
                <a:gd name="T4" fmla="*/ 24 w 28"/>
                <a:gd name="T5" fmla="*/ 4 h 97"/>
                <a:gd name="T6" fmla="*/ 24 w 28"/>
                <a:gd name="T7" fmla="*/ 93 h 97"/>
                <a:gd name="T8" fmla="*/ 4 w 28"/>
                <a:gd name="T9" fmla="*/ 93 h 97"/>
                <a:gd name="T10" fmla="*/ 4 w 28"/>
                <a:gd name="T11" fmla="*/ 2 h 97"/>
                <a:gd name="T12" fmla="*/ 2 w 28"/>
                <a:gd name="T13" fmla="*/ 2 h 97"/>
                <a:gd name="T14" fmla="*/ 2 w 28"/>
                <a:gd name="T15" fmla="*/ 4 h 97"/>
                <a:gd name="T16" fmla="*/ 2 w 28"/>
                <a:gd name="T17" fmla="*/ 2 h 97"/>
                <a:gd name="T18" fmla="*/ 0 w 28"/>
                <a:gd name="T19" fmla="*/ 2 h 97"/>
                <a:gd name="T20" fmla="*/ 0 w 28"/>
                <a:gd name="T21" fmla="*/ 95 h 97"/>
                <a:gd name="T22" fmla="*/ 1 w 28"/>
                <a:gd name="T23" fmla="*/ 96 h 97"/>
                <a:gd name="T24" fmla="*/ 2 w 28"/>
                <a:gd name="T25" fmla="*/ 97 h 97"/>
                <a:gd name="T26" fmla="*/ 26 w 28"/>
                <a:gd name="T27" fmla="*/ 97 h 97"/>
                <a:gd name="T28" fmla="*/ 28 w 28"/>
                <a:gd name="T29" fmla="*/ 96 h 97"/>
                <a:gd name="T30" fmla="*/ 28 w 28"/>
                <a:gd name="T31" fmla="*/ 95 h 97"/>
                <a:gd name="T32" fmla="*/ 28 w 28"/>
                <a:gd name="T33" fmla="*/ 2 h 97"/>
                <a:gd name="T34" fmla="*/ 28 w 28"/>
                <a:gd name="T35" fmla="*/ 1 h 97"/>
                <a:gd name="T36" fmla="*/ 26 w 28"/>
                <a:gd name="T37" fmla="*/ 0 h 97"/>
                <a:gd name="T38" fmla="*/ 2 w 28"/>
                <a:gd name="T39" fmla="*/ 0 h 97"/>
                <a:gd name="T40" fmla="*/ 1 w 28"/>
                <a:gd name="T41" fmla="*/ 1 h 97"/>
                <a:gd name="T42" fmla="*/ 0 w 28"/>
                <a:gd name="T43" fmla="*/ 2 h 97"/>
                <a:gd name="T44" fmla="*/ 2 w 28"/>
                <a:gd name="T45" fmla="*/ 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97">
                  <a:moveTo>
                    <a:pt x="2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6"/>
                    <a:pt x="1" y="96"/>
                  </a:cubicBezTo>
                  <a:cubicBezTo>
                    <a:pt x="1" y="97"/>
                    <a:pt x="1" y="97"/>
                    <a:pt x="2" y="97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7" y="97"/>
                    <a:pt x="27" y="97"/>
                    <a:pt x="28" y="96"/>
                  </a:cubicBezTo>
                  <a:cubicBezTo>
                    <a:pt x="28" y="96"/>
                    <a:pt x="28" y="95"/>
                    <a:pt x="28" y="95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1"/>
                    <a:pt x="28" y="1"/>
                  </a:cubicBezTo>
                  <a:cubicBezTo>
                    <a:pt x="27" y="0"/>
                    <a:pt x="27" y="0"/>
                    <a:pt x="2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2" name="Rectangle 361"/>
            <p:cNvSpPr>
              <a:spLocks noChangeArrowheads="1"/>
            </p:cNvSpPr>
            <p:nvPr/>
          </p:nvSpPr>
          <p:spPr bwMode="auto">
            <a:xfrm>
              <a:off x="2102" y="1635"/>
              <a:ext cx="15" cy="32"/>
            </a:xfrm>
            <a:prstGeom prst="rect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3" name="Rectangle 362"/>
            <p:cNvSpPr>
              <a:spLocks noChangeArrowheads="1"/>
            </p:cNvSpPr>
            <p:nvPr/>
          </p:nvSpPr>
          <p:spPr bwMode="auto">
            <a:xfrm>
              <a:off x="2102" y="1635"/>
              <a:ext cx="15" cy="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4" name="Freeform 363"/>
            <p:cNvSpPr/>
            <p:nvPr/>
          </p:nvSpPr>
          <p:spPr bwMode="auto">
            <a:xfrm>
              <a:off x="2101" y="1634"/>
              <a:ext cx="17" cy="34"/>
            </a:xfrm>
            <a:custGeom>
              <a:avLst/>
              <a:gdLst>
                <a:gd name="T0" fmla="*/ 2 w 36"/>
                <a:gd name="T1" fmla="*/ 2 h 72"/>
                <a:gd name="T2" fmla="*/ 2 w 36"/>
                <a:gd name="T3" fmla="*/ 4 h 72"/>
                <a:gd name="T4" fmla="*/ 32 w 36"/>
                <a:gd name="T5" fmla="*/ 4 h 72"/>
                <a:gd name="T6" fmla="*/ 32 w 36"/>
                <a:gd name="T7" fmla="*/ 68 h 72"/>
                <a:gd name="T8" fmla="*/ 4 w 36"/>
                <a:gd name="T9" fmla="*/ 68 h 72"/>
                <a:gd name="T10" fmla="*/ 4 w 36"/>
                <a:gd name="T11" fmla="*/ 2 h 72"/>
                <a:gd name="T12" fmla="*/ 2 w 36"/>
                <a:gd name="T13" fmla="*/ 2 h 72"/>
                <a:gd name="T14" fmla="*/ 2 w 36"/>
                <a:gd name="T15" fmla="*/ 4 h 72"/>
                <a:gd name="T16" fmla="*/ 2 w 36"/>
                <a:gd name="T17" fmla="*/ 2 h 72"/>
                <a:gd name="T18" fmla="*/ 0 w 36"/>
                <a:gd name="T19" fmla="*/ 2 h 72"/>
                <a:gd name="T20" fmla="*/ 0 w 36"/>
                <a:gd name="T21" fmla="*/ 70 h 72"/>
                <a:gd name="T22" fmla="*/ 1 w 36"/>
                <a:gd name="T23" fmla="*/ 71 h 72"/>
                <a:gd name="T24" fmla="*/ 2 w 36"/>
                <a:gd name="T25" fmla="*/ 72 h 72"/>
                <a:gd name="T26" fmla="*/ 34 w 36"/>
                <a:gd name="T27" fmla="*/ 72 h 72"/>
                <a:gd name="T28" fmla="*/ 36 w 36"/>
                <a:gd name="T29" fmla="*/ 71 h 72"/>
                <a:gd name="T30" fmla="*/ 36 w 36"/>
                <a:gd name="T31" fmla="*/ 70 h 72"/>
                <a:gd name="T32" fmla="*/ 36 w 36"/>
                <a:gd name="T33" fmla="*/ 2 h 72"/>
                <a:gd name="T34" fmla="*/ 36 w 36"/>
                <a:gd name="T35" fmla="*/ 1 h 72"/>
                <a:gd name="T36" fmla="*/ 34 w 36"/>
                <a:gd name="T37" fmla="*/ 0 h 72"/>
                <a:gd name="T38" fmla="*/ 2 w 36"/>
                <a:gd name="T39" fmla="*/ 0 h 72"/>
                <a:gd name="T40" fmla="*/ 1 w 36"/>
                <a:gd name="T41" fmla="*/ 1 h 72"/>
                <a:gd name="T42" fmla="*/ 0 w 36"/>
                <a:gd name="T43" fmla="*/ 2 h 72"/>
                <a:gd name="T44" fmla="*/ 2 w 36"/>
                <a:gd name="T45" fmla="*/ 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72">
                  <a:moveTo>
                    <a:pt x="2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1"/>
                    <a:pt x="1" y="71"/>
                  </a:cubicBezTo>
                  <a:cubicBezTo>
                    <a:pt x="1" y="71"/>
                    <a:pt x="2" y="72"/>
                    <a:pt x="2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5" y="72"/>
                    <a:pt x="35" y="71"/>
                    <a:pt x="36" y="71"/>
                  </a:cubicBezTo>
                  <a:cubicBezTo>
                    <a:pt x="36" y="71"/>
                    <a:pt x="36" y="70"/>
                    <a:pt x="36" y="7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1"/>
                    <a:pt x="36" y="1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5" name="Rectangle 364"/>
            <p:cNvSpPr>
              <a:spLocks noChangeArrowheads="1"/>
            </p:cNvSpPr>
            <p:nvPr/>
          </p:nvSpPr>
          <p:spPr bwMode="auto">
            <a:xfrm>
              <a:off x="2016" y="1487"/>
              <a:ext cx="193" cy="1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6" name="Rectangle 365"/>
            <p:cNvSpPr>
              <a:spLocks noChangeArrowheads="1"/>
            </p:cNvSpPr>
            <p:nvPr/>
          </p:nvSpPr>
          <p:spPr bwMode="auto">
            <a:xfrm>
              <a:off x="2016" y="1487"/>
              <a:ext cx="193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7" name="Freeform 366"/>
            <p:cNvSpPr/>
            <p:nvPr/>
          </p:nvSpPr>
          <p:spPr bwMode="auto">
            <a:xfrm>
              <a:off x="2015" y="1486"/>
              <a:ext cx="195" cy="153"/>
            </a:xfrm>
            <a:custGeom>
              <a:avLst/>
              <a:gdLst>
                <a:gd name="T0" fmla="*/ 2 w 407"/>
                <a:gd name="T1" fmla="*/ 2 h 319"/>
                <a:gd name="T2" fmla="*/ 2 w 407"/>
                <a:gd name="T3" fmla="*/ 4 h 319"/>
                <a:gd name="T4" fmla="*/ 403 w 407"/>
                <a:gd name="T5" fmla="*/ 4 h 319"/>
                <a:gd name="T6" fmla="*/ 403 w 407"/>
                <a:gd name="T7" fmla="*/ 315 h 319"/>
                <a:gd name="T8" fmla="*/ 4 w 407"/>
                <a:gd name="T9" fmla="*/ 315 h 319"/>
                <a:gd name="T10" fmla="*/ 4 w 407"/>
                <a:gd name="T11" fmla="*/ 2 h 319"/>
                <a:gd name="T12" fmla="*/ 2 w 407"/>
                <a:gd name="T13" fmla="*/ 2 h 319"/>
                <a:gd name="T14" fmla="*/ 2 w 407"/>
                <a:gd name="T15" fmla="*/ 4 h 319"/>
                <a:gd name="T16" fmla="*/ 2 w 407"/>
                <a:gd name="T17" fmla="*/ 2 h 319"/>
                <a:gd name="T18" fmla="*/ 0 w 407"/>
                <a:gd name="T19" fmla="*/ 2 h 319"/>
                <a:gd name="T20" fmla="*/ 0 w 407"/>
                <a:gd name="T21" fmla="*/ 317 h 319"/>
                <a:gd name="T22" fmla="*/ 1 w 407"/>
                <a:gd name="T23" fmla="*/ 318 h 319"/>
                <a:gd name="T24" fmla="*/ 2 w 407"/>
                <a:gd name="T25" fmla="*/ 319 h 319"/>
                <a:gd name="T26" fmla="*/ 405 w 407"/>
                <a:gd name="T27" fmla="*/ 319 h 319"/>
                <a:gd name="T28" fmla="*/ 407 w 407"/>
                <a:gd name="T29" fmla="*/ 318 h 319"/>
                <a:gd name="T30" fmla="*/ 407 w 407"/>
                <a:gd name="T31" fmla="*/ 317 h 319"/>
                <a:gd name="T32" fmla="*/ 407 w 407"/>
                <a:gd name="T33" fmla="*/ 2 h 319"/>
                <a:gd name="T34" fmla="*/ 407 w 407"/>
                <a:gd name="T35" fmla="*/ 1 h 319"/>
                <a:gd name="T36" fmla="*/ 405 w 407"/>
                <a:gd name="T37" fmla="*/ 0 h 319"/>
                <a:gd name="T38" fmla="*/ 2 w 407"/>
                <a:gd name="T39" fmla="*/ 0 h 319"/>
                <a:gd name="T40" fmla="*/ 1 w 407"/>
                <a:gd name="T41" fmla="*/ 1 h 319"/>
                <a:gd name="T42" fmla="*/ 0 w 407"/>
                <a:gd name="T43" fmla="*/ 2 h 319"/>
                <a:gd name="T44" fmla="*/ 2 w 407"/>
                <a:gd name="T45" fmla="*/ 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7" h="319">
                  <a:moveTo>
                    <a:pt x="2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03" y="4"/>
                    <a:pt x="403" y="4"/>
                    <a:pt x="403" y="4"/>
                  </a:cubicBezTo>
                  <a:cubicBezTo>
                    <a:pt x="403" y="315"/>
                    <a:pt x="403" y="315"/>
                    <a:pt x="403" y="315"/>
                  </a:cubicBezTo>
                  <a:cubicBezTo>
                    <a:pt x="4" y="315"/>
                    <a:pt x="4" y="315"/>
                    <a:pt x="4" y="3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17"/>
                    <a:pt x="1" y="318"/>
                    <a:pt x="1" y="318"/>
                  </a:cubicBezTo>
                  <a:cubicBezTo>
                    <a:pt x="1" y="319"/>
                    <a:pt x="2" y="319"/>
                    <a:pt x="2" y="319"/>
                  </a:cubicBezTo>
                  <a:cubicBezTo>
                    <a:pt x="405" y="319"/>
                    <a:pt x="405" y="319"/>
                    <a:pt x="405" y="319"/>
                  </a:cubicBezTo>
                  <a:cubicBezTo>
                    <a:pt x="406" y="319"/>
                    <a:pt x="406" y="319"/>
                    <a:pt x="407" y="318"/>
                  </a:cubicBezTo>
                  <a:cubicBezTo>
                    <a:pt x="407" y="318"/>
                    <a:pt x="407" y="317"/>
                    <a:pt x="407" y="317"/>
                  </a:cubicBezTo>
                  <a:cubicBezTo>
                    <a:pt x="407" y="2"/>
                    <a:pt x="407" y="2"/>
                    <a:pt x="407" y="2"/>
                  </a:cubicBezTo>
                  <a:cubicBezTo>
                    <a:pt x="407" y="1"/>
                    <a:pt x="407" y="1"/>
                    <a:pt x="407" y="1"/>
                  </a:cubicBezTo>
                  <a:cubicBezTo>
                    <a:pt x="406" y="0"/>
                    <a:pt x="406" y="0"/>
                    <a:pt x="40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8" name="Rectangle 367"/>
            <p:cNvSpPr>
              <a:spLocks noChangeArrowheads="1"/>
            </p:cNvSpPr>
            <p:nvPr/>
          </p:nvSpPr>
          <p:spPr bwMode="auto">
            <a:xfrm>
              <a:off x="2026" y="1495"/>
              <a:ext cx="173" cy="135"/>
            </a:xfrm>
            <a:prstGeom prst="rect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9" name="Rectangle 368"/>
            <p:cNvSpPr>
              <a:spLocks noChangeArrowheads="1"/>
            </p:cNvSpPr>
            <p:nvPr/>
          </p:nvSpPr>
          <p:spPr bwMode="auto">
            <a:xfrm>
              <a:off x="2026" y="1495"/>
              <a:ext cx="173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0" name="Freeform 369"/>
            <p:cNvSpPr/>
            <p:nvPr/>
          </p:nvSpPr>
          <p:spPr bwMode="auto">
            <a:xfrm>
              <a:off x="2025" y="1494"/>
              <a:ext cx="175" cy="137"/>
            </a:xfrm>
            <a:custGeom>
              <a:avLst/>
              <a:gdLst>
                <a:gd name="T0" fmla="*/ 2 w 364"/>
                <a:gd name="T1" fmla="*/ 2 h 285"/>
                <a:gd name="T2" fmla="*/ 2 w 364"/>
                <a:gd name="T3" fmla="*/ 4 h 285"/>
                <a:gd name="T4" fmla="*/ 360 w 364"/>
                <a:gd name="T5" fmla="*/ 4 h 285"/>
                <a:gd name="T6" fmla="*/ 360 w 364"/>
                <a:gd name="T7" fmla="*/ 281 h 285"/>
                <a:gd name="T8" fmla="*/ 4 w 364"/>
                <a:gd name="T9" fmla="*/ 281 h 285"/>
                <a:gd name="T10" fmla="*/ 4 w 364"/>
                <a:gd name="T11" fmla="*/ 2 h 285"/>
                <a:gd name="T12" fmla="*/ 2 w 364"/>
                <a:gd name="T13" fmla="*/ 2 h 285"/>
                <a:gd name="T14" fmla="*/ 2 w 364"/>
                <a:gd name="T15" fmla="*/ 4 h 285"/>
                <a:gd name="T16" fmla="*/ 2 w 364"/>
                <a:gd name="T17" fmla="*/ 2 h 285"/>
                <a:gd name="T18" fmla="*/ 0 w 364"/>
                <a:gd name="T19" fmla="*/ 2 h 285"/>
                <a:gd name="T20" fmla="*/ 0 w 364"/>
                <a:gd name="T21" fmla="*/ 283 h 285"/>
                <a:gd name="T22" fmla="*/ 1 w 364"/>
                <a:gd name="T23" fmla="*/ 285 h 285"/>
                <a:gd name="T24" fmla="*/ 2 w 364"/>
                <a:gd name="T25" fmla="*/ 285 h 285"/>
                <a:gd name="T26" fmla="*/ 362 w 364"/>
                <a:gd name="T27" fmla="*/ 285 h 285"/>
                <a:gd name="T28" fmla="*/ 363 w 364"/>
                <a:gd name="T29" fmla="*/ 285 h 285"/>
                <a:gd name="T30" fmla="*/ 364 w 364"/>
                <a:gd name="T31" fmla="*/ 283 h 285"/>
                <a:gd name="T32" fmla="*/ 364 w 364"/>
                <a:gd name="T33" fmla="*/ 2 h 285"/>
                <a:gd name="T34" fmla="*/ 363 w 364"/>
                <a:gd name="T35" fmla="*/ 0 h 285"/>
                <a:gd name="T36" fmla="*/ 362 w 364"/>
                <a:gd name="T37" fmla="*/ 0 h 285"/>
                <a:gd name="T38" fmla="*/ 2 w 364"/>
                <a:gd name="T39" fmla="*/ 0 h 285"/>
                <a:gd name="T40" fmla="*/ 1 w 364"/>
                <a:gd name="T41" fmla="*/ 0 h 285"/>
                <a:gd name="T42" fmla="*/ 0 w 364"/>
                <a:gd name="T43" fmla="*/ 2 h 285"/>
                <a:gd name="T44" fmla="*/ 2 w 364"/>
                <a:gd name="T45" fmla="*/ 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285">
                  <a:moveTo>
                    <a:pt x="2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60" y="4"/>
                    <a:pt x="360" y="4"/>
                    <a:pt x="360" y="4"/>
                  </a:cubicBezTo>
                  <a:cubicBezTo>
                    <a:pt x="360" y="281"/>
                    <a:pt x="360" y="281"/>
                    <a:pt x="360" y="281"/>
                  </a:cubicBezTo>
                  <a:cubicBezTo>
                    <a:pt x="4" y="281"/>
                    <a:pt x="4" y="281"/>
                    <a:pt x="4" y="28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284"/>
                    <a:pt x="0" y="284"/>
                    <a:pt x="1" y="285"/>
                  </a:cubicBezTo>
                  <a:cubicBezTo>
                    <a:pt x="1" y="285"/>
                    <a:pt x="2" y="285"/>
                    <a:pt x="2" y="285"/>
                  </a:cubicBezTo>
                  <a:cubicBezTo>
                    <a:pt x="362" y="285"/>
                    <a:pt x="362" y="285"/>
                    <a:pt x="362" y="285"/>
                  </a:cubicBezTo>
                  <a:cubicBezTo>
                    <a:pt x="362" y="285"/>
                    <a:pt x="363" y="285"/>
                    <a:pt x="363" y="285"/>
                  </a:cubicBezTo>
                  <a:cubicBezTo>
                    <a:pt x="363" y="284"/>
                    <a:pt x="364" y="284"/>
                    <a:pt x="364" y="283"/>
                  </a:cubicBezTo>
                  <a:cubicBezTo>
                    <a:pt x="364" y="2"/>
                    <a:pt x="364" y="2"/>
                    <a:pt x="364" y="2"/>
                  </a:cubicBezTo>
                  <a:cubicBezTo>
                    <a:pt x="364" y="1"/>
                    <a:pt x="363" y="1"/>
                    <a:pt x="363" y="0"/>
                  </a:cubicBezTo>
                  <a:cubicBezTo>
                    <a:pt x="363" y="0"/>
                    <a:pt x="362" y="0"/>
                    <a:pt x="3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1" name="Freeform 370"/>
            <p:cNvSpPr>
              <a:spLocks noEditPoints="1"/>
            </p:cNvSpPr>
            <p:nvPr/>
          </p:nvSpPr>
          <p:spPr bwMode="auto">
            <a:xfrm>
              <a:off x="2059" y="1502"/>
              <a:ext cx="61" cy="38"/>
            </a:xfrm>
            <a:custGeom>
              <a:avLst/>
              <a:gdLst>
                <a:gd name="T0" fmla="*/ 12 w 128"/>
                <a:gd name="T1" fmla="*/ 0 h 79"/>
                <a:gd name="T2" fmla="*/ 12 w 128"/>
                <a:gd name="T3" fmla="*/ 11 h 79"/>
                <a:gd name="T4" fmla="*/ 12 w 128"/>
                <a:gd name="T5" fmla="*/ 16 h 79"/>
                <a:gd name="T6" fmla="*/ 12 w 128"/>
                <a:gd name="T7" fmla="*/ 22 h 79"/>
                <a:gd name="T8" fmla="*/ 14 w 128"/>
                <a:gd name="T9" fmla="*/ 24 h 79"/>
                <a:gd name="T10" fmla="*/ 3 w 128"/>
                <a:gd name="T11" fmla="*/ 32 h 79"/>
                <a:gd name="T12" fmla="*/ 14 w 128"/>
                <a:gd name="T13" fmla="*/ 35 h 79"/>
                <a:gd name="T14" fmla="*/ 1 w 128"/>
                <a:gd name="T15" fmla="*/ 45 h 79"/>
                <a:gd name="T16" fmla="*/ 14 w 128"/>
                <a:gd name="T17" fmla="*/ 56 h 79"/>
                <a:gd name="T18" fmla="*/ 12 w 128"/>
                <a:gd name="T19" fmla="*/ 58 h 79"/>
                <a:gd name="T20" fmla="*/ 3 w 128"/>
                <a:gd name="T21" fmla="*/ 64 h 79"/>
                <a:gd name="T22" fmla="*/ 14 w 128"/>
                <a:gd name="T23" fmla="*/ 66 h 79"/>
                <a:gd name="T24" fmla="*/ 3 w 128"/>
                <a:gd name="T25" fmla="*/ 79 h 79"/>
                <a:gd name="T26" fmla="*/ 47 w 128"/>
                <a:gd name="T27" fmla="*/ 0 h 79"/>
                <a:gd name="T28" fmla="*/ 47 w 128"/>
                <a:gd name="T29" fmla="*/ 5 h 79"/>
                <a:gd name="T30" fmla="*/ 47 w 128"/>
                <a:gd name="T31" fmla="*/ 11 h 79"/>
                <a:gd name="T32" fmla="*/ 47 w 128"/>
                <a:gd name="T33" fmla="*/ 16 h 79"/>
                <a:gd name="T34" fmla="*/ 47 w 128"/>
                <a:gd name="T35" fmla="*/ 22 h 79"/>
                <a:gd name="T36" fmla="*/ 47 w 128"/>
                <a:gd name="T37" fmla="*/ 26 h 79"/>
                <a:gd name="T38" fmla="*/ 47 w 128"/>
                <a:gd name="T39" fmla="*/ 32 h 79"/>
                <a:gd name="T40" fmla="*/ 47 w 128"/>
                <a:gd name="T41" fmla="*/ 37 h 79"/>
                <a:gd name="T42" fmla="*/ 47 w 128"/>
                <a:gd name="T43" fmla="*/ 43 h 79"/>
                <a:gd name="T44" fmla="*/ 49 w 128"/>
                <a:gd name="T45" fmla="*/ 45 h 79"/>
                <a:gd name="T46" fmla="*/ 49 w 128"/>
                <a:gd name="T47" fmla="*/ 56 h 79"/>
                <a:gd name="T48" fmla="*/ 78 w 128"/>
                <a:gd name="T49" fmla="*/ 66 h 79"/>
                <a:gd name="T50" fmla="*/ 76 w 128"/>
                <a:gd name="T51" fmla="*/ 69 h 79"/>
                <a:gd name="T52" fmla="*/ 51 w 128"/>
                <a:gd name="T53" fmla="*/ 75 h 79"/>
                <a:gd name="T54" fmla="*/ 78 w 128"/>
                <a:gd name="T55" fmla="*/ 77 h 79"/>
                <a:gd name="T56" fmla="*/ 60 w 128"/>
                <a:gd name="T57" fmla="*/ 3 h 79"/>
                <a:gd name="T58" fmla="*/ 68 w 128"/>
                <a:gd name="T59" fmla="*/ 3 h 79"/>
                <a:gd name="T60" fmla="*/ 75 w 128"/>
                <a:gd name="T61" fmla="*/ 3 h 79"/>
                <a:gd name="T62" fmla="*/ 81 w 128"/>
                <a:gd name="T63" fmla="*/ 5 h 79"/>
                <a:gd name="T64" fmla="*/ 89 w 128"/>
                <a:gd name="T65" fmla="*/ 5 h 79"/>
                <a:gd name="T66" fmla="*/ 97 w 128"/>
                <a:gd name="T67" fmla="*/ 5 h 79"/>
                <a:gd name="T68" fmla="*/ 55 w 128"/>
                <a:gd name="T69" fmla="*/ 24 h 79"/>
                <a:gd name="T70" fmla="*/ 65 w 128"/>
                <a:gd name="T71" fmla="*/ 21 h 79"/>
                <a:gd name="T72" fmla="*/ 68 w 128"/>
                <a:gd name="T73" fmla="*/ 24 h 79"/>
                <a:gd name="T74" fmla="*/ 76 w 128"/>
                <a:gd name="T75" fmla="*/ 24 h 79"/>
                <a:gd name="T76" fmla="*/ 83 w 128"/>
                <a:gd name="T77" fmla="*/ 24 h 79"/>
                <a:gd name="T78" fmla="*/ 89 w 128"/>
                <a:gd name="T79" fmla="*/ 27 h 79"/>
                <a:gd name="T80" fmla="*/ 97 w 128"/>
                <a:gd name="T81" fmla="*/ 21 h 79"/>
                <a:gd name="T82" fmla="*/ 87 w 128"/>
                <a:gd name="T83" fmla="*/ 54 h 79"/>
                <a:gd name="T84" fmla="*/ 87 w 128"/>
                <a:gd name="T85" fmla="*/ 55 h 79"/>
                <a:gd name="T86" fmla="*/ 93 w 128"/>
                <a:gd name="T87" fmla="*/ 57 h 79"/>
                <a:gd name="T88" fmla="*/ 101 w 128"/>
                <a:gd name="T89" fmla="*/ 57 h 79"/>
                <a:gd name="T90" fmla="*/ 106 w 128"/>
                <a:gd name="T91" fmla="*/ 54 h 79"/>
                <a:gd name="T92" fmla="*/ 117 w 128"/>
                <a:gd name="T93" fmla="*/ 52 h 79"/>
                <a:gd name="T94" fmla="*/ 125 w 128"/>
                <a:gd name="T95" fmla="*/ 52 h 79"/>
                <a:gd name="T96" fmla="*/ 88 w 128"/>
                <a:gd name="T97" fmla="*/ 76 h 79"/>
                <a:gd name="T98" fmla="*/ 87 w 128"/>
                <a:gd name="T99" fmla="*/ 76 h 79"/>
                <a:gd name="T100" fmla="*/ 93 w 128"/>
                <a:gd name="T101" fmla="*/ 79 h 79"/>
                <a:gd name="T102" fmla="*/ 98 w 128"/>
                <a:gd name="T103" fmla="*/ 76 h 79"/>
                <a:gd name="T104" fmla="*/ 106 w 128"/>
                <a:gd name="T105" fmla="*/ 76 h 79"/>
                <a:gd name="T106" fmla="*/ 120 w 128"/>
                <a:gd name="T107" fmla="*/ 76 h 79"/>
                <a:gd name="T108" fmla="*/ 120 w 128"/>
                <a:gd name="T109" fmla="*/ 76 h 79"/>
                <a:gd name="T110" fmla="*/ 128 w 128"/>
                <a:gd name="T111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8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3"/>
                  </a:cubicBezTo>
                  <a:cubicBezTo>
                    <a:pt x="14" y="4"/>
                    <a:pt x="13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moveTo>
                    <a:pt x="14" y="13"/>
                  </a:moveTo>
                  <a:cubicBezTo>
                    <a:pt x="14" y="12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5"/>
                    <a:pt x="1" y="16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4" y="15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moveTo>
                    <a:pt x="14" y="24"/>
                  </a:moveTo>
                  <a:cubicBezTo>
                    <a:pt x="14" y="23"/>
                    <a:pt x="13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moveTo>
                    <a:pt x="14" y="35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2"/>
                    <a:pt x="0" y="33"/>
                    <a:pt x="0" y="35"/>
                  </a:cubicBezTo>
                  <a:cubicBezTo>
                    <a:pt x="0" y="36"/>
                    <a:pt x="1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3"/>
                    <a:pt x="0" y="44"/>
                    <a:pt x="1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ubicBezTo>
                    <a:pt x="14" y="45"/>
                    <a:pt x="14" y="45"/>
                    <a:pt x="14" y="45"/>
                  </a:cubicBezTo>
                  <a:moveTo>
                    <a:pt x="14" y="56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4"/>
                    <a:pt x="0" y="55"/>
                    <a:pt x="1" y="56"/>
                  </a:cubicBezTo>
                  <a:cubicBezTo>
                    <a:pt x="1" y="57"/>
                    <a:pt x="2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1" y="64"/>
                    <a:pt x="0" y="65"/>
                    <a:pt x="0" y="66"/>
                  </a:cubicBezTo>
                  <a:cubicBezTo>
                    <a:pt x="0" y="68"/>
                    <a:pt x="1" y="69"/>
                    <a:pt x="3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3" y="69"/>
                    <a:pt x="14" y="68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moveTo>
                    <a:pt x="14" y="77"/>
                  </a:moveTo>
                  <a:cubicBezTo>
                    <a:pt x="14" y="76"/>
                    <a:pt x="13" y="75"/>
                    <a:pt x="12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1" y="75"/>
                    <a:pt x="0" y="76"/>
                    <a:pt x="0" y="77"/>
                  </a:cubicBezTo>
                  <a:cubicBezTo>
                    <a:pt x="0" y="78"/>
                    <a:pt x="1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moveTo>
                    <a:pt x="49" y="3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3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3"/>
                  </a:cubicBezTo>
                  <a:cubicBezTo>
                    <a:pt x="20" y="15"/>
                    <a:pt x="21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6"/>
                    <a:pt x="49" y="15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moveTo>
                    <a:pt x="49" y="24"/>
                  </a:moveTo>
                  <a:cubicBezTo>
                    <a:pt x="49" y="23"/>
                    <a:pt x="48" y="22"/>
                    <a:pt x="47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1" y="22"/>
                    <a:pt x="20" y="23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moveTo>
                    <a:pt x="49" y="35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0" y="44"/>
                    <a:pt x="20" y="45"/>
                  </a:cubicBezTo>
                  <a:cubicBezTo>
                    <a:pt x="20" y="46"/>
                    <a:pt x="21" y="47"/>
                    <a:pt x="22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7"/>
                    <a:pt x="49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moveTo>
                    <a:pt x="78" y="56"/>
                  </a:moveTo>
                  <a:cubicBezTo>
                    <a:pt x="78" y="54"/>
                    <a:pt x="77" y="53"/>
                    <a:pt x="76" y="53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0" y="54"/>
                    <a:pt x="49" y="55"/>
                    <a:pt x="49" y="56"/>
                  </a:cubicBezTo>
                  <a:cubicBezTo>
                    <a:pt x="49" y="57"/>
                    <a:pt x="50" y="58"/>
                    <a:pt x="51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0" y="64"/>
                    <a:pt x="49" y="65"/>
                    <a:pt x="49" y="66"/>
                  </a:cubicBezTo>
                  <a:cubicBezTo>
                    <a:pt x="49" y="68"/>
                    <a:pt x="50" y="69"/>
                    <a:pt x="51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7" y="69"/>
                    <a:pt x="78" y="68"/>
                    <a:pt x="78" y="66"/>
                  </a:cubicBezTo>
                  <a:cubicBezTo>
                    <a:pt x="78" y="66"/>
                    <a:pt x="78" y="66"/>
                    <a:pt x="78" y="66"/>
                  </a:cubicBezTo>
                  <a:moveTo>
                    <a:pt x="78" y="77"/>
                  </a:moveTo>
                  <a:cubicBezTo>
                    <a:pt x="78" y="76"/>
                    <a:pt x="77" y="75"/>
                    <a:pt x="76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0" y="75"/>
                    <a:pt x="49" y="76"/>
                    <a:pt x="49" y="77"/>
                  </a:cubicBezTo>
                  <a:cubicBezTo>
                    <a:pt x="49" y="78"/>
                    <a:pt x="50" y="79"/>
                    <a:pt x="51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cubicBezTo>
                    <a:pt x="78" y="77"/>
                    <a:pt x="78" y="77"/>
                    <a:pt x="78" y="77"/>
                  </a:cubicBezTo>
                  <a:moveTo>
                    <a:pt x="60" y="3"/>
                  </a:moveTo>
                  <a:cubicBezTo>
                    <a:pt x="60" y="1"/>
                    <a:pt x="58" y="0"/>
                    <a:pt x="57" y="0"/>
                  </a:cubicBezTo>
                  <a:cubicBezTo>
                    <a:pt x="55" y="0"/>
                    <a:pt x="54" y="1"/>
                    <a:pt x="54" y="3"/>
                  </a:cubicBezTo>
                  <a:cubicBezTo>
                    <a:pt x="54" y="4"/>
                    <a:pt x="55" y="5"/>
                    <a:pt x="57" y="5"/>
                  </a:cubicBezTo>
                  <a:cubicBezTo>
                    <a:pt x="58" y="5"/>
                    <a:pt x="60" y="4"/>
                    <a:pt x="60" y="3"/>
                  </a:cubicBezTo>
                  <a:moveTo>
                    <a:pt x="68" y="3"/>
                  </a:moveTo>
                  <a:cubicBezTo>
                    <a:pt x="67" y="1"/>
                    <a:pt x="66" y="0"/>
                    <a:pt x="65" y="0"/>
                  </a:cubicBezTo>
                  <a:cubicBezTo>
                    <a:pt x="63" y="1"/>
                    <a:pt x="62" y="1"/>
                    <a:pt x="62" y="3"/>
                  </a:cubicBezTo>
                  <a:cubicBezTo>
                    <a:pt x="62" y="4"/>
                    <a:pt x="64" y="5"/>
                    <a:pt x="65" y="5"/>
                  </a:cubicBezTo>
                  <a:cubicBezTo>
                    <a:pt x="66" y="5"/>
                    <a:pt x="67" y="4"/>
                    <a:pt x="68" y="3"/>
                  </a:cubicBezTo>
                  <a:moveTo>
                    <a:pt x="76" y="3"/>
                  </a:moveTo>
                  <a:cubicBezTo>
                    <a:pt x="76" y="1"/>
                    <a:pt x="74" y="0"/>
                    <a:pt x="73" y="0"/>
                  </a:cubicBezTo>
                  <a:cubicBezTo>
                    <a:pt x="71" y="0"/>
                    <a:pt x="70" y="1"/>
                    <a:pt x="70" y="3"/>
                  </a:cubicBezTo>
                  <a:cubicBezTo>
                    <a:pt x="70" y="4"/>
                    <a:pt x="71" y="5"/>
                    <a:pt x="73" y="5"/>
                  </a:cubicBezTo>
                  <a:cubicBezTo>
                    <a:pt x="74" y="5"/>
                    <a:pt x="75" y="4"/>
                    <a:pt x="75" y="3"/>
                  </a:cubicBezTo>
                  <a:cubicBezTo>
                    <a:pt x="76" y="3"/>
                    <a:pt x="76" y="3"/>
                    <a:pt x="76" y="3"/>
                  </a:cubicBezTo>
                  <a:moveTo>
                    <a:pt x="84" y="3"/>
                  </a:moveTo>
                  <a:cubicBezTo>
                    <a:pt x="84" y="1"/>
                    <a:pt x="82" y="0"/>
                    <a:pt x="81" y="0"/>
                  </a:cubicBezTo>
                  <a:cubicBezTo>
                    <a:pt x="79" y="0"/>
                    <a:pt x="78" y="1"/>
                    <a:pt x="78" y="3"/>
                  </a:cubicBezTo>
                  <a:cubicBezTo>
                    <a:pt x="78" y="4"/>
                    <a:pt x="79" y="5"/>
                    <a:pt x="81" y="5"/>
                  </a:cubicBezTo>
                  <a:cubicBezTo>
                    <a:pt x="82" y="5"/>
                    <a:pt x="84" y="4"/>
                    <a:pt x="84" y="3"/>
                  </a:cubicBezTo>
                  <a:moveTo>
                    <a:pt x="92" y="3"/>
                  </a:moveTo>
                  <a:cubicBezTo>
                    <a:pt x="91" y="1"/>
                    <a:pt x="90" y="0"/>
                    <a:pt x="89" y="0"/>
                  </a:cubicBezTo>
                  <a:cubicBezTo>
                    <a:pt x="87" y="1"/>
                    <a:pt x="86" y="1"/>
                    <a:pt x="86" y="3"/>
                  </a:cubicBezTo>
                  <a:cubicBezTo>
                    <a:pt x="86" y="4"/>
                    <a:pt x="88" y="5"/>
                    <a:pt x="89" y="5"/>
                  </a:cubicBezTo>
                  <a:cubicBezTo>
                    <a:pt x="90" y="5"/>
                    <a:pt x="91" y="4"/>
                    <a:pt x="92" y="3"/>
                  </a:cubicBezTo>
                  <a:moveTo>
                    <a:pt x="100" y="3"/>
                  </a:moveTo>
                  <a:cubicBezTo>
                    <a:pt x="100" y="1"/>
                    <a:pt x="98" y="0"/>
                    <a:pt x="97" y="0"/>
                  </a:cubicBezTo>
                  <a:cubicBezTo>
                    <a:pt x="95" y="0"/>
                    <a:pt x="94" y="1"/>
                    <a:pt x="94" y="3"/>
                  </a:cubicBezTo>
                  <a:cubicBezTo>
                    <a:pt x="94" y="4"/>
                    <a:pt x="95" y="5"/>
                    <a:pt x="97" y="5"/>
                  </a:cubicBezTo>
                  <a:cubicBezTo>
                    <a:pt x="98" y="5"/>
                    <a:pt x="99" y="4"/>
                    <a:pt x="99" y="3"/>
                  </a:cubicBezTo>
                  <a:cubicBezTo>
                    <a:pt x="100" y="3"/>
                    <a:pt x="100" y="3"/>
                    <a:pt x="100" y="3"/>
                  </a:cubicBezTo>
                  <a:moveTo>
                    <a:pt x="60" y="24"/>
                  </a:moveTo>
                  <a:cubicBezTo>
                    <a:pt x="60" y="22"/>
                    <a:pt x="59" y="21"/>
                    <a:pt x="57" y="21"/>
                  </a:cubicBezTo>
                  <a:cubicBezTo>
                    <a:pt x="56" y="21"/>
                    <a:pt x="55" y="22"/>
                    <a:pt x="55" y="24"/>
                  </a:cubicBezTo>
                  <a:cubicBezTo>
                    <a:pt x="55" y="25"/>
                    <a:pt x="56" y="27"/>
                    <a:pt x="57" y="27"/>
                  </a:cubicBezTo>
                  <a:cubicBezTo>
                    <a:pt x="58" y="26"/>
                    <a:pt x="59" y="25"/>
                    <a:pt x="60" y="24"/>
                  </a:cubicBezTo>
                  <a:cubicBezTo>
                    <a:pt x="60" y="24"/>
                    <a:pt x="60" y="24"/>
                    <a:pt x="60" y="24"/>
                  </a:cubicBezTo>
                  <a:moveTo>
                    <a:pt x="68" y="24"/>
                  </a:moveTo>
                  <a:cubicBezTo>
                    <a:pt x="68" y="22"/>
                    <a:pt x="67" y="21"/>
                    <a:pt x="65" y="21"/>
                  </a:cubicBezTo>
                  <a:cubicBezTo>
                    <a:pt x="64" y="21"/>
                    <a:pt x="62" y="22"/>
                    <a:pt x="62" y="24"/>
                  </a:cubicBezTo>
                  <a:cubicBezTo>
                    <a:pt x="62" y="25"/>
                    <a:pt x="64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6" y="26"/>
                    <a:pt x="67" y="25"/>
                    <a:pt x="67" y="24"/>
                  </a:cubicBezTo>
                  <a:cubicBezTo>
                    <a:pt x="68" y="24"/>
                    <a:pt x="68" y="24"/>
                    <a:pt x="68" y="24"/>
                  </a:cubicBezTo>
                  <a:moveTo>
                    <a:pt x="76" y="24"/>
                  </a:moveTo>
                  <a:cubicBezTo>
                    <a:pt x="76" y="22"/>
                    <a:pt x="75" y="21"/>
                    <a:pt x="73" y="21"/>
                  </a:cubicBezTo>
                  <a:cubicBezTo>
                    <a:pt x="72" y="21"/>
                    <a:pt x="71" y="22"/>
                    <a:pt x="71" y="24"/>
                  </a:cubicBezTo>
                  <a:cubicBezTo>
                    <a:pt x="71" y="25"/>
                    <a:pt x="72" y="27"/>
                    <a:pt x="73" y="27"/>
                  </a:cubicBezTo>
                  <a:cubicBezTo>
                    <a:pt x="75" y="27"/>
                    <a:pt x="76" y="25"/>
                    <a:pt x="76" y="24"/>
                  </a:cubicBezTo>
                  <a:moveTo>
                    <a:pt x="84" y="24"/>
                  </a:moveTo>
                  <a:cubicBezTo>
                    <a:pt x="84" y="22"/>
                    <a:pt x="83" y="21"/>
                    <a:pt x="81" y="21"/>
                  </a:cubicBezTo>
                  <a:cubicBezTo>
                    <a:pt x="80" y="21"/>
                    <a:pt x="79" y="22"/>
                    <a:pt x="79" y="24"/>
                  </a:cubicBezTo>
                  <a:cubicBezTo>
                    <a:pt x="79" y="25"/>
                    <a:pt x="80" y="27"/>
                    <a:pt x="81" y="27"/>
                  </a:cubicBezTo>
                  <a:cubicBezTo>
                    <a:pt x="82" y="26"/>
                    <a:pt x="83" y="25"/>
                    <a:pt x="83" y="24"/>
                  </a:cubicBezTo>
                  <a:cubicBezTo>
                    <a:pt x="84" y="24"/>
                    <a:pt x="84" y="24"/>
                    <a:pt x="84" y="24"/>
                  </a:cubicBezTo>
                  <a:moveTo>
                    <a:pt x="92" y="24"/>
                  </a:moveTo>
                  <a:cubicBezTo>
                    <a:pt x="92" y="22"/>
                    <a:pt x="91" y="21"/>
                    <a:pt x="89" y="21"/>
                  </a:cubicBezTo>
                  <a:cubicBezTo>
                    <a:pt x="88" y="21"/>
                    <a:pt x="86" y="22"/>
                    <a:pt x="86" y="24"/>
                  </a:cubicBezTo>
                  <a:cubicBezTo>
                    <a:pt x="86" y="25"/>
                    <a:pt x="88" y="27"/>
                    <a:pt x="89" y="27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90" y="26"/>
                    <a:pt x="91" y="25"/>
                    <a:pt x="91" y="24"/>
                  </a:cubicBezTo>
                  <a:cubicBezTo>
                    <a:pt x="92" y="24"/>
                    <a:pt x="92" y="24"/>
                    <a:pt x="92" y="24"/>
                  </a:cubicBezTo>
                  <a:moveTo>
                    <a:pt x="100" y="24"/>
                  </a:moveTo>
                  <a:cubicBezTo>
                    <a:pt x="100" y="22"/>
                    <a:pt x="99" y="21"/>
                    <a:pt x="97" y="21"/>
                  </a:cubicBezTo>
                  <a:cubicBezTo>
                    <a:pt x="96" y="21"/>
                    <a:pt x="95" y="22"/>
                    <a:pt x="95" y="24"/>
                  </a:cubicBezTo>
                  <a:cubicBezTo>
                    <a:pt x="95" y="25"/>
                    <a:pt x="96" y="27"/>
                    <a:pt x="97" y="27"/>
                  </a:cubicBezTo>
                  <a:cubicBezTo>
                    <a:pt x="98" y="26"/>
                    <a:pt x="99" y="25"/>
                    <a:pt x="99" y="24"/>
                  </a:cubicBezTo>
                  <a:cubicBezTo>
                    <a:pt x="100" y="24"/>
                    <a:pt x="100" y="24"/>
                    <a:pt x="100" y="24"/>
                  </a:cubicBezTo>
                  <a:moveTo>
                    <a:pt x="87" y="54"/>
                  </a:moveTo>
                  <a:cubicBezTo>
                    <a:pt x="87" y="53"/>
                    <a:pt x="86" y="52"/>
                    <a:pt x="85" y="52"/>
                  </a:cubicBezTo>
                  <a:cubicBezTo>
                    <a:pt x="83" y="52"/>
                    <a:pt x="82" y="53"/>
                    <a:pt x="82" y="54"/>
                  </a:cubicBezTo>
                  <a:cubicBezTo>
                    <a:pt x="82" y="56"/>
                    <a:pt x="83" y="57"/>
                    <a:pt x="85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6" y="57"/>
                    <a:pt x="87" y="56"/>
                    <a:pt x="87" y="55"/>
                  </a:cubicBezTo>
                  <a:cubicBezTo>
                    <a:pt x="87" y="54"/>
                    <a:pt x="87" y="54"/>
                    <a:pt x="87" y="54"/>
                  </a:cubicBezTo>
                  <a:moveTo>
                    <a:pt x="95" y="54"/>
                  </a:moveTo>
                  <a:cubicBezTo>
                    <a:pt x="95" y="53"/>
                    <a:pt x="94" y="52"/>
                    <a:pt x="93" y="52"/>
                  </a:cubicBezTo>
                  <a:cubicBezTo>
                    <a:pt x="91" y="52"/>
                    <a:pt x="90" y="53"/>
                    <a:pt x="90" y="54"/>
                  </a:cubicBezTo>
                  <a:cubicBezTo>
                    <a:pt x="90" y="56"/>
                    <a:pt x="91" y="57"/>
                    <a:pt x="93" y="57"/>
                  </a:cubicBezTo>
                  <a:cubicBezTo>
                    <a:pt x="94" y="57"/>
                    <a:pt x="95" y="56"/>
                    <a:pt x="95" y="54"/>
                  </a:cubicBezTo>
                  <a:moveTo>
                    <a:pt x="103" y="54"/>
                  </a:moveTo>
                  <a:cubicBezTo>
                    <a:pt x="103" y="53"/>
                    <a:pt x="102" y="52"/>
                    <a:pt x="101" y="52"/>
                  </a:cubicBezTo>
                  <a:cubicBezTo>
                    <a:pt x="99" y="52"/>
                    <a:pt x="98" y="53"/>
                    <a:pt x="98" y="54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2" y="57"/>
                    <a:pt x="103" y="56"/>
                    <a:pt x="103" y="55"/>
                  </a:cubicBezTo>
                  <a:cubicBezTo>
                    <a:pt x="103" y="54"/>
                    <a:pt x="103" y="54"/>
                    <a:pt x="103" y="54"/>
                  </a:cubicBezTo>
                  <a:moveTo>
                    <a:pt x="111" y="54"/>
                  </a:moveTo>
                  <a:cubicBezTo>
                    <a:pt x="111" y="53"/>
                    <a:pt x="110" y="52"/>
                    <a:pt x="109" y="52"/>
                  </a:cubicBezTo>
                  <a:cubicBezTo>
                    <a:pt x="107" y="52"/>
                    <a:pt x="106" y="53"/>
                    <a:pt x="106" y="54"/>
                  </a:cubicBezTo>
                  <a:cubicBezTo>
                    <a:pt x="106" y="56"/>
                    <a:pt x="107" y="57"/>
                    <a:pt x="109" y="57"/>
                  </a:cubicBezTo>
                  <a:cubicBezTo>
                    <a:pt x="110" y="57"/>
                    <a:pt x="110" y="56"/>
                    <a:pt x="111" y="55"/>
                  </a:cubicBezTo>
                  <a:cubicBezTo>
                    <a:pt x="111" y="54"/>
                    <a:pt x="111" y="54"/>
                    <a:pt x="111" y="54"/>
                  </a:cubicBezTo>
                  <a:moveTo>
                    <a:pt x="119" y="54"/>
                  </a:moveTo>
                  <a:cubicBezTo>
                    <a:pt x="119" y="53"/>
                    <a:pt x="118" y="52"/>
                    <a:pt x="117" y="52"/>
                  </a:cubicBezTo>
                  <a:cubicBezTo>
                    <a:pt x="115" y="52"/>
                    <a:pt x="114" y="53"/>
                    <a:pt x="114" y="54"/>
                  </a:cubicBezTo>
                  <a:cubicBezTo>
                    <a:pt x="114" y="56"/>
                    <a:pt x="115" y="57"/>
                    <a:pt x="117" y="57"/>
                  </a:cubicBezTo>
                  <a:cubicBezTo>
                    <a:pt x="118" y="57"/>
                    <a:pt x="119" y="56"/>
                    <a:pt x="119" y="54"/>
                  </a:cubicBezTo>
                  <a:moveTo>
                    <a:pt x="127" y="54"/>
                  </a:moveTo>
                  <a:cubicBezTo>
                    <a:pt x="127" y="53"/>
                    <a:pt x="126" y="52"/>
                    <a:pt x="125" y="52"/>
                  </a:cubicBezTo>
                  <a:cubicBezTo>
                    <a:pt x="123" y="52"/>
                    <a:pt x="122" y="53"/>
                    <a:pt x="122" y="54"/>
                  </a:cubicBezTo>
                  <a:cubicBezTo>
                    <a:pt x="122" y="56"/>
                    <a:pt x="123" y="57"/>
                    <a:pt x="125" y="57"/>
                  </a:cubicBezTo>
                  <a:cubicBezTo>
                    <a:pt x="126" y="57"/>
                    <a:pt x="126" y="56"/>
                    <a:pt x="126" y="55"/>
                  </a:cubicBezTo>
                  <a:cubicBezTo>
                    <a:pt x="127" y="54"/>
                    <a:pt x="127" y="54"/>
                    <a:pt x="127" y="54"/>
                  </a:cubicBezTo>
                  <a:moveTo>
                    <a:pt x="88" y="76"/>
                  </a:moveTo>
                  <a:cubicBezTo>
                    <a:pt x="88" y="75"/>
                    <a:pt x="86" y="74"/>
                    <a:pt x="85" y="74"/>
                  </a:cubicBezTo>
                  <a:cubicBezTo>
                    <a:pt x="83" y="73"/>
                    <a:pt x="82" y="75"/>
                    <a:pt x="82" y="76"/>
                  </a:cubicBezTo>
                  <a:cubicBezTo>
                    <a:pt x="82" y="78"/>
                    <a:pt x="83" y="79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6" y="79"/>
                    <a:pt x="87" y="78"/>
                    <a:pt x="87" y="76"/>
                  </a:cubicBezTo>
                  <a:cubicBezTo>
                    <a:pt x="88" y="76"/>
                    <a:pt x="88" y="76"/>
                    <a:pt x="88" y="76"/>
                  </a:cubicBezTo>
                  <a:moveTo>
                    <a:pt x="96" y="76"/>
                  </a:moveTo>
                  <a:cubicBezTo>
                    <a:pt x="96" y="75"/>
                    <a:pt x="94" y="74"/>
                    <a:pt x="93" y="74"/>
                  </a:cubicBezTo>
                  <a:cubicBezTo>
                    <a:pt x="91" y="74"/>
                    <a:pt x="90" y="75"/>
                    <a:pt x="90" y="76"/>
                  </a:cubicBezTo>
                  <a:cubicBezTo>
                    <a:pt x="90" y="78"/>
                    <a:pt x="91" y="79"/>
                    <a:pt x="93" y="79"/>
                  </a:cubicBezTo>
                  <a:cubicBezTo>
                    <a:pt x="94" y="78"/>
                    <a:pt x="95" y="78"/>
                    <a:pt x="95" y="76"/>
                  </a:cubicBezTo>
                  <a:cubicBezTo>
                    <a:pt x="96" y="76"/>
                    <a:pt x="96" y="76"/>
                    <a:pt x="96" y="76"/>
                  </a:cubicBezTo>
                  <a:moveTo>
                    <a:pt x="104" y="76"/>
                  </a:moveTo>
                  <a:cubicBezTo>
                    <a:pt x="104" y="75"/>
                    <a:pt x="102" y="74"/>
                    <a:pt x="101" y="74"/>
                  </a:cubicBezTo>
                  <a:cubicBezTo>
                    <a:pt x="99" y="74"/>
                    <a:pt x="98" y="75"/>
                    <a:pt x="98" y="76"/>
                  </a:cubicBezTo>
                  <a:cubicBezTo>
                    <a:pt x="98" y="78"/>
                    <a:pt x="99" y="79"/>
                    <a:pt x="101" y="79"/>
                  </a:cubicBezTo>
                  <a:cubicBezTo>
                    <a:pt x="102" y="79"/>
                    <a:pt x="104" y="78"/>
                    <a:pt x="104" y="76"/>
                  </a:cubicBezTo>
                  <a:moveTo>
                    <a:pt x="112" y="76"/>
                  </a:moveTo>
                  <a:cubicBezTo>
                    <a:pt x="112" y="75"/>
                    <a:pt x="110" y="74"/>
                    <a:pt x="109" y="74"/>
                  </a:cubicBezTo>
                  <a:cubicBezTo>
                    <a:pt x="107" y="73"/>
                    <a:pt x="106" y="75"/>
                    <a:pt x="106" y="76"/>
                  </a:cubicBezTo>
                  <a:cubicBezTo>
                    <a:pt x="106" y="78"/>
                    <a:pt x="107" y="79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8"/>
                    <a:pt x="111" y="77"/>
                    <a:pt x="111" y="76"/>
                  </a:cubicBezTo>
                  <a:cubicBezTo>
                    <a:pt x="112" y="76"/>
                    <a:pt x="112" y="76"/>
                    <a:pt x="112" y="76"/>
                  </a:cubicBezTo>
                  <a:moveTo>
                    <a:pt x="120" y="76"/>
                  </a:moveTo>
                  <a:cubicBezTo>
                    <a:pt x="120" y="75"/>
                    <a:pt x="118" y="74"/>
                    <a:pt x="117" y="74"/>
                  </a:cubicBezTo>
                  <a:cubicBezTo>
                    <a:pt x="115" y="74"/>
                    <a:pt x="114" y="75"/>
                    <a:pt x="114" y="76"/>
                  </a:cubicBezTo>
                  <a:cubicBezTo>
                    <a:pt x="114" y="78"/>
                    <a:pt x="115" y="79"/>
                    <a:pt x="117" y="79"/>
                  </a:cubicBezTo>
                  <a:cubicBezTo>
                    <a:pt x="118" y="78"/>
                    <a:pt x="118" y="77"/>
                    <a:pt x="118" y="76"/>
                  </a:cubicBezTo>
                  <a:cubicBezTo>
                    <a:pt x="120" y="76"/>
                    <a:pt x="120" y="76"/>
                    <a:pt x="120" y="76"/>
                  </a:cubicBezTo>
                  <a:moveTo>
                    <a:pt x="128" y="76"/>
                  </a:moveTo>
                  <a:cubicBezTo>
                    <a:pt x="128" y="75"/>
                    <a:pt x="126" y="74"/>
                    <a:pt x="125" y="74"/>
                  </a:cubicBezTo>
                  <a:cubicBezTo>
                    <a:pt x="123" y="74"/>
                    <a:pt x="122" y="75"/>
                    <a:pt x="122" y="76"/>
                  </a:cubicBezTo>
                  <a:cubicBezTo>
                    <a:pt x="122" y="78"/>
                    <a:pt x="123" y="79"/>
                    <a:pt x="125" y="79"/>
                  </a:cubicBezTo>
                  <a:cubicBezTo>
                    <a:pt x="126" y="79"/>
                    <a:pt x="128" y="78"/>
                    <a:pt x="128" y="76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2" name="Freeform 371"/>
            <p:cNvSpPr>
              <a:spLocks noEditPoints="1"/>
            </p:cNvSpPr>
            <p:nvPr/>
          </p:nvSpPr>
          <p:spPr bwMode="auto">
            <a:xfrm>
              <a:off x="2059" y="1543"/>
              <a:ext cx="61" cy="38"/>
            </a:xfrm>
            <a:custGeom>
              <a:avLst/>
              <a:gdLst>
                <a:gd name="T0" fmla="*/ 12 w 127"/>
                <a:gd name="T1" fmla="*/ 0 h 79"/>
                <a:gd name="T2" fmla="*/ 3 w 127"/>
                <a:gd name="T3" fmla="*/ 11 h 79"/>
                <a:gd name="T4" fmla="*/ 14 w 127"/>
                <a:gd name="T5" fmla="*/ 13 h 79"/>
                <a:gd name="T6" fmla="*/ 3 w 127"/>
                <a:gd name="T7" fmla="*/ 26 h 79"/>
                <a:gd name="T8" fmla="*/ 12 w 127"/>
                <a:gd name="T9" fmla="*/ 32 h 79"/>
                <a:gd name="T10" fmla="*/ 14 w 127"/>
                <a:gd name="T11" fmla="*/ 35 h 79"/>
                <a:gd name="T12" fmla="*/ 3 w 127"/>
                <a:gd name="T13" fmla="*/ 43 h 79"/>
                <a:gd name="T14" fmla="*/ 14 w 127"/>
                <a:gd name="T15" fmla="*/ 45 h 79"/>
                <a:gd name="T16" fmla="*/ 0 w 127"/>
                <a:gd name="T17" fmla="*/ 56 h 79"/>
                <a:gd name="T18" fmla="*/ 14 w 127"/>
                <a:gd name="T19" fmla="*/ 66 h 79"/>
                <a:gd name="T20" fmla="*/ 3 w 127"/>
                <a:gd name="T21" fmla="*/ 69 h 79"/>
                <a:gd name="T22" fmla="*/ 12 w 127"/>
                <a:gd name="T23" fmla="*/ 75 h 79"/>
                <a:gd name="T24" fmla="*/ 14 w 127"/>
                <a:gd name="T25" fmla="*/ 77 h 79"/>
                <a:gd name="T26" fmla="*/ 20 w 127"/>
                <a:gd name="T27" fmla="*/ 3 h 79"/>
                <a:gd name="T28" fmla="*/ 47 w 127"/>
                <a:gd name="T29" fmla="*/ 11 h 79"/>
                <a:gd name="T30" fmla="*/ 49 w 127"/>
                <a:gd name="T31" fmla="*/ 13 h 79"/>
                <a:gd name="T32" fmla="*/ 20 w 127"/>
                <a:gd name="T33" fmla="*/ 24 h 79"/>
                <a:gd name="T34" fmla="*/ 49 w 127"/>
                <a:gd name="T35" fmla="*/ 24 h 79"/>
                <a:gd name="T36" fmla="*/ 22 w 127"/>
                <a:gd name="T37" fmla="*/ 37 h 79"/>
                <a:gd name="T38" fmla="*/ 49 w 127"/>
                <a:gd name="T39" fmla="*/ 34 h 79"/>
                <a:gd name="T40" fmla="*/ 20 w 127"/>
                <a:gd name="T41" fmla="*/ 45 h 79"/>
                <a:gd name="T42" fmla="*/ 78 w 127"/>
                <a:gd name="T43" fmla="*/ 56 h 79"/>
                <a:gd name="T44" fmla="*/ 76 w 127"/>
                <a:gd name="T45" fmla="*/ 58 h 79"/>
                <a:gd name="T46" fmla="*/ 49 w 127"/>
                <a:gd name="T47" fmla="*/ 66 h 79"/>
                <a:gd name="T48" fmla="*/ 76 w 127"/>
                <a:gd name="T49" fmla="*/ 75 h 79"/>
                <a:gd name="T50" fmla="*/ 78 w 127"/>
                <a:gd name="T51" fmla="*/ 77 h 79"/>
                <a:gd name="T52" fmla="*/ 60 w 127"/>
                <a:gd name="T53" fmla="*/ 3 h 79"/>
                <a:gd name="T54" fmla="*/ 65 w 127"/>
                <a:gd name="T55" fmla="*/ 5 h 79"/>
                <a:gd name="T56" fmla="*/ 70 w 127"/>
                <a:gd name="T57" fmla="*/ 3 h 79"/>
                <a:gd name="T58" fmla="*/ 81 w 127"/>
                <a:gd name="T59" fmla="*/ 0 h 79"/>
                <a:gd name="T60" fmla="*/ 89 w 127"/>
                <a:gd name="T61" fmla="*/ 0 h 79"/>
                <a:gd name="T62" fmla="*/ 92 w 127"/>
                <a:gd name="T63" fmla="*/ 3 h 79"/>
                <a:gd name="T64" fmla="*/ 99 w 127"/>
                <a:gd name="T65" fmla="*/ 3 h 79"/>
                <a:gd name="T66" fmla="*/ 57 w 127"/>
                <a:gd name="T67" fmla="*/ 27 h 79"/>
                <a:gd name="T68" fmla="*/ 65 w 127"/>
                <a:gd name="T69" fmla="*/ 27 h 79"/>
                <a:gd name="T70" fmla="*/ 70 w 127"/>
                <a:gd name="T71" fmla="*/ 24 h 79"/>
                <a:gd name="T72" fmla="*/ 78 w 127"/>
                <a:gd name="T73" fmla="*/ 24 h 79"/>
                <a:gd name="T74" fmla="*/ 89 w 127"/>
                <a:gd name="T75" fmla="*/ 21 h 79"/>
                <a:gd name="T76" fmla="*/ 100 w 127"/>
                <a:gd name="T77" fmla="*/ 24 h 79"/>
                <a:gd name="T78" fmla="*/ 100 w 127"/>
                <a:gd name="T79" fmla="*/ 24 h 79"/>
                <a:gd name="T80" fmla="*/ 87 w 127"/>
                <a:gd name="T81" fmla="*/ 54 h 79"/>
                <a:gd name="T82" fmla="*/ 95 w 127"/>
                <a:gd name="T83" fmla="*/ 54 h 79"/>
                <a:gd name="T84" fmla="*/ 103 w 127"/>
                <a:gd name="T85" fmla="*/ 54 h 79"/>
                <a:gd name="T86" fmla="*/ 108 w 127"/>
                <a:gd name="T87" fmla="*/ 57 h 79"/>
                <a:gd name="T88" fmla="*/ 116 w 127"/>
                <a:gd name="T89" fmla="*/ 52 h 79"/>
                <a:gd name="T90" fmla="*/ 124 w 127"/>
                <a:gd name="T91" fmla="*/ 52 h 79"/>
                <a:gd name="T92" fmla="*/ 87 w 127"/>
                <a:gd name="T93" fmla="*/ 76 h 79"/>
                <a:gd name="T94" fmla="*/ 87 w 127"/>
                <a:gd name="T95" fmla="*/ 76 h 79"/>
                <a:gd name="T96" fmla="*/ 95 w 127"/>
                <a:gd name="T97" fmla="*/ 76 h 79"/>
                <a:gd name="T98" fmla="*/ 100 w 127"/>
                <a:gd name="T99" fmla="*/ 79 h 79"/>
                <a:gd name="T100" fmla="*/ 105 w 127"/>
                <a:gd name="T101" fmla="*/ 76 h 79"/>
                <a:gd name="T102" fmla="*/ 119 w 127"/>
                <a:gd name="T103" fmla="*/ 76 h 79"/>
                <a:gd name="T104" fmla="*/ 119 w 127"/>
                <a:gd name="T105" fmla="*/ 76 h 79"/>
                <a:gd name="T106" fmla="*/ 126 w 127"/>
                <a:gd name="T107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1"/>
                    <a:pt x="14" y="2"/>
                    <a:pt x="14" y="3"/>
                  </a:cubicBezTo>
                  <a:cubicBezTo>
                    <a:pt x="14" y="4"/>
                    <a:pt x="13" y="5"/>
                    <a:pt x="12" y="5"/>
                  </a:cubicBezTo>
                  <a:moveTo>
                    <a:pt x="14" y="13"/>
                  </a:moveTo>
                  <a:cubicBezTo>
                    <a:pt x="14" y="12"/>
                    <a:pt x="13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2"/>
                    <a:pt x="1" y="14"/>
                  </a:cubicBezTo>
                  <a:cubicBezTo>
                    <a:pt x="1" y="15"/>
                    <a:pt x="2" y="15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4" y="15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moveTo>
                    <a:pt x="14" y="24"/>
                  </a:moveTo>
                  <a:cubicBezTo>
                    <a:pt x="14" y="23"/>
                    <a:pt x="13" y="22"/>
                    <a:pt x="1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moveTo>
                    <a:pt x="14" y="34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2"/>
                    <a:pt x="0" y="33"/>
                    <a:pt x="0" y="34"/>
                  </a:cubicBezTo>
                  <a:cubicBezTo>
                    <a:pt x="0" y="36"/>
                    <a:pt x="1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5"/>
                  </a:cubicBezTo>
                  <a:cubicBezTo>
                    <a:pt x="14" y="34"/>
                    <a:pt x="14" y="34"/>
                    <a:pt x="14" y="34"/>
                  </a:cubicBezTo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3"/>
                    <a:pt x="0" y="44"/>
                    <a:pt x="0" y="45"/>
                  </a:cubicBezTo>
                  <a:cubicBezTo>
                    <a:pt x="0" y="46"/>
                    <a:pt x="1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ubicBezTo>
                    <a:pt x="14" y="45"/>
                    <a:pt x="14" y="45"/>
                    <a:pt x="14" y="45"/>
                  </a:cubicBezTo>
                  <a:moveTo>
                    <a:pt x="14" y="56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3"/>
                    <a:pt x="0" y="54"/>
                    <a:pt x="0" y="56"/>
                  </a:cubicBezTo>
                  <a:cubicBezTo>
                    <a:pt x="0" y="57"/>
                    <a:pt x="1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1" y="64"/>
                    <a:pt x="0" y="65"/>
                    <a:pt x="0" y="66"/>
                  </a:cubicBezTo>
                  <a:cubicBezTo>
                    <a:pt x="0" y="67"/>
                    <a:pt x="1" y="68"/>
                    <a:pt x="3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3" y="69"/>
                    <a:pt x="14" y="68"/>
                    <a:pt x="14" y="66"/>
                  </a:cubicBezTo>
                  <a:moveTo>
                    <a:pt x="14" y="77"/>
                  </a:moveTo>
                  <a:cubicBezTo>
                    <a:pt x="14" y="76"/>
                    <a:pt x="13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8"/>
                    <a:pt x="2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moveTo>
                    <a:pt x="49" y="3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1"/>
                    <a:pt x="20" y="2"/>
                    <a:pt x="20" y="3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4"/>
                  </a:cubicBezTo>
                  <a:cubicBezTo>
                    <a:pt x="20" y="15"/>
                    <a:pt x="21" y="15"/>
                    <a:pt x="22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6"/>
                    <a:pt x="49" y="15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moveTo>
                    <a:pt x="49" y="24"/>
                  </a:moveTo>
                  <a:cubicBezTo>
                    <a:pt x="49" y="23"/>
                    <a:pt x="48" y="22"/>
                    <a:pt x="47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1" y="22"/>
                    <a:pt x="20" y="23"/>
                    <a:pt x="20" y="24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moveTo>
                    <a:pt x="49" y="34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4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5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0" y="44"/>
                    <a:pt x="20" y="45"/>
                  </a:cubicBezTo>
                  <a:cubicBezTo>
                    <a:pt x="20" y="46"/>
                    <a:pt x="21" y="47"/>
                    <a:pt x="22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7"/>
                    <a:pt x="49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moveTo>
                    <a:pt x="78" y="56"/>
                  </a:moveTo>
                  <a:cubicBezTo>
                    <a:pt x="78" y="54"/>
                    <a:pt x="77" y="53"/>
                    <a:pt x="76" y="53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0" y="53"/>
                    <a:pt x="49" y="54"/>
                    <a:pt x="49" y="56"/>
                  </a:cubicBezTo>
                  <a:cubicBezTo>
                    <a:pt x="49" y="57"/>
                    <a:pt x="50" y="58"/>
                    <a:pt x="51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6"/>
                  </a:cubicBezTo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0" y="64"/>
                    <a:pt x="49" y="65"/>
                    <a:pt x="49" y="66"/>
                  </a:cubicBezTo>
                  <a:cubicBezTo>
                    <a:pt x="49" y="67"/>
                    <a:pt x="50" y="68"/>
                    <a:pt x="51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7" y="68"/>
                    <a:pt x="78" y="67"/>
                    <a:pt x="78" y="66"/>
                  </a:cubicBezTo>
                  <a:moveTo>
                    <a:pt x="78" y="77"/>
                  </a:moveTo>
                  <a:cubicBezTo>
                    <a:pt x="78" y="76"/>
                    <a:pt x="77" y="75"/>
                    <a:pt x="76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0" y="75"/>
                    <a:pt x="49" y="76"/>
                    <a:pt x="49" y="77"/>
                  </a:cubicBezTo>
                  <a:cubicBezTo>
                    <a:pt x="49" y="78"/>
                    <a:pt x="50" y="79"/>
                    <a:pt x="51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moveTo>
                    <a:pt x="60" y="3"/>
                  </a:moveTo>
                  <a:cubicBezTo>
                    <a:pt x="60" y="1"/>
                    <a:pt x="58" y="0"/>
                    <a:pt x="57" y="0"/>
                  </a:cubicBezTo>
                  <a:cubicBezTo>
                    <a:pt x="55" y="0"/>
                    <a:pt x="54" y="1"/>
                    <a:pt x="54" y="3"/>
                  </a:cubicBezTo>
                  <a:cubicBezTo>
                    <a:pt x="54" y="4"/>
                    <a:pt x="55" y="5"/>
                    <a:pt x="57" y="5"/>
                  </a:cubicBezTo>
                  <a:cubicBezTo>
                    <a:pt x="58" y="5"/>
                    <a:pt x="60" y="4"/>
                    <a:pt x="60" y="3"/>
                  </a:cubicBezTo>
                  <a:moveTo>
                    <a:pt x="68" y="3"/>
                  </a:moveTo>
                  <a:cubicBezTo>
                    <a:pt x="68" y="1"/>
                    <a:pt x="66" y="0"/>
                    <a:pt x="65" y="0"/>
                  </a:cubicBezTo>
                  <a:cubicBezTo>
                    <a:pt x="63" y="0"/>
                    <a:pt x="62" y="1"/>
                    <a:pt x="62" y="3"/>
                  </a:cubicBezTo>
                  <a:cubicBezTo>
                    <a:pt x="62" y="4"/>
                    <a:pt x="63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6" y="5"/>
                    <a:pt x="67" y="4"/>
                    <a:pt x="67" y="3"/>
                  </a:cubicBezTo>
                  <a:cubicBezTo>
                    <a:pt x="68" y="3"/>
                    <a:pt x="68" y="3"/>
                    <a:pt x="68" y="3"/>
                  </a:cubicBezTo>
                  <a:moveTo>
                    <a:pt x="76" y="3"/>
                  </a:moveTo>
                  <a:cubicBezTo>
                    <a:pt x="76" y="1"/>
                    <a:pt x="74" y="0"/>
                    <a:pt x="73" y="0"/>
                  </a:cubicBezTo>
                  <a:cubicBezTo>
                    <a:pt x="71" y="0"/>
                    <a:pt x="70" y="1"/>
                    <a:pt x="70" y="3"/>
                  </a:cubicBezTo>
                  <a:cubicBezTo>
                    <a:pt x="70" y="4"/>
                    <a:pt x="71" y="5"/>
                    <a:pt x="73" y="5"/>
                  </a:cubicBezTo>
                  <a:cubicBezTo>
                    <a:pt x="74" y="5"/>
                    <a:pt x="75" y="4"/>
                    <a:pt x="75" y="3"/>
                  </a:cubicBezTo>
                  <a:cubicBezTo>
                    <a:pt x="76" y="3"/>
                    <a:pt x="76" y="3"/>
                    <a:pt x="76" y="3"/>
                  </a:cubicBezTo>
                  <a:moveTo>
                    <a:pt x="84" y="3"/>
                  </a:moveTo>
                  <a:cubicBezTo>
                    <a:pt x="84" y="1"/>
                    <a:pt x="82" y="0"/>
                    <a:pt x="81" y="0"/>
                  </a:cubicBezTo>
                  <a:cubicBezTo>
                    <a:pt x="79" y="0"/>
                    <a:pt x="78" y="1"/>
                    <a:pt x="78" y="3"/>
                  </a:cubicBezTo>
                  <a:cubicBezTo>
                    <a:pt x="78" y="4"/>
                    <a:pt x="79" y="5"/>
                    <a:pt x="81" y="5"/>
                  </a:cubicBezTo>
                  <a:cubicBezTo>
                    <a:pt x="82" y="5"/>
                    <a:pt x="84" y="4"/>
                    <a:pt x="84" y="3"/>
                  </a:cubicBezTo>
                  <a:moveTo>
                    <a:pt x="92" y="3"/>
                  </a:moveTo>
                  <a:cubicBezTo>
                    <a:pt x="92" y="1"/>
                    <a:pt x="90" y="0"/>
                    <a:pt x="89" y="0"/>
                  </a:cubicBezTo>
                  <a:cubicBezTo>
                    <a:pt x="87" y="0"/>
                    <a:pt x="86" y="1"/>
                    <a:pt x="86" y="3"/>
                  </a:cubicBezTo>
                  <a:cubicBezTo>
                    <a:pt x="86" y="4"/>
                    <a:pt x="87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90" y="5"/>
                    <a:pt x="91" y="4"/>
                    <a:pt x="91" y="3"/>
                  </a:cubicBezTo>
                  <a:cubicBezTo>
                    <a:pt x="92" y="3"/>
                    <a:pt x="92" y="3"/>
                    <a:pt x="92" y="3"/>
                  </a:cubicBezTo>
                  <a:moveTo>
                    <a:pt x="100" y="3"/>
                  </a:moveTo>
                  <a:cubicBezTo>
                    <a:pt x="100" y="1"/>
                    <a:pt x="98" y="0"/>
                    <a:pt x="97" y="0"/>
                  </a:cubicBezTo>
                  <a:cubicBezTo>
                    <a:pt x="95" y="0"/>
                    <a:pt x="94" y="1"/>
                    <a:pt x="94" y="3"/>
                  </a:cubicBezTo>
                  <a:cubicBezTo>
                    <a:pt x="94" y="4"/>
                    <a:pt x="95" y="5"/>
                    <a:pt x="97" y="5"/>
                  </a:cubicBezTo>
                  <a:cubicBezTo>
                    <a:pt x="98" y="5"/>
                    <a:pt x="99" y="4"/>
                    <a:pt x="99" y="3"/>
                  </a:cubicBezTo>
                  <a:cubicBezTo>
                    <a:pt x="100" y="3"/>
                    <a:pt x="100" y="3"/>
                    <a:pt x="100" y="3"/>
                  </a:cubicBezTo>
                  <a:moveTo>
                    <a:pt x="60" y="24"/>
                  </a:moveTo>
                  <a:cubicBezTo>
                    <a:pt x="59" y="23"/>
                    <a:pt x="58" y="21"/>
                    <a:pt x="57" y="21"/>
                  </a:cubicBezTo>
                  <a:cubicBezTo>
                    <a:pt x="55" y="21"/>
                    <a:pt x="54" y="23"/>
                    <a:pt x="54" y="24"/>
                  </a:cubicBezTo>
                  <a:cubicBezTo>
                    <a:pt x="54" y="26"/>
                    <a:pt x="55" y="27"/>
                    <a:pt x="57" y="27"/>
                  </a:cubicBezTo>
                  <a:cubicBezTo>
                    <a:pt x="58" y="27"/>
                    <a:pt x="60" y="25"/>
                    <a:pt x="60" y="24"/>
                  </a:cubicBezTo>
                  <a:moveTo>
                    <a:pt x="68" y="24"/>
                  </a:moveTo>
                  <a:cubicBezTo>
                    <a:pt x="68" y="23"/>
                    <a:pt x="66" y="21"/>
                    <a:pt x="65" y="21"/>
                  </a:cubicBezTo>
                  <a:cubicBezTo>
                    <a:pt x="63" y="21"/>
                    <a:pt x="62" y="23"/>
                    <a:pt x="62" y="24"/>
                  </a:cubicBezTo>
                  <a:cubicBezTo>
                    <a:pt x="62" y="25"/>
                    <a:pt x="63" y="27"/>
                    <a:pt x="65" y="27"/>
                  </a:cubicBezTo>
                  <a:cubicBezTo>
                    <a:pt x="66" y="27"/>
                    <a:pt x="67" y="25"/>
                    <a:pt x="67" y="24"/>
                  </a:cubicBezTo>
                  <a:cubicBezTo>
                    <a:pt x="68" y="24"/>
                    <a:pt x="68" y="24"/>
                    <a:pt x="68" y="24"/>
                  </a:cubicBezTo>
                  <a:moveTo>
                    <a:pt x="76" y="24"/>
                  </a:moveTo>
                  <a:cubicBezTo>
                    <a:pt x="76" y="23"/>
                    <a:pt x="74" y="21"/>
                    <a:pt x="73" y="21"/>
                  </a:cubicBezTo>
                  <a:cubicBezTo>
                    <a:pt x="71" y="21"/>
                    <a:pt x="70" y="23"/>
                    <a:pt x="70" y="24"/>
                  </a:cubicBezTo>
                  <a:cubicBezTo>
                    <a:pt x="70" y="25"/>
                    <a:pt x="71" y="27"/>
                    <a:pt x="73" y="27"/>
                  </a:cubicBezTo>
                  <a:cubicBezTo>
                    <a:pt x="74" y="27"/>
                    <a:pt x="76" y="25"/>
                    <a:pt x="76" y="24"/>
                  </a:cubicBezTo>
                  <a:moveTo>
                    <a:pt x="84" y="24"/>
                  </a:moveTo>
                  <a:cubicBezTo>
                    <a:pt x="83" y="23"/>
                    <a:pt x="82" y="21"/>
                    <a:pt x="81" y="21"/>
                  </a:cubicBezTo>
                  <a:cubicBezTo>
                    <a:pt x="79" y="21"/>
                    <a:pt x="78" y="23"/>
                    <a:pt x="78" y="24"/>
                  </a:cubicBezTo>
                  <a:cubicBezTo>
                    <a:pt x="78" y="26"/>
                    <a:pt x="79" y="27"/>
                    <a:pt x="81" y="27"/>
                  </a:cubicBezTo>
                  <a:cubicBezTo>
                    <a:pt x="82" y="27"/>
                    <a:pt x="83" y="25"/>
                    <a:pt x="83" y="24"/>
                  </a:cubicBezTo>
                  <a:cubicBezTo>
                    <a:pt x="84" y="24"/>
                    <a:pt x="84" y="24"/>
                    <a:pt x="84" y="24"/>
                  </a:cubicBezTo>
                  <a:moveTo>
                    <a:pt x="92" y="24"/>
                  </a:moveTo>
                  <a:cubicBezTo>
                    <a:pt x="92" y="23"/>
                    <a:pt x="90" y="21"/>
                    <a:pt x="89" y="21"/>
                  </a:cubicBezTo>
                  <a:cubicBezTo>
                    <a:pt x="87" y="21"/>
                    <a:pt x="86" y="23"/>
                    <a:pt x="86" y="24"/>
                  </a:cubicBezTo>
                  <a:cubicBezTo>
                    <a:pt x="86" y="25"/>
                    <a:pt x="87" y="27"/>
                    <a:pt x="89" y="27"/>
                  </a:cubicBezTo>
                  <a:cubicBezTo>
                    <a:pt x="90" y="27"/>
                    <a:pt x="91" y="25"/>
                    <a:pt x="91" y="24"/>
                  </a:cubicBezTo>
                  <a:cubicBezTo>
                    <a:pt x="92" y="24"/>
                    <a:pt x="92" y="24"/>
                    <a:pt x="92" y="24"/>
                  </a:cubicBezTo>
                  <a:moveTo>
                    <a:pt x="100" y="24"/>
                  </a:moveTo>
                  <a:cubicBezTo>
                    <a:pt x="99" y="23"/>
                    <a:pt x="98" y="21"/>
                    <a:pt x="97" y="21"/>
                  </a:cubicBezTo>
                  <a:cubicBezTo>
                    <a:pt x="95" y="21"/>
                    <a:pt x="94" y="23"/>
                    <a:pt x="94" y="24"/>
                  </a:cubicBezTo>
                  <a:cubicBezTo>
                    <a:pt x="94" y="26"/>
                    <a:pt x="95" y="27"/>
                    <a:pt x="97" y="27"/>
                  </a:cubicBezTo>
                  <a:cubicBezTo>
                    <a:pt x="98" y="27"/>
                    <a:pt x="99" y="25"/>
                    <a:pt x="99" y="24"/>
                  </a:cubicBezTo>
                  <a:cubicBezTo>
                    <a:pt x="100" y="24"/>
                    <a:pt x="100" y="24"/>
                    <a:pt x="100" y="24"/>
                  </a:cubicBezTo>
                  <a:moveTo>
                    <a:pt x="87" y="54"/>
                  </a:moveTo>
                  <a:cubicBezTo>
                    <a:pt x="87" y="53"/>
                    <a:pt x="85" y="52"/>
                    <a:pt x="84" y="52"/>
                  </a:cubicBezTo>
                  <a:cubicBezTo>
                    <a:pt x="83" y="52"/>
                    <a:pt x="82" y="53"/>
                    <a:pt x="82" y="54"/>
                  </a:cubicBezTo>
                  <a:cubicBezTo>
                    <a:pt x="82" y="56"/>
                    <a:pt x="83" y="57"/>
                    <a:pt x="85" y="57"/>
                  </a:cubicBezTo>
                  <a:cubicBezTo>
                    <a:pt x="86" y="57"/>
                    <a:pt x="87" y="56"/>
                    <a:pt x="87" y="54"/>
                  </a:cubicBezTo>
                  <a:moveTo>
                    <a:pt x="95" y="54"/>
                  </a:moveTo>
                  <a:cubicBezTo>
                    <a:pt x="95" y="53"/>
                    <a:pt x="94" y="52"/>
                    <a:pt x="92" y="52"/>
                  </a:cubicBezTo>
                  <a:cubicBezTo>
                    <a:pt x="91" y="52"/>
                    <a:pt x="90" y="53"/>
                    <a:pt x="90" y="54"/>
                  </a:cubicBezTo>
                  <a:cubicBezTo>
                    <a:pt x="90" y="56"/>
                    <a:pt x="91" y="57"/>
                    <a:pt x="92" y="57"/>
                  </a:cubicBezTo>
                  <a:cubicBezTo>
                    <a:pt x="94" y="57"/>
                    <a:pt x="95" y="56"/>
                    <a:pt x="95" y="54"/>
                  </a:cubicBezTo>
                  <a:moveTo>
                    <a:pt x="103" y="54"/>
                  </a:moveTo>
                  <a:cubicBezTo>
                    <a:pt x="103" y="53"/>
                    <a:pt x="102" y="52"/>
                    <a:pt x="100" y="52"/>
                  </a:cubicBezTo>
                  <a:cubicBezTo>
                    <a:pt x="99" y="52"/>
                    <a:pt x="98" y="53"/>
                    <a:pt x="98" y="54"/>
                  </a:cubicBezTo>
                  <a:cubicBezTo>
                    <a:pt x="98" y="56"/>
                    <a:pt x="99" y="57"/>
                    <a:pt x="100" y="57"/>
                  </a:cubicBezTo>
                  <a:cubicBezTo>
                    <a:pt x="102" y="57"/>
                    <a:pt x="103" y="56"/>
                    <a:pt x="103" y="54"/>
                  </a:cubicBezTo>
                  <a:cubicBezTo>
                    <a:pt x="103" y="54"/>
                    <a:pt x="103" y="54"/>
                    <a:pt x="103" y="54"/>
                  </a:cubicBezTo>
                  <a:moveTo>
                    <a:pt x="111" y="54"/>
                  </a:moveTo>
                  <a:cubicBezTo>
                    <a:pt x="111" y="53"/>
                    <a:pt x="110" y="52"/>
                    <a:pt x="108" y="52"/>
                  </a:cubicBezTo>
                  <a:cubicBezTo>
                    <a:pt x="107" y="52"/>
                    <a:pt x="106" y="53"/>
                    <a:pt x="106" y="54"/>
                  </a:cubicBezTo>
                  <a:cubicBezTo>
                    <a:pt x="106" y="56"/>
                    <a:pt x="107" y="57"/>
                    <a:pt x="108" y="57"/>
                  </a:cubicBezTo>
                  <a:cubicBezTo>
                    <a:pt x="108" y="57"/>
                    <a:pt x="108" y="57"/>
                    <a:pt x="108" y="57"/>
                  </a:cubicBezTo>
                  <a:cubicBezTo>
                    <a:pt x="110" y="57"/>
                    <a:pt x="111" y="56"/>
                    <a:pt x="111" y="54"/>
                  </a:cubicBezTo>
                  <a:cubicBezTo>
                    <a:pt x="111" y="54"/>
                    <a:pt x="111" y="54"/>
                    <a:pt x="111" y="54"/>
                  </a:cubicBezTo>
                  <a:moveTo>
                    <a:pt x="119" y="54"/>
                  </a:moveTo>
                  <a:cubicBezTo>
                    <a:pt x="119" y="53"/>
                    <a:pt x="118" y="52"/>
                    <a:pt x="116" y="52"/>
                  </a:cubicBezTo>
                  <a:cubicBezTo>
                    <a:pt x="115" y="52"/>
                    <a:pt x="114" y="53"/>
                    <a:pt x="114" y="54"/>
                  </a:cubicBezTo>
                  <a:cubicBezTo>
                    <a:pt x="114" y="56"/>
                    <a:pt x="115" y="57"/>
                    <a:pt x="116" y="57"/>
                  </a:cubicBezTo>
                  <a:cubicBezTo>
                    <a:pt x="118" y="57"/>
                    <a:pt x="119" y="56"/>
                    <a:pt x="119" y="54"/>
                  </a:cubicBezTo>
                  <a:moveTo>
                    <a:pt x="127" y="54"/>
                  </a:moveTo>
                  <a:cubicBezTo>
                    <a:pt x="127" y="53"/>
                    <a:pt x="126" y="52"/>
                    <a:pt x="124" y="52"/>
                  </a:cubicBezTo>
                  <a:cubicBezTo>
                    <a:pt x="123" y="52"/>
                    <a:pt x="122" y="53"/>
                    <a:pt x="122" y="54"/>
                  </a:cubicBezTo>
                  <a:cubicBezTo>
                    <a:pt x="122" y="56"/>
                    <a:pt x="123" y="57"/>
                    <a:pt x="124" y="57"/>
                  </a:cubicBezTo>
                  <a:cubicBezTo>
                    <a:pt x="126" y="57"/>
                    <a:pt x="127" y="56"/>
                    <a:pt x="126" y="54"/>
                  </a:cubicBezTo>
                  <a:cubicBezTo>
                    <a:pt x="127" y="54"/>
                    <a:pt x="127" y="54"/>
                    <a:pt x="127" y="54"/>
                  </a:cubicBezTo>
                  <a:moveTo>
                    <a:pt x="87" y="76"/>
                  </a:moveTo>
                  <a:cubicBezTo>
                    <a:pt x="87" y="75"/>
                    <a:pt x="86" y="73"/>
                    <a:pt x="84" y="73"/>
                  </a:cubicBezTo>
                  <a:cubicBezTo>
                    <a:pt x="83" y="73"/>
                    <a:pt x="81" y="74"/>
                    <a:pt x="81" y="76"/>
                  </a:cubicBezTo>
                  <a:cubicBezTo>
                    <a:pt x="81" y="77"/>
                    <a:pt x="82" y="79"/>
                    <a:pt x="84" y="79"/>
                  </a:cubicBezTo>
                  <a:cubicBezTo>
                    <a:pt x="84" y="79"/>
                    <a:pt x="84" y="79"/>
                    <a:pt x="84" y="79"/>
                  </a:cubicBezTo>
                  <a:cubicBezTo>
                    <a:pt x="85" y="79"/>
                    <a:pt x="87" y="77"/>
                    <a:pt x="87" y="76"/>
                  </a:cubicBezTo>
                  <a:moveTo>
                    <a:pt x="95" y="76"/>
                  </a:moveTo>
                  <a:cubicBezTo>
                    <a:pt x="95" y="75"/>
                    <a:pt x="93" y="73"/>
                    <a:pt x="92" y="73"/>
                  </a:cubicBezTo>
                  <a:cubicBezTo>
                    <a:pt x="91" y="73"/>
                    <a:pt x="89" y="75"/>
                    <a:pt x="89" y="76"/>
                  </a:cubicBezTo>
                  <a:cubicBezTo>
                    <a:pt x="89" y="77"/>
                    <a:pt x="91" y="79"/>
                    <a:pt x="92" y="79"/>
                  </a:cubicBezTo>
                  <a:cubicBezTo>
                    <a:pt x="93" y="79"/>
                    <a:pt x="95" y="77"/>
                    <a:pt x="95" y="76"/>
                  </a:cubicBezTo>
                  <a:cubicBezTo>
                    <a:pt x="95" y="76"/>
                    <a:pt x="95" y="76"/>
                    <a:pt x="95" y="76"/>
                  </a:cubicBezTo>
                  <a:moveTo>
                    <a:pt x="103" y="76"/>
                  </a:moveTo>
                  <a:cubicBezTo>
                    <a:pt x="103" y="75"/>
                    <a:pt x="101" y="73"/>
                    <a:pt x="100" y="73"/>
                  </a:cubicBezTo>
                  <a:cubicBezTo>
                    <a:pt x="99" y="73"/>
                    <a:pt x="97" y="75"/>
                    <a:pt x="97" y="76"/>
                  </a:cubicBezTo>
                  <a:cubicBezTo>
                    <a:pt x="97" y="77"/>
                    <a:pt x="99" y="79"/>
                    <a:pt x="100" y="79"/>
                  </a:cubicBezTo>
                  <a:cubicBezTo>
                    <a:pt x="101" y="79"/>
                    <a:pt x="103" y="77"/>
                    <a:pt x="103" y="76"/>
                  </a:cubicBezTo>
                  <a:cubicBezTo>
                    <a:pt x="103" y="76"/>
                    <a:pt x="103" y="76"/>
                    <a:pt x="103" y="76"/>
                  </a:cubicBezTo>
                  <a:moveTo>
                    <a:pt x="111" y="76"/>
                  </a:moveTo>
                  <a:cubicBezTo>
                    <a:pt x="111" y="75"/>
                    <a:pt x="110" y="73"/>
                    <a:pt x="108" y="73"/>
                  </a:cubicBezTo>
                  <a:cubicBezTo>
                    <a:pt x="107" y="73"/>
                    <a:pt x="105" y="74"/>
                    <a:pt x="105" y="76"/>
                  </a:cubicBezTo>
                  <a:cubicBezTo>
                    <a:pt x="105" y="77"/>
                    <a:pt x="106" y="79"/>
                    <a:pt x="108" y="79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09" y="79"/>
                    <a:pt x="111" y="77"/>
                    <a:pt x="111" y="76"/>
                  </a:cubicBezTo>
                  <a:cubicBezTo>
                    <a:pt x="111" y="76"/>
                    <a:pt x="111" y="76"/>
                    <a:pt x="111" y="76"/>
                  </a:cubicBezTo>
                  <a:moveTo>
                    <a:pt x="119" y="76"/>
                  </a:moveTo>
                  <a:cubicBezTo>
                    <a:pt x="119" y="75"/>
                    <a:pt x="117" y="73"/>
                    <a:pt x="116" y="73"/>
                  </a:cubicBezTo>
                  <a:cubicBezTo>
                    <a:pt x="115" y="73"/>
                    <a:pt x="113" y="75"/>
                    <a:pt x="113" y="76"/>
                  </a:cubicBezTo>
                  <a:cubicBezTo>
                    <a:pt x="113" y="77"/>
                    <a:pt x="115" y="79"/>
                    <a:pt x="116" y="79"/>
                  </a:cubicBezTo>
                  <a:cubicBezTo>
                    <a:pt x="117" y="79"/>
                    <a:pt x="118" y="77"/>
                    <a:pt x="118" y="76"/>
                  </a:cubicBezTo>
                  <a:cubicBezTo>
                    <a:pt x="119" y="76"/>
                    <a:pt x="119" y="76"/>
                    <a:pt x="119" y="76"/>
                  </a:cubicBezTo>
                  <a:moveTo>
                    <a:pt x="127" y="76"/>
                  </a:moveTo>
                  <a:cubicBezTo>
                    <a:pt x="127" y="75"/>
                    <a:pt x="125" y="73"/>
                    <a:pt x="124" y="73"/>
                  </a:cubicBezTo>
                  <a:cubicBezTo>
                    <a:pt x="123" y="73"/>
                    <a:pt x="121" y="75"/>
                    <a:pt x="121" y="76"/>
                  </a:cubicBezTo>
                  <a:cubicBezTo>
                    <a:pt x="121" y="77"/>
                    <a:pt x="123" y="79"/>
                    <a:pt x="124" y="79"/>
                  </a:cubicBezTo>
                  <a:cubicBezTo>
                    <a:pt x="125" y="78"/>
                    <a:pt x="126" y="77"/>
                    <a:pt x="126" y="76"/>
                  </a:cubicBezTo>
                  <a:cubicBezTo>
                    <a:pt x="127" y="76"/>
                    <a:pt x="127" y="76"/>
                    <a:pt x="127" y="76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3" name="Freeform 372"/>
            <p:cNvSpPr>
              <a:spLocks noEditPoints="1"/>
            </p:cNvSpPr>
            <p:nvPr/>
          </p:nvSpPr>
          <p:spPr bwMode="auto">
            <a:xfrm>
              <a:off x="2059" y="1584"/>
              <a:ext cx="61" cy="38"/>
            </a:xfrm>
            <a:custGeom>
              <a:avLst/>
              <a:gdLst>
                <a:gd name="T0" fmla="*/ 12 w 128"/>
                <a:gd name="T1" fmla="*/ 0 h 79"/>
                <a:gd name="T2" fmla="*/ 12 w 128"/>
                <a:gd name="T3" fmla="*/ 11 h 79"/>
                <a:gd name="T4" fmla="*/ 12 w 128"/>
                <a:gd name="T5" fmla="*/ 15 h 79"/>
                <a:gd name="T6" fmla="*/ 12 w 128"/>
                <a:gd name="T7" fmla="*/ 21 h 79"/>
                <a:gd name="T8" fmla="*/ 12 w 128"/>
                <a:gd name="T9" fmla="*/ 26 h 79"/>
                <a:gd name="T10" fmla="*/ 3 w 128"/>
                <a:gd name="T11" fmla="*/ 32 h 79"/>
                <a:gd name="T12" fmla="*/ 14 w 128"/>
                <a:gd name="T13" fmla="*/ 45 h 79"/>
                <a:gd name="T14" fmla="*/ 3 w 128"/>
                <a:gd name="T15" fmla="*/ 47 h 79"/>
                <a:gd name="T16" fmla="*/ 12 w 128"/>
                <a:gd name="T17" fmla="*/ 53 h 79"/>
                <a:gd name="T18" fmla="*/ 12 w 128"/>
                <a:gd name="T19" fmla="*/ 58 h 79"/>
                <a:gd name="T20" fmla="*/ 1 w 128"/>
                <a:gd name="T21" fmla="*/ 66 h 79"/>
                <a:gd name="T22" fmla="*/ 14 w 128"/>
                <a:gd name="T23" fmla="*/ 77 h 79"/>
                <a:gd name="T24" fmla="*/ 12 w 128"/>
                <a:gd name="T25" fmla="*/ 79 h 79"/>
                <a:gd name="T26" fmla="*/ 22 w 128"/>
                <a:gd name="T27" fmla="*/ 0 h 79"/>
                <a:gd name="T28" fmla="*/ 49 w 128"/>
                <a:gd name="T29" fmla="*/ 3 h 79"/>
                <a:gd name="T30" fmla="*/ 22 w 128"/>
                <a:gd name="T31" fmla="*/ 11 h 79"/>
                <a:gd name="T32" fmla="*/ 49 w 128"/>
                <a:gd name="T33" fmla="*/ 13 h 79"/>
                <a:gd name="T34" fmla="*/ 22 w 128"/>
                <a:gd name="T35" fmla="*/ 21 h 79"/>
                <a:gd name="T36" fmla="*/ 49 w 128"/>
                <a:gd name="T37" fmla="*/ 24 h 79"/>
                <a:gd name="T38" fmla="*/ 20 w 128"/>
                <a:gd name="T39" fmla="*/ 34 h 79"/>
                <a:gd name="T40" fmla="*/ 49 w 128"/>
                <a:gd name="T41" fmla="*/ 34 h 79"/>
                <a:gd name="T42" fmla="*/ 20 w 128"/>
                <a:gd name="T43" fmla="*/ 45 h 79"/>
                <a:gd name="T44" fmla="*/ 78 w 128"/>
                <a:gd name="T45" fmla="*/ 55 h 79"/>
                <a:gd name="T46" fmla="*/ 76 w 128"/>
                <a:gd name="T47" fmla="*/ 58 h 79"/>
                <a:gd name="T48" fmla="*/ 49 w 128"/>
                <a:gd name="T49" fmla="*/ 66 h 79"/>
                <a:gd name="T50" fmla="*/ 76 w 128"/>
                <a:gd name="T51" fmla="*/ 74 h 79"/>
                <a:gd name="T52" fmla="*/ 78 w 128"/>
                <a:gd name="T53" fmla="*/ 77 h 79"/>
                <a:gd name="T54" fmla="*/ 60 w 128"/>
                <a:gd name="T55" fmla="*/ 2 h 79"/>
                <a:gd name="T56" fmla="*/ 68 w 128"/>
                <a:gd name="T57" fmla="*/ 2 h 79"/>
                <a:gd name="T58" fmla="*/ 75 w 128"/>
                <a:gd name="T59" fmla="*/ 2 h 79"/>
                <a:gd name="T60" fmla="*/ 81 w 128"/>
                <a:gd name="T61" fmla="*/ 5 h 79"/>
                <a:gd name="T62" fmla="*/ 89 w 128"/>
                <a:gd name="T63" fmla="*/ 5 h 79"/>
                <a:gd name="T64" fmla="*/ 97 w 128"/>
                <a:gd name="T65" fmla="*/ 5 h 79"/>
                <a:gd name="T66" fmla="*/ 55 w 128"/>
                <a:gd name="T67" fmla="*/ 24 h 79"/>
                <a:gd name="T68" fmla="*/ 65 w 128"/>
                <a:gd name="T69" fmla="*/ 21 h 79"/>
                <a:gd name="T70" fmla="*/ 68 w 128"/>
                <a:gd name="T71" fmla="*/ 24 h 79"/>
                <a:gd name="T72" fmla="*/ 76 w 128"/>
                <a:gd name="T73" fmla="*/ 24 h 79"/>
                <a:gd name="T74" fmla="*/ 83 w 128"/>
                <a:gd name="T75" fmla="*/ 24 h 79"/>
                <a:gd name="T76" fmla="*/ 89 w 128"/>
                <a:gd name="T77" fmla="*/ 26 h 79"/>
                <a:gd name="T78" fmla="*/ 97 w 128"/>
                <a:gd name="T79" fmla="*/ 21 h 79"/>
                <a:gd name="T80" fmla="*/ 87 w 128"/>
                <a:gd name="T81" fmla="*/ 54 h 79"/>
                <a:gd name="T82" fmla="*/ 87 w 128"/>
                <a:gd name="T83" fmla="*/ 54 h 79"/>
                <a:gd name="T84" fmla="*/ 93 w 128"/>
                <a:gd name="T85" fmla="*/ 57 h 79"/>
                <a:gd name="T86" fmla="*/ 101 w 128"/>
                <a:gd name="T87" fmla="*/ 57 h 79"/>
                <a:gd name="T88" fmla="*/ 106 w 128"/>
                <a:gd name="T89" fmla="*/ 54 h 79"/>
                <a:gd name="T90" fmla="*/ 117 w 128"/>
                <a:gd name="T91" fmla="*/ 51 h 79"/>
                <a:gd name="T92" fmla="*/ 125 w 128"/>
                <a:gd name="T93" fmla="*/ 52 h 79"/>
                <a:gd name="T94" fmla="*/ 88 w 128"/>
                <a:gd name="T95" fmla="*/ 76 h 79"/>
                <a:gd name="T96" fmla="*/ 87 w 128"/>
                <a:gd name="T97" fmla="*/ 76 h 79"/>
                <a:gd name="T98" fmla="*/ 93 w 128"/>
                <a:gd name="T99" fmla="*/ 79 h 79"/>
                <a:gd name="T100" fmla="*/ 98 w 128"/>
                <a:gd name="T101" fmla="*/ 76 h 79"/>
                <a:gd name="T102" fmla="*/ 106 w 128"/>
                <a:gd name="T103" fmla="*/ 76 h 79"/>
                <a:gd name="T104" fmla="*/ 120 w 128"/>
                <a:gd name="T105" fmla="*/ 76 h 79"/>
                <a:gd name="T106" fmla="*/ 120 w 128"/>
                <a:gd name="T107" fmla="*/ 76 h 79"/>
                <a:gd name="T108" fmla="*/ 128 w 128"/>
                <a:gd name="T109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4"/>
                    <a:pt x="13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moveTo>
                    <a:pt x="14" y="13"/>
                  </a:moveTo>
                  <a:cubicBezTo>
                    <a:pt x="14" y="12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1" y="15"/>
                    <a:pt x="3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5"/>
                    <a:pt x="14" y="14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moveTo>
                    <a:pt x="14" y="24"/>
                  </a:moveTo>
                  <a:cubicBezTo>
                    <a:pt x="14" y="22"/>
                    <a:pt x="13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" y="21"/>
                    <a:pt x="0" y="22"/>
                    <a:pt x="0" y="24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moveTo>
                    <a:pt x="14" y="34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2"/>
                    <a:pt x="0" y="33"/>
                    <a:pt x="0" y="34"/>
                  </a:cubicBezTo>
                  <a:cubicBezTo>
                    <a:pt x="0" y="36"/>
                    <a:pt x="1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4"/>
                  </a:cubicBezTo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3"/>
                    <a:pt x="0" y="44"/>
                    <a:pt x="1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ubicBezTo>
                    <a:pt x="14" y="45"/>
                    <a:pt x="14" y="45"/>
                    <a:pt x="14" y="45"/>
                  </a:cubicBezTo>
                  <a:moveTo>
                    <a:pt x="14" y="55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3"/>
                    <a:pt x="0" y="54"/>
                    <a:pt x="1" y="56"/>
                  </a:cubicBezTo>
                  <a:cubicBezTo>
                    <a:pt x="1" y="57"/>
                    <a:pt x="2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5"/>
                  </a:cubicBezTo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1" y="64"/>
                    <a:pt x="0" y="65"/>
                    <a:pt x="1" y="66"/>
                  </a:cubicBezTo>
                  <a:cubicBezTo>
                    <a:pt x="1" y="67"/>
                    <a:pt x="2" y="68"/>
                    <a:pt x="3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3" y="68"/>
                    <a:pt x="14" y="67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moveTo>
                    <a:pt x="14" y="77"/>
                  </a:moveTo>
                  <a:cubicBezTo>
                    <a:pt x="14" y="75"/>
                    <a:pt x="13" y="74"/>
                    <a:pt x="12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1" y="74"/>
                    <a:pt x="0" y="75"/>
                    <a:pt x="0" y="77"/>
                  </a:cubicBezTo>
                  <a:cubicBezTo>
                    <a:pt x="0" y="78"/>
                    <a:pt x="1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moveTo>
                    <a:pt x="49" y="2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2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cubicBezTo>
                    <a:pt x="49" y="2"/>
                    <a:pt x="49" y="2"/>
                    <a:pt x="49" y="2"/>
                  </a:cubicBezTo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3"/>
                  </a:cubicBezTo>
                  <a:cubicBezTo>
                    <a:pt x="20" y="14"/>
                    <a:pt x="21" y="15"/>
                    <a:pt x="22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8" y="15"/>
                    <a:pt x="49" y="14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moveTo>
                    <a:pt x="49" y="24"/>
                  </a:moveTo>
                  <a:cubicBezTo>
                    <a:pt x="49" y="22"/>
                    <a:pt x="48" y="21"/>
                    <a:pt x="47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20" y="22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moveTo>
                    <a:pt x="49" y="34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0" y="44"/>
                    <a:pt x="20" y="45"/>
                  </a:cubicBezTo>
                  <a:cubicBezTo>
                    <a:pt x="20" y="46"/>
                    <a:pt x="21" y="47"/>
                    <a:pt x="22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7"/>
                    <a:pt x="49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moveTo>
                    <a:pt x="78" y="55"/>
                  </a:moveTo>
                  <a:cubicBezTo>
                    <a:pt x="78" y="54"/>
                    <a:pt x="77" y="53"/>
                    <a:pt x="76" y="53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0" y="53"/>
                    <a:pt x="49" y="54"/>
                    <a:pt x="49" y="56"/>
                  </a:cubicBezTo>
                  <a:cubicBezTo>
                    <a:pt x="49" y="57"/>
                    <a:pt x="50" y="58"/>
                    <a:pt x="51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5"/>
                  </a:cubicBezTo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0" y="64"/>
                    <a:pt x="49" y="65"/>
                    <a:pt x="49" y="66"/>
                  </a:cubicBezTo>
                  <a:cubicBezTo>
                    <a:pt x="49" y="67"/>
                    <a:pt x="50" y="68"/>
                    <a:pt x="51" y="68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7" y="68"/>
                    <a:pt x="78" y="67"/>
                    <a:pt x="78" y="66"/>
                  </a:cubicBezTo>
                  <a:moveTo>
                    <a:pt x="78" y="77"/>
                  </a:moveTo>
                  <a:cubicBezTo>
                    <a:pt x="78" y="75"/>
                    <a:pt x="77" y="74"/>
                    <a:pt x="76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0" y="74"/>
                    <a:pt x="49" y="75"/>
                    <a:pt x="49" y="77"/>
                  </a:cubicBezTo>
                  <a:cubicBezTo>
                    <a:pt x="49" y="78"/>
                    <a:pt x="50" y="79"/>
                    <a:pt x="51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moveTo>
                    <a:pt x="60" y="2"/>
                  </a:moveTo>
                  <a:cubicBezTo>
                    <a:pt x="60" y="1"/>
                    <a:pt x="58" y="0"/>
                    <a:pt x="57" y="0"/>
                  </a:cubicBezTo>
                  <a:cubicBezTo>
                    <a:pt x="55" y="0"/>
                    <a:pt x="54" y="1"/>
                    <a:pt x="54" y="2"/>
                  </a:cubicBezTo>
                  <a:cubicBezTo>
                    <a:pt x="54" y="4"/>
                    <a:pt x="55" y="5"/>
                    <a:pt x="57" y="5"/>
                  </a:cubicBezTo>
                  <a:cubicBezTo>
                    <a:pt x="58" y="5"/>
                    <a:pt x="60" y="4"/>
                    <a:pt x="60" y="2"/>
                  </a:cubicBezTo>
                  <a:moveTo>
                    <a:pt x="68" y="2"/>
                  </a:moveTo>
                  <a:cubicBezTo>
                    <a:pt x="67" y="1"/>
                    <a:pt x="66" y="0"/>
                    <a:pt x="65" y="0"/>
                  </a:cubicBezTo>
                  <a:cubicBezTo>
                    <a:pt x="63" y="0"/>
                    <a:pt x="62" y="1"/>
                    <a:pt x="62" y="2"/>
                  </a:cubicBezTo>
                  <a:cubicBezTo>
                    <a:pt x="62" y="4"/>
                    <a:pt x="64" y="5"/>
                    <a:pt x="65" y="5"/>
                  </a:cubicBezTo>
                  <a:cubicBezTo>
                    <a:pt x="66" y="5"/>
                    <a:pt x="67" y="4"/>
                    <a:pt x="68" y="2"/>
                  </a:cubicBezTo>
                  <a:moveTo>
                    <a:pt x="76" y="2"/>
                  </a:moveTo>
                  <a:cubicBezTo>
                    <a:pt x="76" y="1"/>
                    <a:pt x="74" y="0"/>
                    <a:pt x="73" y="0"/>
                  </a:cubicBezTo>
                  <a:cubicBezTo>
                    <a:pt x="71" y="0"/>
                    <a:pt x="70" y="1"/>
                    <a:pt x="70" y="2"/>
                  </a:cubicBezTo>
                  <a:cubicBezTo>
                    <a:pt x="70" y="4"/>
                    <a:pt x="71" y="5"/>
                    <a:pt x="73" y="5"/>
                  </a:cubicBezTo>
                  <a:cubicBezTo>
                    <a:pt x="74" y="5"/>
                    <a:pt x="75" y="4"/>
                    <a:pt x="75" y="2"/>
                  </a:cubicBezTo>
                  <a:cubicBezTo>
                    <a:pt x="76" y="2"/>
                    <a:pt x="76" y="2"/>
                    <a:pt x="76" y="2"/>
                  </a:cubicBezTo>
                  <a:moveTo>
                    <a:pt x="84" y="2"/>
                  </a:moveTo>
                  <a:cubicBezTo>
                    <a:pt x="84" y="1"/>
                    <a:pt x="82" y="0"/>
                    <a:pt x="81" y="0"/>
                  </a:cubicBezTo>
                  <a:cubicBezTo>
                    <a:pt x="79" y="0"/>
                    <a:pt x="78" y="1"/>
                    <a:pt x="78" y="2"/>
                  </a:cubicBezTo>
                  <a:cubicBezTo>
                    <a:pt x="78" y="4"/>
                    <a:pt x="79" y="5"/>
                    <a:pt x="81" y="5"/>
                  </a:cubicBezTo>
                  <a:cubicBezTo>
                    <a:pt x="82" y="5"/>
                    <a:pt x="84" y="4"/>
                    <a:pt x="84" y="2"/>
                  </a:cubicBezTo>
                  <a:moveTo>
                    <a:pt x="92" y="2"/>
                  </a:moveTo>
                  <a:cubicBezTo>
                    <a:pt x="91" y="1"/>
                    <a:pt x="90" y="0"/>
                    <a:pt x="89" y="0"/>
                  </a:cubicBezTo>
                  <a:cubicBezTo>
                    <a:pt x="87" y="0"/>
                    <a:pt x="86" y="1"/>
                    <a:pt x="86" y="2"/>
                  </a:cubicBezTo>
                  <a:cubicBezTo>
                    <a:pt x="86" y="4"/>
                    <a:pt x="88" y="5"/>
                    <a:pt x="89" y="5"/>
                  </a:cubicBezTo>
                  <a:cubicBezTo>
                    <a:pt x="90" y="5"/>
                    <a:pt x="91" y="4"/>
                    <a:pt x="92" y="2"/>
                  </a:cubicBezTo>
                  <a:moveTo>
                    <a:pt x="100" y="2"/>
                  </a:moveTo>
                  <a:cubicBezTo>
                    <a:pt x="100" y="1"/>
                    <a:pt x="98" y="0"/>
                    <a:pt x="97" y="0"/>
                  </a:cubicBezTo>
                  <a:cubicBezTo>
                    <a:pt x="95" y="0"/>
                    <a:pt x="94" y="1"/>
                    <a:pt x="94" y="2"/>
                  </a:cubicBezTo>
                  <a:cubicBezTo>
                    <a:pt x="94" y="4"/>
                    <a:pt x="95" y="5"/>
                    <a:pt x="97" y="5"/>
                  </a:cubicBezTo>
                  <a:cubicBezTo>
                    <a:pt x="98" y="5"/>
                    <a:pt x="99" y="4"/>
                    <a:pt x="99" y="2"/>
                  </a:cubicBezTo>
                  <a:cubicBezTo>
                    <a:pt x="100" y="2"/>
                    <a:pt x="100" y="2"/>
                    <a:pt x="100" y="2"/>
                  </a:cubicBezTo>
                  <a:moveTo>
                    <a:pt x="60" y="24"/>
                  </a:moveTo>
                  <a:cubicBezTo>
                    <a:pt x="60" y="22"/>
                    <a:pt x="59" y="21"/>
                    <a:pt x="57" y="21"/>
                  </a:cubicBezTo>
                  <a:cubicBezTo>
                    <a:pt x="56" y="21"/>
                    <a:pt x="55" y="22"/>
                    <a:pt x="55" y="24"/>
                  </a:cubicBezTo>
                  <a:cubicBezTo>
                    <a:pt x="55" y="25"/>
                    <a:pt x="56" y="26"/>
                    <a:pt x="57" y="26"/>
                  </a:cubicBezTo>
                  <a:cubicBezTo>
                    <a:pt x="59" y="26"/>
                    <a:pt x="60" y="25"/>
                    <a:pt x="60" y="24"/>
                  </a:cubicBezTo>
                  <a:cubicBezTo>
                    <a:pt x="60" y="24"/>
                    <a:pt x="60" y="24"/>
                    <a:pt x="60" y="24"/>
                  </a:cubicBezTo>
                  <a:moveTo>
                    <a:pt x="68" y="24"/>
                  </a:moveTo>
                  <a:cubicBezTo>
                    <a:pt x="68" y="22"/>
                    <a:pt x="67" y="21"/>
                    <a:pt x="65" y="21"/>
                  </a:cubicBezTo>
                  <a:cubicBezTo>
                    <a:pt x="64" y="21"/>
                    <a:pt x="62" y="22"/>
                    <a:pt x="62" y="24"/>
                  </a:cubicBezTo>
                  <a:cubicBezTo>
                    <a:pt x="62" y="25"/>
                    <a:pt x="64" y="26"/>
                    <a:pt x="65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6"/>
                    <a:pt x="67" y="25"/>
                    <a:pt x="67" y="24"/>
                  </a:cubicBezTo>
                  <a:cubicBezTo>
                    <a:pt x="68" y="24"/>
                    <a:pt x="68" y="24"/>
                    <a:pt x="68" y="24"/>
                  </a:cubicBezTo>
                  <a:moveTo>
                    <a:pt x="76" y="24"/>
                  </a:moveTo>
                  <a:cubicBezTo>
                    <a:pt x="76" y="22"/>
                    <a:pt x="75" y="21"/>
                    <a:pt x="73" y="21"/>
                  </a:cubicBezTo>
                  <a:cubicBezTo>
                    <a:pt x="72" y="21"/>
                    <a:pt x="71" y="22"/>
                    <a:pt x="71" y="24"/>
                  </a:cubicBezTo>
                  <a:cubicBezTo>
                    <a:pt x="71" y="25"/>
                    <a:pt x="72" y="26"/>
                    <a:pt x="73" y="26"/>
                  </a:cubicBezTo>
                  <a:cubicBezTo>
                    <a:pt x="75" y="26"/>
                    <a:pt x="76" y="25"/>
                    <a:pt x="76" y="24"/>
                  </a:cubicBezTo>
                  <a:moveTo>
                    <a:pt x="84" y="24"/>
                  </a:moveTo>
                  <a:cubicBezTo>
                    <a:pt x="84" y="22"/>
                    <a:pt x="83" y="21"/>
                    <a:pt x="81" y="21"/>
                  </a:cubicBezTo>
                  <a:cubicBezTo>
                    <a:pt x="80" y="21"/>
                    <a:pt x="79" y="22"/>
                    <a:pt x="79" y="24"/>
                  </a:cubicBezTo>
                  <a:cubicBezTo>
                    <a:pt x="79" y="25"/>
                    <a:pt x="80" y="26"/>
                    <a:pt x="81" y="26"/>
                  </a:cubicBezTo>
                  <a:cubicBezTo>
                    <a:pt x="82" y="26"/>
                    <a:pt x="83" y="25"/>
                    <a:pt x="83" y="24"/>
                  </a:cubicBezTo>
                  <a:cubicBezTo>
                    <a:pt x="84" y="24"/>
                    <a:pt x="84" y="24"/>
                    <a:pt x="84" y="24"/>
                  </a:cubicBezTo>
                  <a:moveTo>
                    <a:pt x="92" y="24"/>
                  </a:moveTo>
                  <a:cubicBezTo>
                    <a:pt x="92" y="22"/>
                    <a:pt x="91" y="21"/>
                    <a:pt x="89" y="21"/>
                  </a:cubicBezTo>
                  <a:cubicBezTo>
                    <a:pt x="88" y="21"/>
                    <a:pt x="86" y="22"/>
                    <a:pt x="86" y="24"/>
                  </a:cubicBezTo>
                  <a:cubicBezTo>
                    <a:pt x="86" y="25"/>
                    <a:pt x="88" y="26"/>
                    <a:pt x="89" y="26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90" y="26"/>
                    <a:pt x="91" y="25"/>
                    <a:pt x="91" y="24"/>
                  </a:cubicBezTo>
                  <a:cubicBezTo>
                    <a:pt x="92" y="24"/>
                    <a:pt x="92" y="24"/>
                    <a:pt x="92" y="24"/>
                  </a:cubicBezTo>
                  <a:moveTo>
                    <a:pt x="100" y="24"/>
                  </a:moveTo>
                  <a:cubicBezTo>
                    <a:pt x="100" y="22"/>
                    <a:pt x="99" y="21"/>
                    <a:pt x="97" y="21"/>
                  </a:cubicBezTo>
                  <a:cubicBezTo>
                    <a:pt x="96" y="21"/>
                    <a:pt x="95" y="22"/>
                    <a:pt x="95" y="24"/>
                  </a:cubicBezTo>
                  <a:cubicBezTo>
                    <a:pt x="95" y="25"/>
                    <a:pt x="96" y="26"/>
                    <a:pt x="97" y="26"/>
                  </a:cubicBezTo>
                  <a:cubicBezTo>
                    <a:pt x="98" y="26"/>
                    <a:pt x="99" y="25"/>
                    <a:pt x="99" y="24"/>
                  </a:cubicBezTo>
                  <a:cubicBezTo>
                    <a:pt x="100" y="24"/>
                    <a:pt x="100" y="24"/>
                    <a:pt x="100" y="24"/>
                  </a:cubicBezTo>
                  <a:moveTo>
                    <a:pt x="87" y="54"/>
                  </a:moveTo>
                  <a:cubicBezTo>
                    <a:pt x="87" y="53"/>
                    <a:pt x="86" y="51"/>
                    <a:pt x="85" y="51"/>
                  </a:cubicBezTo>
                  <a:cubicBezTo>
                    <a:pt x="83" y="51"/>
                    <a:pt x="82" y="53"/>
                    <a:pt x="82" y="54"/>
                  </a:cubicBezTo>
                  <a:cubicBezTo>
                    <a:pt x="82" y="56"/>
                    <a:pt x="83" y="57"/>
                    <a:pt x="85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6" y="57"/>
                    <a:pt x="87" y="55"/>
                    <a:pt x="87" y="54"/>
                  </a:cubicBezTo>
                  <a:cubicBezTo>
                    <a:pt x="87" y="54"/>
                    <a:pt x="87" y="54"/>
                    <a:pt x="87" y="54"/>
                  </a:cubicBezTo>
                  <a:moveTo>
                    <a:pt x="95" y="54"/>
                  </a:moveTo>
                  <a:cubicBezTo>
                    <a:pt x="95" y="53"/>
                    <a:pt x="94" y="51"/>
                    <a:pt x="93" y="51"/>
                  </a:cubicBezTo>
                  <a:cubicBezTo>
                    <a:pt x="91" y="51"/>
                    <a:pt x="90" y="53"/>
                    <a:pt x="90" y="54"/>
                  </a:cubicBezTo>
                  <a:cubicBezTo>
                    <a:pt x="90" y="56"/>
                    <a:pt x="91" y="57"/>
                    <a:pt x="93" y="57"/>
                  </a:cubicBezTo>
                  <a:cubicBezTo>
                    <a:pt x="94" y="57"/>
                    <a:pt x="95" y="56"/>
                    <a:pt x="95" y="54"/>
                  </a:cubicBezTo>
                  <a:moveTo>
                    <a:pt x="103" y="54"/>
                  </a:moveTo>
                  <a:cubicBezTo>
                    <a:pt x="103" y="53"/>
                    <a:pt x="102" y="51"/>
                    <a:pt x="101" y="52"/>
                  </a:cubicBezTo>
                  <a:cubicBezTo>
                    <a:pt x="99" y="52"/>
                    <a:pt x="98" y="53"/>
                    <a:pt x="98" y="54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2" y="56"/>
                    <a:pt x="103" y="55"/>
                    <a:pt x="103" y="54"/>
                  </a:cubicBezTo>
                  <a:cubicBezTo>
                    <a:pt x="103" y="54"/>
                    <a:pt x="103" y="54"/>
                    <a:pt x="103" y="54"/>
                  </a:cubicBezTo>
                  <a:moveTo>
                    <a:pt x="111" y="54"/>
                  </a:moveTo>
                  <a:cubicBezTo>
                    <a:pt x="111" y="53"/>
                    <a:pt x="110" y="51"/>
                    <a:pt x="109" y="51"/>
                  </a:cubicBezTo>
                  <a:cubicBezTo>
                    <a:pt x="107" y="51"/>
                    <a:pt x="106" y="53"/>
                    <a:pt x="106" y="54"/>
                  </a:cubicBezTo>
                  <a:cubicBezTo>
                    <a:pt x="106" y="56"/>
                    <a:pt x="107" y="57"/>
                    <a:pt x="109" y="57"/>
                  </a:cubicBezTo>
                  <a:cubicBezTo>
                    <a:pt x="110" y="56"/>
                    <a:pt x="111" y="55"/>
                    <a:pt x="111" y="54"/>
                  </a:cubicBezTo>
                  <a:cubicBezTo>
                    <a:pt x="111" y="54"/>
                    <a:pt x="111" y="54"/>
                    <a:pt x="111" y="54"/>
                  </a:cubicBezTo>
                  <a:moveTo>
                    <a:pt x="119" y="54"/>
                  </a:moveTo>
                  <a:cubicBezTo>
                    <a:pt x="119" y="53"/>
                    <a:pt x="118" y="51"/>
                    <a:pt x="117" y="51"/>
                  </a:cubicBezTo>
                  <a:cubicBezTo>
                    <a:pt x="115" y="51"/>
                    <a:pt x="114" y="53"/>
                    <a:pt x="114" y="54"/>
                  </a:cubicBezTo>
                  <a:cubicBezTo>
                    <a:pt x="114" y="56"/>
                    <a:pt x="115" y="57"/>
                    <a:pt x="117" y="57"/>
                  </a:cubicBezTo>
                  <a:cubicBezTo>
                    <a:pt x="118" y="57"/>
                    <a:pt x="119" y="56"/>
                    <a:pt x="119" y="54"/>
                  </a:cubicBezTo>
                  <a:moveTo>
                    <a:pt x="127" y="54"/>
                  </a:moveTo>
                  <a:cubicBezTo>
                    <a:pt x="127" y="53"/>
                    <a:pt x="126" y="51"/>
                    <a:pt x="125" y="52"/>
                  </a:cubicBezTo>
                  <a:cubicBezTo>
                    <a:pt x="123" y="52"/>
                    <a:pt x="122" y="53"/>
                    <a:pt x="122" y="54"/>
                  </a:cubicBezTo>
                  <a:cubicBezTo>
                    <a:pt x="122" y="56"/>
                    <a:pt x="123" y="57"/>
                    <a:pt x="125" y="57"/>
                  </a:cubicBezTo>
                  <a:cubicBezTo>
                    <a:pt x="126" y="56"/>
                    <a:pt x="126" y="55"/>
                    <a:pt x="126" y="54"/>
                  </a:cubicBezTo>
                  <a:cubicBezTo>
                    <a:pt x="127" y="54"/>
                    <a:pt x="127" y="54"/>
                    <a:pt x="127" y="54"/>
                  </a:cubicBezTo>
                  <a:moveTo>
                    <a:pt x="88" y="76"/>
                  </a:moveTo>
                  <a:cubicBezTo>
                    <a:pt x="88" y="75"/>
                    <a:pt x="86" y="73"/>
                    <a:pt x="85" y="73"/>
                  </a:cubicBezTo>
                  <a:cubicBezTo>
                    <a:pt x="83" y="73"/>
                    <a:pt x="82" y="74"/>
                    <a:pt x="82" y="76"/>
                  </a:cubicBezTo>
                  <a:cubicBezTo>
                    <a:pt x="82" y="77"/>
                    <a:pt x="83" y="79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6" y="78"/>
                    <a:pt x="87" y="77"/>
                    <a:pt x="87" y="76"/>
                  </a:cubicBezTo>
                  <a:cubicBezTo>
                    <a:pt x="88" y="76"/>
                    <a:pt x="88" y="76"/>
                    <a:pt x="88" y="76"/>
                  </a:cubicBezTo>
                  <a:moveTo>
                    <a:pt x="96" y="76"/>
                  </a:moveTo>
                  <a:cubicBezTo>
                    <a:pt x="96" y="75"/>
                    <a:pt x="94" y="73"/>
                    <a:pt x="93" y="73"/>
                  </a:cubicBezTo>
                  <a:cubicBezTo>
                    <a:pt x="91" y="73"/>
                    <a:pt x="90" y="75"/>
                    <a:pt x="90" y="76"/>
                  </a:cubicBezTo>
                  <a:cubicBezTo>
                    <a:pt x="90" y="77"/>
                    <a:pt x="91" y="79"/>
                    <a:pt x="93" y="79"/>
                  </a:cubicBezTo>
                  <a:cubicBezTo>
                    <a:pt x="94" y="78"/>
                    <a:pt x="95" y="77"/>
                    <a:pt x="95" y="76"/>
                  </a:cubicBezTo>
                  <a:cubicBezTo>
                    <a:pt x="96" y="76"/>
                    <a:pt x="96" y="76"/>
                    <a:pt x="96" y="76"/>
                  </a:cubicBezTo>
                  <a:moveTo>
                    <a:pt x="104" y="76"/>
                  </a:moveTo>
                  <a:cubicBezTo>
                    <a:pt x="104" y="75"/>
                    <a:pt x="102" y="73"/>
                    <a:pt x="101" y="73"/>
                  </a:cubicBezTo>
                  <a:cubicBezTo>
                    <a:pt x="99" y="73"/>
                    <a:pt x="98" y="75"/>
                    <a:pt x="98" y="76"/>
                  </a:cubicBezTo>
                  <a:cubicBezTo>
                    <a:pt x="98" y="77"/>
                    <a:pt x="99" y="79"/>
                    <a:pt x="101" y="79"/>
                  </a:cubicBezTo>
                  <a:cubicBezTo>
                    <a:pt x="102" y="79"/>
                    <a:pt x="104" y="77"/>
                    <a:pt x="104" y="76"/>
                  </a:cubicBezTo>
                  <a:moveTo>
                    <a:pt x="112" y="76"/>
                  </a:moveTo>
                  <a:cubicBezTo>
                    <a:pt x="112" y="75"/>
                    <a:pt x="110" y="73"/>
                    <a:pt x="109" y="73"/>
                  </a:cubicBezTo>
                  <a:cubicBezTo>
                    <a:pt x="107" y="73"/>
                    <a:pt x="106" y="74"/>
                    <a:pt x="106" y="76"/>
                  </a:cubicBezTo>
                  <a:cubicBezTo>
                    <a:pt x="106" y="77"/>
                    <a:pt x="107" y="79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8"/>
                    <a:pt x="111" y="77"/>
                    <a:pt x="111" y="76"/>
                  </a:cubicBezTo>
                  <a:cubicBezTo>
                    <a:pt x="112" y="76"/>
                    <a:pt x="112" y="76"/>
                    <a:pt x="112" y="76"/>
                  </a:cubicBezTo>
                  <a:moveTo>
                    <a:pt x="120" y="76"/>
                  </a:moveTo>
                  <a:cubicBezTo>
                    <a:pt x="120" y="75"/>
                    <a:pt x="118" y="73"/>
                    <a:pt x="117" y="73"/>
                  </a:cubicBezTo>
                  <a:cubicBezTo>
                    <a:pt x="115" y="73"/>
                    <a:pt x="114" y="75"/>
                    <a:pt x="114" y="76"/>
                  </a:cubicBezTo>
                  <a:cubicBezTo>
                    <a:pt x="114" y="77"/>
                    <a:pt x="115" y="79"/>
                    <a:pt x="117" y="79"/>
                  </a:cubicBezTo>
                  <a:cubicBezTo>
                    <a:pt x="118" y="78"/>
                    <a:pt x="119" y="77"/>
                    <a:pt x="118" y="76"/>
                  </a:cubicBezTo>
                  <a:cubicBezTo>
                    <a:pt x="120" y="76"/>
                    <a:pt x="120" y="76"/>
                    <a:pt x="120" y="76"/>
                  </a:cubicBezTo>
                  <a:moveTo>
                    <a:pt x="128" y="76"/>
                  </a:moveTo>
                  <a:cubicBezTo>
                    <a:pt x="128" y="75"/>
                    <a:pt x="126" y="73"/>
                    <a:pt x="125" y="73"/>
                  </a:cubicBezTo>
                  <a:cubicBezTo>
                    <a:pt x="123" y="73"/>
                    <a:pt x="122" y="75"/>
                    <a:pt x="122" y="76"/>
                  </a:cubicBezTo>
                  <a:cubicBezTo>
                    <a:pt x="122" y="77"/>
                    <a:pt x="123" y="79"/>
                    <a:pt x="125" y="79"/>
                  </a:cubicBezTo>
                  <a:cubicBezTo>
                    <a:pt x="126" y="79"/>
                    <a:pt x="128" y="77"/>
                    <a:pt x="128" y="76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4" name="Freeform 373"/>
            <p:cNvSpPr>
              <a:spLocks noEditPoints="1"/>
            </p:cNvSpPr>
            <p:nvPr/>
          </p:nvSpPr>
          <p:spPr bwMode="auto">
            <a:xfrm>
              <a:off x="2127" y="1502"/>
              <a:ext cx="62" cy="38"/>
            </a:xfrm>
            <a:custGeom>
              <a:avLst/>
              <a:gdLst>
                <a:gd name="T0" fmla="*/ 3 w 128"/>
                <a:gd name="T1" fmla="*/ 0 h 79"/>
                <a:gd name="T2" fmla="*/ 12 w 128"/>
                <a:gd name="T3" fmla="*/ 11 h 79"/>
                <a:gd name="T4" fmla="*/ 3 w 128"/>
                <a:gd name="T5" fmla="*/ 16 h 79"/>
                <a:gd name="T6" fmla="*/ 12 w 128"/>
                <a:gd name="T7" fmla="*/ 22 h 79"/>
                <a:gd name="T8" fmla="*/ 12 w 128"/>
                <a:gd name="T9" fmla="*/ 26 h 79"/>
                <a:gd name="T10" fmla="*/ 3 w 128"/>
                <a:gd name="T11" fmla="*/ 32 h 79"/>
                <a:gd name="T12" fmla="*/ 14 w 128"/>
                <a:gd name="T13" fmla="*/ 35 h 79"/>
                <a:gd name="T14" fmla="*/ 0 w 128"/>
                <a:gd name="T15" fmla="*/ 45 h 79"/>
                <a:gd name="T16" fmla="*/ 14 w 128"/>
                <a:gd name="T17" fmla="*/ 56 h 79"/>
                <a:gd name="T18" fmla="*/ 3 w 128"/>
                <a:gd name="T19" fmla="*/ 58 h 79"/>
                <a:gd name="T20" fmla="*/ 3 w 128"/>
                <a:gd name="T21" fmla="*/ 64 h 79"/>
                <a:gd name="T22" fmla="*/ 14 w 128"/>
                <a:gd name="T23" fmla="*/ 66 h 79"/>
                <a:gd name="T24" fmla="*/ 3 w 128"/>
                <a:gd name="T25" fmla="*/ 79 h 79"/>
                <a:gd name="T26" fmla="*/ 47 w 128"/>
                <a:gd name="T27" fmla="*/ 1 h 79"/>
                <a:gd name="T28" fmla="*/ 47 w 128"/>
                <a:gd name="T29" fmla="*/ 5 h 79"/>
                <a:gd name="T30" fmla="*/ 22 w 128"/>
                <a:gd name="T31" fmla="*/ 11 h 79"/>
                <a:gd name="T32" fmla="*/ 49 w 128"/>
                <a:gd name="T33" fmla="*/ 13 h 79"/>
                <a:gd name="T34" fmla="*/ 20 w 128"/>
                <a:gd name="T35" fmla="*/ 24 h 79"/>
                <a:gd name="T36" fmla="*/ 49 w 128"/>
                <a:gd name="T37" fmla="*/ 35 h 79"/>
                <a:gd name="T38" fmla="*/ 20 w 128"/>
                <a:gd name="T39" fmla="*/ 35 h 79"/>
                <a:gd name="T40" fmla="*/ 47 w 128"/>
                <a:gd name="T41" fmla="*/ 43 h 79"/>
                <a:gd name="T42" fmla="*/ 47 w 128"/>
                <a:gd name="T43" fmla="*/ 48 h 79"/>
                <a:gd name="T44" fmla="*/ 50 w 128"/>
                <a:gd name="T45" fmla="*/ 56 h 79"/>
                <a:gd name="T46" fmla="*/ 78 w 128"/>
                <a:gd name="T47" fmla="*/ 66 h 79"/>
                <a:gd name="T48" fmla="*/ 76 w 128"/>
                <a:gd name="T49" fmla="*/ 69 h 79"/>
                <a:gd name="T50" fmla="*/ 52 w 128"/>
                <a:gd name="T51" fmla="*/ 75 h 79"/>
                <a:gd name="T52" fmla="*/ 78 w 128"/>
                <a:gd name="T53" fmla="*/ 77 h 79"/>
                <a:gd name="T54" fmla="*/ 60 w 128"/>
                <a:gd name="T55" fmla="*/ 3 h 79"/>
                <a:gd name="T56" fmla="*/ 65 w 128"/>
                <a:gd name="T57" fmla="*/ 6 h 79"/>
                <a:gd name="T58" fmla="*/ 70 w 128"/>
                <a:gd name="T59" fmla="*/ 3 h 79"/>
                <a:gd name="T60" fmla="*/ 78 w 128"/>
                <a:gd name="T61" fmla="*/ 3 h 79"/>
                <a:gd name="T62" fmla="*/ 86 w 128"/>
                <a:gd name="T63" fmla="*/ 3 h 79"/>
                <a:gd name="T64" fmla="*/ 94 w 128"/>
                <a:gd name="T65" fmla="*/ 3 h 79"/>
                <a:gd name="T66" fmla="*/ 55 w 128"/>
                <a:gd name="T67" fmla="*/ 24 h 79"/>
                <a:gd name="T68" fmla="*/ 63 w 128"/>
                <a:gd name="T69" fmla="*/ 24 h 79"/>
                <a:gd name="T70" fmla="*/ 71 w 128"/>
                <a:gd name="T71" fmla="*/ 24 h 79"/>
                <a:gd name="T72" fmla="*/ 79 w 128"/>
                <a:gd name="T73" fmla="*/ 24 h 79"/>
                <a:gd name="T74" fmla="*/ 87 w 128"/>
                <a:gd name="T75" fmla="*/ 24 h 79"/>
                <a:gd name="T76" fmla="*/ 97 w 128"/>
                <a:gd name="T77" fmla="*/ 21 h 79"/>
                <a:gd name="T78" fmla="*/ 85 w 128"/>
                <a:gd name="T79" fmla="*/ 52 h 79"/>
                <a:gd name="T80" fmla="*/ 95 w 128"/>
                <a:gd name="T81" fmla="*/ 55 h 79"/>
                <a:gd name="T82" fmla="*/ 103 w 128"/>
                <a:gd name="T83" fmla="*/ 55 h 79"/>
                <a:gd name="T84" fmla="*/ 111 w 128"/>
                <a:gd name="T85" fmla="*/ 55 h 79"/>
                <a:gd name="T86" fmla="*/ 111 w 128"/>
                <a:gd name="T87" fmla="*/ 55 h 79"/>
                <a:gd name="T88" fmla="*/ 119 w 128"/>
                <a:gd name="T89" fmla="*/ 55 h 79"/>
                <a:gd name="T90" fmla="*/ 127 w 128"/>
                <a:gd name="T91" fmla="*/ 55 h 79"/>
                <a:gd name="T92" fmla="*/ 85 w 128"/>
                <a:gd name="T93" fmla="*/ 79 h 79"/>
                <a:gd name="T94" fmla="*/ 90 w 128"/>
                <a:gd name="T95" fmla="*/ 76 h 79"/>
                <a:gd name="T96" fmla="*/ 101 w 128"/>
                <a:gd name="T97" fmla="*/ 74 h 79"/>
                <a:gd name="T98" fmla="*/ 109 w 128"/>
                <a:gd name="T99" fmla="*/ 74 h 79"/>
                <a:gd name="T100" fmla="*/ 112 w 128"/>
                <a:gd name="T101" fmla="*/ 76 h 79"/>
                <a:gd name="T102" fmla="*/ 119 w 128"/>
                <a:gd name="T103" fmla="*/ 76 h 79"/>
                <a:gd name="T104" fmla="*/ 125 w 128"/>
                <a:gd name="T10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3"/>
                  </a:cubicBezTo>
                  <a:cubicBezTo>
                    <a:pt x="14" y="4"/>
                    <a:pt x="13" y="5"/>
                    <a:pt x="12" y="5"/>
                  </a:cubicBezTo>
                  <a:close/>
                  <a:moveTo>
                    <a:pt x="14" y="13"/>
                  </a:moveTo>
                  <a:cubicBezTo>
                    <a:pt x="14" y="12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1" y="12"/>
                    <a:pt x="1" y="13"/>
                  </a:cubicBezTo>
                  <a:cubicBezTo>
                    <a:pt x="1" y="15"/>
                    <a:pt x="2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4" y="15"/>
                    <a:pt x="14" y="13"/>
                  </a:cubicBezTo>
                  <a:close/>
                  <a:moveTo>
                    <a:pt x="14" y="24"/>
                  </a:moveTo>
                  <a:cubicBezTo>
                    <a:pt x="14" y="23"/>
                    <a:pt x="13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1" y="23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close/>
                  <a:moveTo>
                    <a:pt x="14" y="35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3"/>
                    <a:pt x="1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2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5"/>
                  </a:cubicBezTo>
                  <a:close/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0" y="44"/>
                    <a:pt x="0" y="45"/>
                  </a:cubicBezTo>
                  <a:cubicBezTo>
                    <a:pt x="0" y="46"/>
                    <a:pt x="1" y="47"/>
                    <a:pt x="2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lose/>
                  <a:moveTo>
                    <a:pt x="14" y="56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0" y="54"/>
                    <a:pt x="0" y="55"/>
                  </a:cubicBezTo>
                  <a:cubicBezTo>
                    <a:pt x="0" y="57"/>
                    <a:pt x="1" y="58"/>
                    <a:pt x="2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6"/>
                  </a:cubicBezTo>
                  <a:close/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2" y="64"/>
                    <a:pt x="1" y="65"/>
                    <a:pt x="1" y="66"/>
                  </a:cubicBezTo>
                  <a:cubicBezTo>
                    <a:pt x="1" y="68"/>
                    <a:pt x="2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3" y="69"/>
                    <a:pt x="14" y="68"/>
                    <a:pt x="14" y="66"/>
                  </a:cubicBezTo>
                  <a:close/>
                  <a:moveTo>
                    <a:pt x="14" y="77"/>
                  </a:moveTo>
                  <a:cubicBezTo>
                    <a:pt x="14" y="76"/>
                    <a:pt x="13" y="75"/>
                    <a:pt x="12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2" y="75"/>
                    <a:pt x="1" y="76"/>
                    <a:pt x="1" y="77"/>
                  </a:cubicBezTo>
                  <a:cubicBezTo>
                    <a:pt x="1" y="78"/>
                    <a:pt x="2" y="79"/>
                    <a:pt x="3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close/>
                  <a:moveTo>
                    <a:pt x="49" y="3"/>
                  </a:moveTo>
                  <a:cubicBezTo>
                    <a:pt x="49" y="2"/>
                    <a:pt x="48" y="1"/>
                    <a:pt x="47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1"/>
                    <a:pt x="20" y="2"/>
                    <a:pt x="20" y="3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close/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3"/>
                  </a:cubicBezTo>
                  <a:cubicBezTo>
                    <a:pt x="20" y="15"/>
                    <a:pt x="21" y="16"/>
                    <a:pt x="22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6"/>
                    <a:pt x="49" y="15"/>
                    <a:pt x="49" y="14"/>
                  </a:cubicBezTo>
                  <a:lnTo>
                    <a:pt x="49" y="13"/>
                  </a:lnTo>
                  <a:close/>
                  <a:moveTo>
                    <a:pt x="49" y="24"/>
                  </a:moveTo>
                  <a:cubicBezTo>
                    <a:pt x="49" y="23"/>
                    <a:pt x="48" y="22"/>
                    <a:pt x="47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1" y="22"/>
                    <a:pt x="20" y="23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close/>
                  <a:moveTo>
                    <a:pt x="49" y="35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5"/>
                  </a:cubicBezTo>
                  <a:close/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0" y="44"/>
                    <a:pt x="20" y="46"/>
                  </a:cubicBezTo>
                  <a:cubicBezTo>
                    <a:pt x="21" y="47"/>
                    <a:pt x="21" y="47"/>
                    <a:pt x="22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8" y="48"/>
                    <a:pt x="49" y="47"/>
                    <a:pt x="49" y="45"/>
                  </a:cubicBezTo>
                  <a:close/>
                  <a:moveTo>
                    <a:pt x="78" y="56"/>
                  </a:moveTo>
                  <a:cubicBezTo>
                    <a:pt x="78" y="55"/>
                    <a:pt x="77" y="54"/>
                    <a:pt x="76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0" y="54"/>
                    <a:pt x="49" y="55"/>
                    <a:pt x="50" y="56"/>
                  </a:cubicBezTo>
                  <a:cubicBezTo>
                    <a:pt x="50" y="57"/>
                    <a:pt x="50" y="58"/>
                    <a:pt x="52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lose/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0" y="64"/>
                    <a:pt x="49" y="65"/>
                    <a:pt x="49" y="66"/>
                  </a:cubicBezTo>
                  <a:cubicBezTo>
                    <a:pt x="49" y="68"/>
                    <a:pt x="50" y="69"/>
                    <a:pt x="52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7" y="69"/>
                    <a:pt x="78" y="68"/>
                    <a:pt x="78" y="67"/>
                  </a:cubicBezTo>
                  <a:cubicBezTo>
                    <a:pt x="78" y="66"/>
                    <a:pt x="78" y="66"/>
                    <a:pt x="78" y="66"/>
                  </a:cubicBezTo>
                  <a:close/>
                  <a:moveTo>
                    <a:pt x="78" y="77"/>
                  </a:moveTo>
                  <a:cubicBezTo>
                    <a:pt x="78" y="76"/>
                    <a:pt x="77" y="75"/>
                    <a:pt x="7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6"/>
                    <a:pt x="49" y="77"/>
                  </a:cubicBezTo>
                  <a:cubicBezTo>
                    <a:pt x="49" y="78"/>
                    <a:pt x="50" y="79"/>
                    <a:pt x="52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cubicBezTo>
                    <a:pt x="78" y="77"/>
                    <a:pt x="78" y="77"/>
                    <a:pt x="78" y="77"/>
                  </a:cubicBezTo>
                  <a:close/>
                  <a:moveTo>
                    <a:pt x="60" y="3"/>
                  </a:moveTo>
                  <a:cubicBezTo>
                    <a:pt x="60" y="1"/>
                    <a:pt x="59" y="0"/>
                    <a:pt x="57" y="0"/>
                  </a:cubicBezTo>
                  <a:cubicBezTo>
                    <a:pt x="56" y="0"/>
                    <a:pt x="54" y="1"/>
                    <a:pt x="54" y="3"/>
                  </a:cubicBezTo>
                  <a:cubicBezTo>
                    <a:pt x="54" y="4"/>
                    <a:pt x="56" y="6"/>
                    <a:pt x="57" y="6"/>
                  </a:cubicBezTo>
                  <a:cubicBezTo>
                    <a:pt x="59" y="6"/>
                    <a:pt x="60" y="4"/>
                    <a:pt x="60" y="3"/>
                  </a:cubicBezTo>
                  <a:close/>
                  <a:moveTo>
                    <a:pt x="68" y="3"/>
                  </a:moveTo>
                  <a:cubicBezTo>
                    <a:pt x="68" y="1"/>
                    <a:pt x="67" y="0"/>
                    <a:pt x="65" y="0"/>
                  </a:cubicBezTo>
                  <a:cubicBezTo>
                    <a:pt x="64" y="0"/>
                    <a:pt x="62" y="1"/>
                    <a:pt x="62" y="3"/>
                  </a:cubicBezTo>
                  <a:cubicBezTo>
                    <a:pt x="62" y="4"/>
                    <a:pt x="64" y="5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7" y="6"/>
                    <a:pt x="68" y="4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lose/>
                  <a:moveTo>
                    <a:pt x="76" y="3"/>
                  </a:moveTo>
                  <a:cubicBezTo>
                    <a:pt x="76" y="1"/>
                    <a:pt x="75" y="0"/>
                    <a:pt x="73" y="0"/>
                  </a:cubicBezTo>
                  <a:cubicBezTo>
                    <a:pt x="72" y="0"/>
                    <a:pt x="70" y="1"/>
                    <a:pt x="70" y="3"/>
                  </a:cubicBezTo>
                  <a:cubicBezTo>
                    <a:pt x="70" y="4"/>
                    <a:pt x="72" y="6"/>
                    <a:pt x="73" y="6"/>
                  </a:cubicBezTo>
                  <a:cubicBezTo>
                    <a:pt x="75" y="6"/>
                    <a:pt x="76" y="4"/>
                    <a:pt x="76" y="3"/>
                  </a:cubicBezTo>
                  <a:close/>
                  <a:moveTo>
                    <a:pt x="84" y="3"/>
                  </a:moveTo>
                  <a:cubicBezTo>
                    <a:pt x="84" y="1"/>
                    <a:pt x="83" y="0"/>
                    <a:pt x="81" y="0"/>
                  </a:cubicBezTo>
                  <a:cubicBezTo>
                    <a:pt x="80" y="0"/>
                    <a:pt x="78" y="1"/>
                    <a:pt x="78" y="3"/>
                  </a:cubicBezTo>
                  <a:cubicBezTo>
                    <a:pt x="78" y="4"/>
                    <a:pt x="80" y="6"/>
                    <a:pt x="81" y="6"/>
                  </a:cubicBezTo>
                  <a:cubicBezTo>
                    <a:pt x="83" y="6"/>
                    <a:pt x="84" y="4"/>
                    <a:pt x="84" y="3"/>
                  </a:cubicBezTo>
                  <a:close/>
                  <a:moveTo>
                    <a:pt x="92" y="3"/>
                  </a:moveTo>
                  <a:cubicBezTo>
                    <a:pt x="92" y="1"/>
                    <a:pt x="90" y="0"/>
                    <a:pt x="89" y="1"/>
                  </a:cubicBezTo>
                  <a:cubicBezTo>
                    <a:pt x="88" y="1"/>
                    <a:pt x="87" y="2"/>
                    <a:pt x="86" y="3"/>
                  </a:cubicBezTo>
                  <a:cubicBezTo>
                    <a:pt x="87" y="4"/>
                    <a:pt x="88" y="5"/>
                    <a:pt x="89" y="5"/>
                  </a:cubicBezTo>
                  <a:cubicBezTo>
                    <a:pt x="91" y="5"/>
                    <a:pt x="92" y="4"/>
                    <a:pt x="92" y="3"/>
                  </a:cubicBezTo>
                  <a:close/>
                  <a:moveTo>
                    <a:pt x="100" y="3"/>
                  </a:moveTo>
                  <a:cubicBezTo>
                    <a:pt x="100" y="1"/>
                    <a:pt x="99" y="0"/>
                    <a:pt x="97" y="0"/>
                  </a:cubicBezTo>
                  <a:cubicBezTo>
                    <a:pt x="96" y="0"/>
                    <a:pt x="94" y="1"/>
                    <a:pt x="94" y="3"/>
                  </a:cubicBezTo>
                  <a:cubicBezTo>
                    <a:pt x="94" y="4"/>
                    <a:pt x="96" y="6"/>
                    <a:pt x="97" y="6"/>
                  </a:cubicBezTo>
                  <a:cubicBezTo>
                    <a:pt x="98" y="5"/>
                    <a:pt x="100" y="4"/>
                    <a:pt x="100" y="3"/>
                  </a:cubicBezTo>
                  <a:close/>
                  <a:moveTo>
                    <a:pt x="60" y="24"/>
                  </a:moveTo>
                  <a:cubicBezTo>
                    <a:pt x="60" y="23"/>
                    <a:pt x="59" y="21"/>
                    <a:pt x="57" y="21"/>
                  </a:cubicBezTo>
                  <a:cubicBezTo>
                    <a:pt x="56" y="21"/>
                    <a:pt x="55" y="23"/>
                    <a:pt x="55" y="24"/>
                  </a:cubicBezTo>
                  <a:cubicBezTo>
                    <a:pt x="55" y="26"/>
                    <a:pt x="56" y="27"/>
                    <a:pt x="57" y="27"/>
                  </a:cubicBezTo>
                  <a:cubicBezTo>
                    <a:pt x="59" y="27"/>
                    <a:pt x="60" y="25"/>
                    <a:pt x="60" y="24"/>
                  </a:cubicBezTo>
                  <a:close/>
                  <a:moveTo>
                    <a:pt x="68" y="24"/>
                  </a:moveTo>
                  <a:cubicBezTo>
                    <a:pt x="68" y="23"/>
                    <a:pt x="66" y="22"/>
                    <a:pt x="65" y="22"/>
                  </a:cubicBezTo>
                  <a:cubicBezTo>
                    <a:pt x="64" y="22"/>
                    <a:pt x="63" y="23"/>
                    <a:pt x="63" y="24"/>
                  </a:cubicBezTo>
                  <a:cubicBezTo>
                    <a:pt x="63" y="26"/>
                    <a:pt x="64" y="27"/>
                    <a:pt x="66" y="26"/>
                  </a:cubicBezTo>
                  <a:cubicBezTo>
                    <a:pt x="67" y="26"/>
                    <a:pt x="68" y="25"/>
                    <a:pt x="68" y="24"/>
                  </a:cubicBezTo>
                  <a:close/>
                  <a:moveTo>
                    <a:pt x="76" y="24"/>
                  </a:moveTo>
                  <a:cubicBezTo>
                    <a:pt x="76" y="23"/>
                    <a:pt x="75" y="21"/>
                    <a:pt x="73" y="21"/>
                  </a:cubicBezTo>
                  <a:cubicBezTo>
                    <a:pt x="72" y="21"/>
                    <a:pt x="71" y="23"/>
                    <a:pt x="71" y="24"/>
                  </a:cubicBezTo>
                  <a:cubicBezTo>
                    <a:pt x="71" y="26"/>
                    <a:pt x="72" y="27"/>
                    <a:pt x="73" y="27"/>
                  </a:cubicBezTo>
                  <a:cubicBezTo>
                    <a:pt x="75" y="27"/>
                    <a:pt x="76" y="26"/>
                    <a:pt x="76" y="24"/>
                  </a:cubicBezTo>
                  <a:close/>
                  <a:moveTo>
                    <a:pt x="84" y="24"/>
                  </a:moveTo>
                  <a:cubicBezTo>
                    <a:pt x="84" y="23"/>
                    <a:pt x="83" y="21"/>
                    <a:pt x="81" y="21"/>
                  </a:cubicBezTo>
                  <a:cubicBezTo>
                    <a:pt x="80" y="21"/>
                    <a:pt x="79" y="23"/>
                    <a:pt x="79" y="24"/>
                  </a:cubicBezTo>
                  <a:cubicBezTo>
                    <a:pt x="79" y="26"/>
                    <a:pt x="80" y="27"/>
                    <a:pt x="81" y="27"/>
                  </a:cubicBezTo>
                  <a:cubicBezTo>
                    <a:pt x="83" y="27"/>
                    <a:pt x="84" y="25"/>
                    <a:pt x="84" y="24"/>
                  </a:cubicBezTo>
                  <a:close/>
                  <a:moveTo>
                    <a:pt x="92" y="24"/>
                  </a:moveTo>
                  <a:cubicBezTo>
                    <a:pt x="92" y="23"/>
                    <a:pt x="91" y="21"/>
                    <a:pt x="89" y="21"/>
                  </a:cubicBezTo>
                  <a:cubicBezTo>
                    <a:pt x="88" y="21"/>
                    <a:pt x="87" y="23"/>
                    <a:pt x="87" y="24"/>
                  </a:cubicBezTo>
                  <a:cubicBezTo>
                    <a:pt x="87" y="25"/>
                    <a:pt x="88" y="27"/>
                    <a:pt x="89" y="27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91" y="27"/>
                    <a:pt x="92" y="25"/>
                    <a:pt x="92" y="24"/>
                  </a:cubicBezTo>
                  <a:close/>
                  <a:moveTo>
                    <a:pt x="100" y="24"/>
                  </a:moveTo>
                  <a:cubicBezTo>
                    <a:pt x="100" y="23"/>
                    <a:pt x="99" y="21"/>
                    <a:pt x="97" y="21"/>
                  </a:cubicBezTo>
                  <a:cubicBezTo>
                    <a:pt x="96" y="21"/>
                    <a:pt x="95" y="23"/>
                    <a:pt x="95" y="24"/>
                  </a:cubicBezTo>
                  <a:cubicBezTo>
                    <a:pt x="95" y="26"/>
                    <a:pt x="96" y="27"/>
                    <a:pt x="97" y="27"/>
                  </a:cubicBezTo>
                  <a:cubicBezTo>
                    <a:pt x="99" y="27"/>
                    <a:pt x="100" y="26"/>
                    <a:pt x="100" y="24"/>
                  </a:cubicBezTo>
                  <a:close/>
                  <a:moveTo>
                    <a:pt x="87" y="55"/>
                  </a:moveTo>
                  <a:cubicBezTo>
                    <a:pt x="87" y="53"/>
                    <a:pt x="86" y="52"/>
                    <a:pt x="85" y="52"/>
                  </a:cubicBezTo>
                  <a:cubicBezTo>
                    <a:pt x="83" y="52"/>
                    <a:pt x="82" y="53"/>
                    <a:pt x="82" y="55"/>
                  </a:cubicBezTo>
                  <a:cubicBezTo>
                    <a:pt x="82" y="56"/>
                    <a:pt x="83" y="57"/>
                    <a:pt x="85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6" y="57"/>
                    <a:pt x="87" y="56"/>
                    <a:pt x="87" y="55"/>
                  </a:cubicBezTo>
                  <a:close/>
                  <a:moveTo>
                    <a:pt x="95" y="55"/>
                  </a:moveTo>
                  <a:cubicBezTo>
                    <a:pt x="95" y="53"/>
                    <a:pt x="94" y="52"/>
                    <a:pt x="93" y="52"/>
                  </a:cubicBezTo>
                  <a:cubicBezTo>
                    <a:pt x="91" y="52"/>
                    <a:pt x="90" y="53"/>
                    <a:pt x="90" y="55"/>
                  </a:cubicBezTo>
                  <a:cubicBezTo>
                    <a:pt x="90" y="56"/>
                    <a:pt x="91" y="57"/>
                    <a:pt x="93" y="57"/>
                  </a:cubicBezTo>
                  <a:cubicBezTo>
                    <a:pt x="94" y="57"/>
                    <a:pt x="95" y="56"/>
                    <a:pt x="95" y="55"/>
                  </a:cubicBezTo>
                  <a:close/>
                  <a:moveTo>
                    <a:pt x="103" y="55"/>
                  </a:moveTo>
                  <a:cubicBezTo>
                    <a:pt x="103" y="53"/>
                    <a:pt x="102" y="52"/>
                    <a:pt x="101" y="52"/>
                  </a:cubicBezTo>
                  <a:cubicBezTo>
                    <a:pt x="99" y="52"/>
                    <a:pt x="98" y="53"/>
                    <a:pt x="98" y="55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2" y="57"/>
                    <a:pt x="103" y="56"/>
                    <a:pt x="103" y="55"/>
                  </a:cubicBezTo>
                  <a:close/>
                  <a:moveTo>
                    <a:pt x="111" y="55"/>
                  </a:moveTo>
                  <a:cubicBezTo>
                    <a:pt x="111" y="53"/>
                    <a:pt x="110" y="52"/>
                    <a:pt x="109" y="52"/>
                  </a:cubicBezTo>
                  <a:cubicBezTo>
                    <a:pt x="107" y="52"/>
                    <a:pt x="106" y="53"/>
                    <a:pt x="106" y="55"/>
                  </a:cubicBezTo>
                  <a:cubicBezTo>
                    <a:pt x="106" y="56"/>
                    <a:pt x="107" y="57"/>
                    <a:pt x="109" y="57"/>
                  </a:cubicBezTo>
                  <a:cubicBezTo>
                    <a:pt x="109" y="57"/>
                    <a:pt x="109" y="57"/>
                    <a:pt x="109" y="57"/>
                  </a:cubicBezTo>
                  <a:cubicBezTo>
                    <a:pt x="110" y="57"/>
                    <a:pt x="111" y="56"/>
                    <a:pt x="111" y="55"/>
                  </a:cubicBezTo>
                  <a:close/>
                  <a:moveTo>
                    <a:pt x="119" y="55"/>
                  </a:moveTo>
                  <a:cubicBezTo>
                    <a:pt x="119" y="53"/>
                    <a:pt x="118" y="52"/>
                    <a:pt x="117" y="52"/>
                  </a:cubicBezTo>
                  <a:cubicBezTo>
                    <a:pt x="115" y="52"/>
                    <a:pt x="114" y="53"/>
                    <a:pt x="114" y="55"/>
                  </a:cubicBezTo>
                  <a:cubicBezTo>
                    <a:pt x="114" y="56"/>
                    <a:pt x="115" y="57"/>
                    <a:pt x="117" y="57"/>
                  </a:cubicBezTo>
                  <a:cubicBezTo>
                    <a:pt x="118" y="57"/>
                    <a:pt x="119" y="56"/>
                    <a:pt x="119" y="55"/>
                  </a:cubicBezTo>
                  <a:close/>
                  <a:moveTo>
                    <a:pt x="127" y="55"/>
                  </a:moveTo>
                  <a:cubicBezTo>
                    <a:pt x="127" y="53"/>
                    <a:pt x="126" y="52"/>
                    <a:pt x="125" y="52"/>
                  </a:cubicBezTo>
                  <a:cubicBezTo>
                    <a:pt x="123" y="52"/>
                    <a:pt x="122" y="53"/>
                    <a:pt x="122" y="55"/>
                  </a:cubicBezTo>
                  <a:cubicBezTo>
                    <a:pt x="122" y="56"/>
                    <a:pt x="123" y="57"/>
                    <a:pt x="125" y="57"/>
                  </a:cubicBezTo>
                  <a:cubicBezTo>
                    <a:pt x="126" y="57"/>
                    <a:pt x="127" y="56"/>
                    <a:pt x="127" y="55"/>
                  </a:cubicBezTo>
                  <a:close/>
                  <a:moveTo>
                    <a:pt x="88" y="76"/>
                  </a:moveTo>
                  <a:cubicBezTo>
                    <a:pt x="88" y="75"/>
                    <a:pt x="87" y="74"/>
                    <a:pt x="85" y="74"/>
                  </a:cubicBezTo>
                  <a:cubicBezTo>
                    <a:pt x="84" y="74"/>
                    <a:pt x="82" y="75"/>
                    <a:pt x="82" y="76"/>
                  </a:cubicBezTo>
                  <a:cubicBezTo>
                    <a:pt x="82" y="78"/>
                    <a:pt x="84" y="79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6" y="79"/>
                    <a:pt x="87" y="78"/>
                    <a:pt x="87" y="76"/>
                  </a:cubicBezTo>
                  <a:lnTo>
                    <a:pt x="88" y="76"/>
                  </a:lnTo>
                  <a:close/>
                  <a:moveTo>
                    <a:pt x="96" y="76"/>
                  </a:moveTo>
                  <a:cubicBezTo>
                    <a:pt x="96" y="75"/>
                    <a:pt x="95" y="74"/>
                    <a:pt x="93" y="74"/>
                  </a:cubicBezTo>
                  <a:cubicBezTo>
                    <a:pt x="92" y="74"/>
                    <a:pt x="90" y="75"/>
                    <a:pt x="90" y="76"/>
                  </a:cubicBezTo>
                  <a:cubicBezTo>
                    <a:pt x="90" y="78"/>
                    <a:pt x="92" y="79"/>
                    <a:pt x="93" y="79"/>
                  </a:cubicBezTo>
                  <a:cubicBezTo>
                    <a:pt x="94" y="79"/>
                    <a:pt x="95" y="78"/>
                    <a:pt x="95" y="76"/>
                  </a:cubicBezTo>
                  <a:lnTo>
                    <a:pt x="96" y="76"/>
                  </a:lnTo>
                  <a:close/>
                  <a:moveTo>
                    <a:pt x="104" y="76"/>
                  </a:moveTo>
                  <a:cubicBezTo>
                    <a:pt x="104" y="75"/>
                    <a:pt x="103" y="74"/>
                    <a:pt x="101" y="74"/>
                  </a:cubicBezTo>
                  <a:cubicBezTo>
                    <a:pt x="100" y="74"/>
                    <a:pt x="98" y="75"/>
                    <a:pt x="98" y="76"/>
                  </a:cubicBezTo>
                  <a:cubicBezTo>
                    <a:pt x="98" y="78"/>
                    <a:pt x="100" y="79"/>
                    <a:pt x="101" y="79"/>
                  </a:cubicBezTo>
                  <a:cubicBezTo>
                    <a:pt x="103" y="79"/>
                    <a:pt x="104" y="78"/>
                    <a:pt x="104" y="76"/>
                  </a:cubicBezTo>
                  <a:close/>
                  <a:moveTo>
                    <a:pt x="112" y="76"/>
                  </a:moveTo>
                  <a:cubicBezTo>
                    <a:pt x="112" y="75"/>
                    <a:pt x="111" y="74"/>
                    <a:pt x="109" y="74"/>
                  </a:cubicBezTo>
                  <a:cubicBezTo>
                    <a:pt x="108" y="74"/>
                    <a:pt x="106" y="75"/>
                    <a:pt x="106" y="76"/>
                  </a:cubicBezTo>
                  <a:cubicBezTo>
                    <a:pt x="106" y="78"/>
                    <a:pt x="108" y="79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9"/>
                    <a:pt x="111" y="78"/>
                    <a:pt x="111" y="76"/>
                  </a:cubicBezTo>
                  <a:lnTo>
                    <a:pt x="112" y="76"/>
                  </a:lnTo>
                  <a:close/>
                  <a:moveTo>
                    <a:pt x="120" y="76"/>
                  </a:moveTo>
                  <a:cubicBezTo>
                    <a:pt x="120" y="75"/>
                    <a:pt x="119" y="74"/>
                    <a:pt x="117" y="74"/>
                  </a:cubicBezTo>
                  <a:cubicBezTo>
                    <a:pt x="116" y="74"/>
                    <a:pt x="114" y="75"/>
                    <a:pt x="114" y="76"/>
                  </a:cubicBezTo>
                  <a:cubicBezTo>
                    <a:pt x="114" y="78"/>
                    <a:pt x="116" y="79"/>
                    <a:pt x="117" y="79"/>
                  </a:cubicBezTo>
                  <a:cubicBezTo>
                    <a:pt x="118" y="79"/>
                    <a:pt x="119" y="78"/>
                    <a:pt x="119" y="76"/>
                  </a:cubicBezTo>
                  <a:lnTo>
                    <a:pt x="120" y="76"/>
                  </a:lnTo>
                  <a:close/>
                  <a:moveTo>
                    <a:pt x="128" y="76"/>
                  </a:moveTo>
                  <a:cubicBezTo>
                    <a:pt x="128" y="75"/>
                    <a:pt x="127" y="74"/>
                    <a:pt x="125" y="74"/>
                  </a:cubicBezTo>
                  <a:cubicBezTo>
                    <a:pt x="124" y="74"/>
                    <a:pt x="122" y="75"/>
                    <a:pt x="122" y="76"/>
                  </a:cubicBezTo>
                  <a:cubicBezTo>
                    <a:pt x="122" y="78"/>
                    <a:pt x="124" y="79"/>
                    <a:pt x="125" y="79"/>
                  </a:cubicBezTo>
                  <a:cubicBezTo>
                    <a:pt x="127" y="79"/>
                    <a:pt x="128" y="78"/>
                    <a:pt x="128" y="76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5" name="Freeform 374"/>
            <p:cNvSpPr>
              <a:spLocks noEditPoints="1"/>
            </p:cNvSpPr>
            <p:nvPr/>
          </p:nvSpPr>
          <p:spPr bwMode="auto">
            <a:xfrm>
              <a:off x="2127" y="1544"/>
              <a:ext cx="62" cy="38"/>
            </a:xfrm>
            <a:custGeom>
              <a:avLst/>
              <a:gdLst>
                <a:gd name="T0" fmla="*/ 3 w 128"/>
                <a:gd name="T1" fmla="*/ 0 h 79"/>
                <a:gd name="T2" fmla="*/ 14 w 128"/>
                <a:gd name="T3" fmla="*/ 13 h 79"/>
                <a:gd name="T4" fmla="*/ 2 w 128"/>
                <a:gd name="T5" fmla="*/ 16 h 79"/>
                <a:gd name="T6" fmla="*/ 12 w 128"/>
                <a:gd name="T7" fmla="*/ 22 h 79"/>
                <a:gd name="T8" fmla="*/ 12 w 128"/>
                <a:gd name="T9" fmla="*/ 26 h 79"/>
                <a:gd name="T10" fmla="*/ 1 w 128"/>
                <a:gd name="T11" fmla="*/ 34 h 79"/>
                <a:gd name="T12" fmla="*/ 14 w 128"/>
                <a:gd name="T13" fmla="*/ 34 h 79"/>
                <a:gd name="T14" fmla="*/ 3 w 128"/>
                <a:gd name="T15" fmla="*/ 47 h 79"/>
                <a:gd name="T16" fmla="*/ 12 w 128"/>
                <a:gd name="T17" fmla="*/ 53 h 79"/>
                <a:gd name="T18" fmla="*/ 12 w 128"/>
                <a:gd name="T19" fmla="*/ 58 h 79"/>
                <a:gd name="T20" fmla="*/ 3 w 128"/>
                <a:gd name="T21" fmla="*/ 64 h 79"/>
                <a:gd name="T22" fmla="*/ 14 w 128"/>
                <a:gd name="T23" fmla="*/ 77 h 79"/>
                <a:gd name="T24" fmla="*/ 1 w 128"/>
                <a:gd name="T25" fmla="*/ 77 h 79"/>
                <a:gd name="T26" fmla="*/ 47 w 128"/>
                <a:gd name="T27" fmla="*/ 0 h 79"/>
                <a:gd name="T28" fmla="*/ 22 w 128"/>
                <a:gd name="T29" fmla="*/ 5 h 79"/>
                <a:gd name="T30" fmla="*/ 47 w 128"/>
                <a:gd name="T31" fmla="*/ 11 h 79"/>
                <a:gd name="T32" fmla="*/ 49 w 128"/>
                <a:gd name="T33" fmla="*/ 13 h 79"/>
                <a:gd name="T34" fmla="*/ 22 w 128"/>
                <a:gd name="T35" fmla="*/ 26 h 79"/>
                <a:gd name="T36" fmla="*/ 22 w 128"/>
                <a:gd name="T37" fmla="*/ 32 h 79"/>
                <a:gd name="T38" fmla="*/ 49 w 128"/>
                <a:gd name="T39" fmla="*/ 35 h 79"/>
                <a:gd name="T40" fmla="*/ 20 w 128"/>
                <a:gd name="T41" fmla="*/ 45 h 79"/>
                <a:gd name="T42" fmla="*/ 78 w 128"/>
                <a:gd name="T43" fmla="*/ 56 h 79"/>
                <a:gd name="T44" fmla="*/ 76 w 128"/>
                <a:gd name="T45" fmla="*/ 58 h 79"/>
                <a:gd name="T46" fmla="*/ 52 w 128"/>
                <a:gd name="T47" fmla="*/ 64 h 79"/>
                <a:gd name="T48" fmla="*/ 78 w 128"/>
                <a:gd name="T49" fmla="*/ 66 h 79"/>
                <a:gd name="T50" fmla="*/ 52 w 128"/>
                <a:gd name="T51" fmla="*/ 79 h 79"/>
                <a:gd name="T52" fmla="*/ 57 w 128"/>
                <a:gd name="T53" fmla="*/ 0 h 79"/>
                <a:gd name="T54" fmla="*/ 68 w 128"/>
                <a:gd name="T55" fmla="*/ 3 h 79"/>
                <a:gd name="T56" fmla="*/ 76 w 128"/>
                <a:gd name="T57" fmla="*/ 3 h 79"/>
                <a:gd name="T58" fmla="*/ 84 w 128"/>
                <a:gd name="T59" fmla="*/ 3 h 79"/>
                <a:gd name="T60" fmla="*/ 92 w 128"/>
                <a:gd name="T61" fmla="*/ 3 h 79"/>
                <a:gd name="T62" fmla="*/ 92 w 128"/>
                <a:gd name="T63" fmla="*/ 3 h 79"/>
                <a:gd name="T64" fmla="*/ 100 w 128"/>
                <a:gd name="T65" fmla="*/ 3 h 79"/>
                <a:gd name="T66" fmla="*/ 60 w 128"/>
                <a:gd name="T67" fmla="*/ 24 h 79"/>
                <a:gd name="T68" fmla="*/ 65 w 128"/>
                <a:gd name="T69" fmla="*/ 27 h 79"/>
                <a:gd name="T70" fmla="*/ 73 w 128"/>
                <a:gd name="T71" fmla="*/ 27 h 79"/>
                <a:gd name="T72" fmla="*/ 81 w 128"/>
                <a:gd name="T73" fmla="*/ 27 h 79"/>
                <a:gd name="T74" fmla="*/ 89 w 128"/>
                <a:gd name="T75" fmla="*/ 27 h 79"/>
                <a:gd name="T76" fmla="*/ 97 w 128"/>
                <a:gd name="T77" fmla="*/ 27 h 79"/>
                <a:gd name="T78" fmla="*/ 85 w 128"/>
                <a:gd name="T79" fmla="*/ 57 h 79"/>
                <a:gd name="T80" fmla="*/ 90 w 128"/>
                <a:gd name="T81" fmla="*/ 54 h 79"/>
                <a:gd name="T82" fmla="*/ 98 w 128"/>
                <a:gd name="T83" fmla="*/ 54 h 79"/>
                <a:gd name="T84" fmla="*/ 106 w 128"/>
                <a:gd name="T85" fmla="*/ 54 h 79"/>
                <a:gd name="T86" fmla="*/ 117 w 128"/>
                <a:gd name="T87" fmla="*/ 52 h 79"/>
                <a:gd name="T88" fmla="*/ 125 w 128"/>
                <a:gd name="T89" fmla="*/ 52 h 79"/>
                <a:gd name="T90" fmla="*/ 85 w 128"/>
                <a:gd name="T91" fmla="*/ 73 h 79"/>
                <a:gd name="T92" fmla="*/ 88 w 128"/>
                <a:gd name="T93" fmla="*/ 76 h 79"/>
                <a:gd name="T94" fmla="*/ 95 w 128"/>
                <a:gd name="T95" fmla="*/ 76 h 79"/>
                <a:gd name="T96" fmla="*/ 101 w 128"/>
                <a:gd name="T97" fmla="*/ 79 h 79"/>
                <a:gd name="T98" fmla="*/ 109 w 128"/>
                <a:gd name="T99" fmla="*/ 79 h 79"/>
                <a:gd name="T100" fmla="*/ 117 w 128"/>
                <a:gd name="T101" fmla="*/ 74 h 79"/>
                <a:gd name="T102" fmla="*/ 128 w 128"/>
                <a:gd name="T103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8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4"/>
                    <a:pt x="1" y="3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3" y="5"/>
                    <a:pt x="12" y="5"/>
                  </a:cubicBezTo>
                  <a:close/>
                  <a:moveTo>
                    <a:pt x="14" y="13"/>
                  </a:moveTo>
                  <a:cubicBezTo>
                    <a:pt x="14" y="12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0" y="12"/>
                    <a:pt x="0" y="13"/>
                  </a:cubicBezTo>
                  <a:cubicBezTo>
                    <a:pt x="0" y="14"/>
                    <a:pt x="1" y="15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4" y="15"/>
                    <a:pt x="14" y="13"/>
                  </a:cubicBezTo>
                  <a:close/>
                  <a:moveTo>
                    <a:pt x="14" y="24"/>
                  </a:moveTo>
                  <a:cubicBezTo>
                    <a:pt x="14" y="23"/>
                    <a:pt x="13" y="22"/>
                    <a:pt x="1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close/>
                  <a:moveTo>
                    <a:pt x="14" y="34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3"/>
                    <a:pt x="1" y="34"/>
                  </a:cubicBezTo>
                  <a:cubicBezTo>
                    <a:pt x="1" y="36"/>
                    <a:pt x="2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5"/>
                  </a:cubicBezTo>
                  <a:lnTo>
                    <a:pt x="14" y="34"/>
                  </a:lnTo>
                  <a:close/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1" y="44"/>
                    <a:pt x="1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lose/>
                  <a:moveTo>
                    <a:pt x="14" y="56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1" y="54"/>
                    <a:pt x="1" y="56"/>
                  </a:cubicBezTo>
                  <a:cubicBezTo>
                    <a:pt x="1" y="57"/>
                    <a:pt x="2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6"/>
                  </a:cubicBezTo>
                  <a:close/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2" y="64"/>
                    <a:pt x="1" y="65"/>
                    <a:pt x="1" y="66"/>
                  </a:cubicBezTo>
                  <a:cubicBezTo>
                    <a:pt x="1" y="68"/>
                    <a:pt x="2" y="69"/>
                    <a:pt x="3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3" y="69"/>
                    <a:pt x="14" y="68"/>
                    <a:pt x="14" y="66"/>
                  </a:cubicBezTo>
                  <a:close/>
                  <a:moveTo>
                    <a:pt x="14" y="77"/>
                  </a:moveTo>
                  <a:cubicBezTo>
                    <a:pt x="14" y="76"/>
                    <a:pt x="13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2" y="75"/>
                    <a:pt x="1" y="76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8"/>
                    <a:pt x="2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close/>
                  <a:moveTo>
                    <a:pt x="49" y="3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close/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4"/>
                  </a:cubicBezTo>
                  <a:cubicBezTo>
                    <a:pt x="21" y="15"/>
                    <a:pt x="21" y="15"/>
                    <a:pt x="22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6"/>
                    <a:pt x="49" y="15"/>
                    <a:pt x="49" y="13"/>
                  </a:cubicBezTo>
                  <a:close/>
                  <a:moveTo>
                    <a:pt x="49" y="24"/>
                  </a:moveTo>
                  <a:cubicBezTo>
                    <a:pt x="49" y="23"/>
                    <a:pt x="48" y="22"/>
                    <a:pt x="47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1" y="22"/>
                    <a:pt x="20" y="23"/>
                    <a:pt x="20" y="24"/>
                  </a:cubicBezTo>
                  <a:cubicBezTo>
                    <a:pt x="21" y="25"/>
                    <a:pt x="21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close/>
                  <a:moveTo>
                    <a:pt x="49" y="34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4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5"/>
                  </a:cubicBezTo>
                  <a:lnTo>
                    <a:pt x="49" y="34"/>
                  </a:lnTo>
                  <a:close/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0" y="44"/>
                    <a:pt x="20" y="45"/>
                  </a:cubicBezTo>
                  <a:cubicBezTo>
                    <a:pt x="20" y="46"/>
                    <a:pt x="21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7"/>
                    <a:pt x="49" y="46"/>
                    <a:pt x="49" y="45"/>
                  </a:cubicBezTo>
                  <a:close/>
                  <a:moveTo>
                    <a:pt x="78" y="56"/>
                  </a:moveTo>
                  <a:cubicBezTo>
                    <a:pt x="78" y="54"/>
                    <a:pt x="77" y="53"/>
                    <a:pt x="76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0" y="53"/>
                    <a:pt x="49" y="54"/>
                    <a:pt x="49" y="56"/>
                  </a:cubicBezTo>
                  <a:cubicBezTo>
                    <a:pt x="49" y="57"/>
                    <a:pt x="50" y="58"/>
                    <a:pt x="52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lose/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0" y="64"/>
                    <a:pt x="49" y="65"/>
                    <a:pt x="49" y="66"/>
                  </a:cubicBezTo>
                  <a:cubicBezTo>
                    <a:pt x="49" y="68"/>
                    <a:pt x="50" y="69"/>
                    <a:pt x="52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7" y="69"/>
                    <a:pt x="78" y="68"/>
                    <a:pt x="78" y="66"/>
                  </a:cubicBezTo>
                  <a:cubicBezTo>
                    <a:pt x="78" y="66"/>
                    <a:pt x="78" y="66"/>
                    <a:pt x="78" y="66"/>
                  </a:cubicBezTo>
                  <a:close/>
                  <a:moveTo>
                    <a:pt x="78" y="77"/>
                  </a:moveTo>
                  <a:cubicBezTo>
                    <a:pt x="78" y="76"/>
                    <a:pt x="77" y="75"/>
                    <a:pt x="7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6"/>
                    <a:pt x="49" y="77"/>
                  </a:cubicBezTo>
                  <a:cubicBezTo>
                    <a:pt x="49" y="78"/>
                    <a:pt x="50" y="79"/>
                    <a:pt x="52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cubicBezTo>
                    <a:pt x="78" y="77"/>
                    <a:pt x="78" y="77"/>
                    <a:pt x="78" y="77"/>
                  </a:cubicBezTo>
                  <a:close/>
                  <a:moveTo>
                    <a:pt x="60" y="3"/>
                  </a:moveTo>
                  <a:cubicBezTo>
                    <a:pt x="60" y="1"/>
                    <a:pt x="59" y="0"/>
                    <a:pt x="57" y="0"/>
                  </a:cubicBezTo>
                  <a:cubicBezTo>
                    <a:pt x="56" y="0"/>
                    <a:pt x="54" y="1"/>
                    <a:pt x="54" y="3"/>
                  </a:cubicBezTo>
                  <a:cubicBezTo>
                    <a:pt x="54" y="4"/>
                    <a:pt x="56" y="5"/>
                    <a:pt x="57" y="5"/>
                  </a:cubicBezTo>
                  <a:cubicBezTo>
                    <a:pt x="59" y="5"/>
                    <a:pt x="60" y="4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lose/>
                  <a:moveTo>
                    <a:pt x="68" y="3"/>
                  </a:moveTo>
                  <a:cubicBezTo>
                    <a:pt x="68" y="1"/>
                    <a:pt x="66" y="0"/>
                    <a:pt x="65" y="0"/>
                  </a:cubicBezTo>
                  <a:cubicBezTo>
                    <a:pt x="64" y="1"/>
                    <a:pt x="63" y="2"/>
                    <a:pt x="62" y="3"/>
                  </a:cubicBezTo>
                  <a:cubicBezTo>
                    <a:pt x="63" y="4"/>
                    <a:pt x="64" y="5"/>
                    <a:pt x="65" y="5"/>
                  </a:cubicBezTo>
                  <a:cubicBezTo>
                    <a:pt x="67" y="5"/>
                    <a:pt x="68" y="4"/>
                    <a:pt x="68" y="3"/>
                  </a:cubicBezTo>
                  <a:close/>
                  <a:moveTo>
                    <a:pt x="76" y="3"/>
                  </a:moveTo>
                  <a:cubicBezTo>
                    <a:pt x="76" y="1"/>
                    <a:pt x="75" y="0"/>
                    <a:pt x="73" y="0"/>
                  </a:cubicBezTo>
                  <a:cubicBezTo>
                    <a:pt x="72" y="0"/>
                    <a:pt x="70" y="1"/>
                    <a:pt x="70" y="3"/>
                  </a:cubicBezTo>
                  <a:cubicBezTo>
                    <a:pt x="70" y="4"/>
                    <a:pt x="72" y="5"/>
                    <a:pt x="73" y="5"/>
                  </a:cubicBezTo>
                  <a:cubicBezTo>
                    <a:pt x="75" y="5"/>
                    <a:pt x="76" y="4"/>
                    <a:pt x="76" y="3"/>
                  </a:cubicBezTo>
                  <a:close/>
                  <a:moveTo>
                    <a:pt x="84" y="3"/>
                  </a:moveTo>
                  <a:cubicBezTo>
                    <a:pt x="84" y="1"/>
                    <a:pt x="83" y="0"/>
                    <a:pt x="81" y="0"/>
                  </a:cubicBezTo>
                  <a:cubicBezTo>
                    <a:pt x="80" y="0"/>
                    <a:pt x="78" y="1"/>
                    <a:pt x="78" y="3"/>
                  </a:cubicBezTo>
                  <a:cubicBezTo>
                    <a:pt x="78" y="4"/>
                    <a:pt x="80" y="5"/>
                    <a:pt x="81" y="5"/>
                  </a:cubicBezTo>
                  <a:cubicBezTo>
                    <a:pt x="83" y="5"/>
                    <a:pt x="84" y="4"/>
                    <a:pt x="84" y="3"/>
                  </a:cubicBezTo>
                  <a:close/>
                  <a:moveTo>
                    <a:pt x="92" y="3"/>
                  </a:moveTo>
                  <a:cubicBezTo>
                    <a:pt x="92" y="1"/>
                    <a:pt x="91" y="0"/>
                    <a:pt x="89" y="0"/>
                  </a:cubicBezTo>
                  <a:cubicBezTo>
                    <a:pt x="88" y="0"/>
                    <a:pt x="86" y="1"/>
                    <a:pt x="86" y="3"/>
                  </a:cubicBezTo>
                  <a:cubicBezTo>
                    <a:pt x="86" y="4"/>
                    <a:pt x="88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90" y="5"/>
                    <a:pt x="92" y="4"/>
                    <a:pt x="92" y="3"/>
                  </a:cubicBezTo>
                  <a:close/>
                  <a:moveTo>
                    <a:pt x="100" y="3"/>
                  </a:moveTo>
                  <a:cubicBezTo>
                    <a:pt x="100" y="1"/>
                    <a:pt x="99" y="0"/>
                    <a:pt x="97" y="0"/>
                  </a:cubicBezTo>
                  <a:cubicBezTo>
                    <a:pt x="96" y="0"/>
                    <a:pt x="94" y="1"/>
                    <a:pt x="94" y="3"/>
                  </a:cubicBezTo>
                  <a:cubicBezTo>
                    <a:pt x="94" y="4"/>
                    <a:pt x="96" y="5"/>
                    <a:pt x="97" y="5"/>
                  </a:cubicBezTo>
                  <a:cubicBezTo>
                    <a:pt x="99" y="5"/>
                    <a:pt x="100" y="4"/>
                    <a:pt x="100" y="3"/>
                  </a:cubicBezTo>
                  <a:close/>
                  <a:moveTo>
                    <a:pt x="60" y="24"/>
                  </a:moveTo>
                  <a:cubicBezTo>
                    <a:pt x="60" y="22"/>
                    <a:pt x="59" y="21"/>
                    <a:pt x="57" y="21"/>
                  </a:cubicBezTo>
                  <a:cubicBezTo>
                    <a:pt x="56" y="21"/>
                    <a:pt x="55" y="23"/>
                    <a:pt x="55" y="24"/>
                  </a:cubicBezTo>
                  <a:cubicBezTo>
                    <a:pt x="55" y="25"/>
                    <a:pt x="56" y="27"/>
                    <a:pt x="57" y="27"/>
                  </a:cubicBezTo>
                  <a:cubicBezTo>
                    <a:pt x="59" y="26"/>
                    <a:pt x="60" y="25"/>
                    <a:pt x="60" y="24"/>
                  </a:cubicBezTo>
                  <a:close/>
                  <a:moveTo>
                    <a:pt x="68" y="24"/>
                  </a:moveTo>
                  <a:cubicBezTo>
                    <a:pt x="68" y="22"/>
                    <a:pt x="67" y="21"/>
                    <a:pt x="65" y="21"/>
                  </a:cubicBezTo>
                  <a:cubicBezTo>
                    <a:pt x="64" y="21"/>
                    <a:pt x="63" y="22"/>
                    <a:pt x="63" y="24"/>
                  </a:cubicBezTo>
                  <a:cubicBezTo>
                    <a:pt x="63" y="25"/>
                    <a:pt x="64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7" y="26"/>
                    <a:pt x="68" y="25"/>
                    <a:pt x="68" y="24"/>
                  </a:cubicBezTo>
                  <a:close/>
                  <a:moveTo>
                    <a:pt x="76" y="24"/>
                  </a:moveTo>
                  <a:cubicBezTo>
                    <a:pt x="76" y="22"/>
                    <a:pt x="75" y="21"/>
                    <a:pt x="73" y="21"/>
                  </a:cubicBezTo>
                  <a:cubicBezTo>
                    <a:pt x="72" y="21"/>
                    <a:pt x="71" y="22"/>
                    <a:pt x="71" y="24"/>
                  </a:cubicBezTo>
                  <a:cubicBezTo>
                    <a:pt x="71" y="25"/>
                    <a:pt x="72" y="27"/>
                    <a:pt x="73" y="27"/>
                  </a:cubicBezTo>
                  <a:cubicBezTo>
                    <a:pt x="75" y="27"/>
                    <a:pt x="76" y="25"/>
                    <a:pt x="76" y="24"/>
                  </a:cubicBezTo>
                  <a:close/>
                  <a:moveTo>
                    <a:pt x="84" y="24"/>
                  </a:moveTo>
                  <a:cubicBezTo>
                    <a:pt x="84" y="22"/>
                    <a:pt x="83" y="21"/>
                    <a:pt x="81" y="21"/>
                  </a:cubicBezTo>
                  <a:cubicBezTo>
                    <a:pt x="80" y="21"/>
                    <a:pt x="79" y="23"/>
                    <a:pt x="79" y="24"/>
                  </a:cubicBezTo>
                  <a:cubicBezTo>
                    <a:pt x="79" y="25"/>
                    <a:pt x="80" y="27"/>
                    <a:pt x="81" y="27"/>
                  </a:cubicBezTo>
                  <a:cubicBezTo>
                    <a:pt x="83" y="26"/>
                    <a:pt x="84" y="25"/>
                    <a:pt x="84" y="24"/>
                  </a:cubicBezTo>
                  <a:close/>
                  <a:moveTo>
                    <a:pt x="92" y="24"/>
                  </a:moveTo>
                  <a:cubicBezTo>
                    <a:pt x="92" y="22"/>
                    <a:pt x="91" y="21"/>
                    <a:pt x="89" y="21"/>
                  </a:cubicBezTo>
                  <a:cubicBezTo>
                    <a:pt x="88" y="21"/>
                    <a:pt x="87" y="22"/>
                    <a:pt x="87" y="24"/>
                  </a:cubicBezTo>
                  <a:cubicBezTo>
                    <a:pt x="87" y="25"/>
                    <a:pt x="88" y="27"/>
                    <a:pt x="89" y="27"/>
                  </a:cubicBezTo>
                  <a:cubicBezTo>
                    <a:pt x="91" y="26"/>
                    <a:pt x="92" y="25"/>
                    <a:pt x="92" y="24"/>
                  </a:cubicBezTo>
                  <a:close/>
                  <a:moveTo>
                    <a:pt x="100" y="24"/>
                  </a:moveTo>
                  <a:cubicBezTo>
                    <a:pt x="100" y="22"/>
                    <a:pt x="99" y="21"/>
                    <a:pt x="97" y="21"/>
                  </a:cubicBezTo>
                  <a:cubicBezTo>
                    <a:pt x="96" y="21"/>
                    <a:pt x="95" y="22"/>
                    <a:pt x="95" y="24"/>
                  </a:cubicBezTo>
                  <a:cubicBezTo>
                    <a:pt x="95" y="25"/>
                    <a:pt x="96" y="27"/>
                    <a:pt x="97" y="27"/>
                  </a:cubicBezTo>
                  <a:cubicBezTo>
                    <a:pt x="99" y="27"/>
                    <a:pt x="100" y="25"/>
                    <a:pt x="100" y="24"/>
                  </a:cubicBezTo>
                  <a:close/>
                  <a:moveTo>
                    <a:pt x="87" y="54"/>
                  </a:moveTo>
                  <a:cubicBezTo>
                    <a:pt x="87" y="53"/>
                    <a:pt x="86" y="52"/>
                    <a:pt x="85" y="52"/>
                  </a:cubicBezTo>
                  <a:cubicBezTo>
                    <a:pt x="83" y="52"/>
                    <a:pt x="82" y="53"/>
                    <a:pt x="82" y="54"/>
                  </a:cubicBezTo>
                  <a:cubicBezTo>
                    <a:pt x="82" y="56"/>
                    <a:pt x="83" y="57"/>
                    <a:pt x="85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6" y="57"/>
                    <a:pt x="87" y="56"/>
                    <a:pt x="87" y="54"/>
                  </a:cubicBezTo>
                  <a:close/>
                  <a:moveTo>
                    <a:pt x="95" y="54"/>
                  </a:moveTo>
                  <a:cubicBezTo>
                    <a:pt x="95" y="53"/>
                    <a:pt x="94" y="52"/>
                    <a:pt x="93" y="52"/>
                  </a:cubicBezTo>
                  <a:cubicBezTo>
                    <a:pt x="91" y="52"/>
                    <a:pt x="90" y="53"/>
                    <a:pt x="90" y="54"/>
                  </a:cubicBezTo>
                  <a:cubicBezTo>
                    <a:pt x="90" y="56"/>
                    <a:pt x="91" y="57"/>
                    <a:pt x="93" y="57"/>
                  </a:cubicBezTo>
                  <a:cubicBezTo>
                    <a:pt x="94" y="57"/>
                    <a:pt x="95" y="56"/>
                    <a:pt x="95" y="54"/>
                  </a:cubicBezTo>
                  <a:close/>
                  <a:moveTo>
                    <a:pt x="103" y="54"/>
                  </a:moveTo>
                  <a:cubicBezTo>
                    <a:pt x="103" y="53"/>
                    <a:pt x="102" y="52"/>
                    <a:pt x="101" y="52"/>
                  </a:cubicBezTo>
                  <a:cubicBezTo>
                    <a:pt x="99" y="52"/>
                    <a:pt x="98" y="53"/>
                    <a:pt x="98" y="54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2" y="57"/>
                    <a:pt x="103" y="56"/>
                    <a:pt x="103" y="54"/>
                  </a:cubicBezTo>
                  <a:close/>
                  <a:moveTo>
                    <a:pt x="111" y="54"/>
                  </a:moveTo>
                  <a:cubicBezTo>
                    <a:pt x="111" y="53"/>
                    <a:pt x="110" y="52"/>
                    <a:pt x="109" y="52"/>
                  </a:cubicBezTo>
                  <a:cubicBezTo>
                    <a:pt x="107" y="52"/>
                    <a:pt x="106" y="53"/>
                    <a:pt x="106" y="54"/>
                  </a:cubicBezTo>
                  <a:cubicBezTo>
                    <a:pt x="106" y="56"/>
                    <a:pt x="107" y="57"/>
                    <a:pt x="109" y="57"/>
                  </a:cubicBezTo>
                  <a:cubicBezTo>
                    <a:pt x="109" y="57"/>
                    <a:pt x="109" y="57"/>
                    <a:pt x="109" y="57"/>
                  </a:cubicBezTo>
                  <a:cubicBezTo>
                    <a:pt x="110" y="57"/>
                    <a:pt x="111" y="56"/>
                    <a:pt x="111" y="54"/>
                  </a:cubicBezTo>
                  <a:close/>
                  <a:moveTo>
                    <a:pt x="119" y="54"/>
                  </a:moveTo>
                  <a:cubicBezTo>
                    <a:pt x="119" y="53"/>
                    <a:pt x="118" y="52"/>
                    <a:pt x="117" y="52"/>
                  </a:cubicBezTo>
                  <a:cubicBezTo>
                    <a:pt x="115" y="52"/>
                    <a:pt x="114" y="53"/>
                    <a:pt x="114" y="54"/>
                  </a:cubicBezTo>
                  <a:cubicBezTo>
                    <a:pt x="114" y="56"/>
                    <a:pt x="115" y="57"/>
                    <a:pt x="117" y="57"/>
                  </a:cubicBezTo>
                  <a:cubicBezTo>
                    <a:pt x="118" y="57"/>
                    <a:pt x="119" y="56"/>
                    <a:pt x="119" y="54"/>
                  </a:cubicBezTo>
                  <a:close/>
                  <a:moveTo>
                    <a:pt x="127" y="54"/>
                  </a:moveTo>
                  <a:cubicBezTo>
                    <a:pt x="127" y="53"/>
                    <a:pt x="126" y="52"/>
                    <a:pt x="125" y="52"/>
                  </a:cubicBezTo>
                  <a:cubicBezTo>
                    <a:pt x="123" y="52"/>
                    <a:pt x="122" y="53"/>
                    <a:pt x="122" y="54"/>
                  </a:cubicBezTo>
                  <a:cubicBezTo>
                    <a:pt x="122" y="56"/>
                    <a:pt x="123" y="57"/>
                    <a:pt x="125" y="57"/>
                  </a:cubicBezTo>
                  <a:cubicBezTo>
                    <a:pt x="126" y="57"/>
                    <a:pt x="127" y="56"/>
                    <a:pt x="127" y="54"/>
                  </a:cubicBezTo>
                  <a:close/>
                  <a:moveTo>
                    <a:pt x="88" y="76"/>
                  </a:moveTo>
                  <a:cubicBezTo>
                    <a:pt x="88" y="75"/>
                    <a:pt x="87" y="74"/>
                    <a:pt x="85" y="73"/>
                  </a:cubicBezTo>
                  <a:cubicBezTo>
                    <a:pt x="84" y="73"/>
                    <a:pt x="82" y="75"/>
                    <a:pt x="82" y="76"/>
                  </a:cubicBezTo>
                  <a:cubicBezTo>
                    <a:pt x="82" y="78"/>
                    <a:pt x="84" y="79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6" y="78"/>
                    <a:pt x="87" y="77"/>
                    <a:pt x="87" y="76"/>
                  </a:cubicBezTo>
                  <a:lnTo>
                    <a:pt x="88" y="76"/>
                  </a:lnTo>
                  <a:close/>
                  <a:moveTo>
                    <a:pt x="96" y="76"/>
                  </a:moveTo>
                  <a:cubicBezTo>
                    <a:pt x="96" y="75"/>
                    <a:pt x="95" y="74"/>
                    <a:pt x="93" y="74"/>
                  </a:cubicBezTo>
                  <a:cubicBezTo>
                    <a:pt x="92" y="74"/>
                    <a:pt x="90" y="75"/>
                    <a:pt x="90" y="76"/>
                  </a:cubicBezTo>
                  <a:cubicBezTo>
                    <a:pt x="90" y="78"/>
                    <a:pt x="92" y="79"/>
                    <a:pt x="93" y="79"/>
                  </a:cubicBezTo>
                  <a:cubicBezTo>
                    <a:pt x="94" y="78"/>
                    <a:pt x="95" y="77"/>
                    <a:pt x="95" y="76"/>
                  </a:cubicBezTo>
                  <a:lnTo>
                    <a:pt x="96" y="76"/>
                  </a:lnTo>
                  <a:close/>
                  <a:moveTo>
                    <a:pt x="104" y="76"/>
                  </a:moveTo>
                  <a:cubicBezTo>
                    <a:pt x="104" y="75"/>
                    <a:pt x="103" y="74"/>
                    <a:pt x="101" y="74"/>
                  </a:cubicBezTo>
                  <a:cubicBezTo>
                    <a:pt x="100" y="74"/>
                    <a:pt x="98" y="75"/>
                    <a:pt x="98" y="76"/>
                  </a:cubicBezTo>
                  <a:cubicBezTo>
                    <a:pt x="98" y="78"/>
                    <a:pt x="100" y="79"/>
                    <a:pt x="101" y="79"/>
                  </a:cubicBezTo>
                  <a:cubicBezTo>
                    <a:pt x="103" y="79"/>
                    <a:pt x="104" y="78"/>
                    <a:pt x="104" y="76"/>
                  </a:cubicBezTo>
                  <a:close/>
                  <a:moveTo>
                    <a:pt x="112" y="76"/>
                  </a:moveTo>
                  <a:cubicBezTo>
                    <a:pt x="112" y="75"/>
                    <a:pt x="111" y="74"/>
                    <a:pt x="109" y="73"/>
                  </a:cubicBezTo>
                  <a:cubicBezTo>
                    <a:pt x="108" y="73"/>
                    <a:pt x="106" y="75"/>
                    <a:pt x="106" y="76"/>
                  </a:cubicBezTo>
                  <a:cubicBezTo>
                    <a:pt x="106" y="78"/>
                    <a:pt x="108" y="79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8"/>
                    <a:pt x="111" y="77"/>
                    <a:pt x="111" y="76"/>
                  </a:cubicBezTo>
                  <a:lnTo>
                    <a:pt x="112" y="76"/>
                  </a:lnTo>
                  <a:close/>
                  <a:moveTo>
                    <a:pt x="120" y="76"/>
                  </a:moveTo>
                  <a:cubicBezTo>
                    <a:pt x="120" y="75"/>
                    <a:pt x="119" y="74"/>
                    <a:pt x="117" y="74"/>
                  </a:cubicBezTo>
                  <a:cubicBezTo>
                    <a:pt x="116" y="74"/>
                    <a:pt x="114" y="75"/>
                    <a:pt x="114" y="76"/>
                  </a:cubicBezTo>
                  <a:cubicBezTo>
                    <a:pt x="114" y="78"/>
                    <a:pt x="116" y="79"/>
                    <a:pt x="117" y="79"/>
                  </a:cubicBezTo>
                  <a:cubicBezTo>
                    <a:pt x="118" y="78"/>
                    <a:pt x="119" y="77"/>
                    <a:pt x="119" y="76"/>
                  </a:cubicBezTo>
                  <a:lnTo>
                    <a:pt x="120" y="76"/>
                  </a:lnTo>
                  <a:close/>
                  <a:moveTo>
                    <a:pt x="128" y="76"/>
                  </a:moveTo>
                  <a:cubicBezTo>
                    <a:pt x="128" y="75"/>
                    <a:pt x="127" y="74"/>
                    <a:pt x="125" y="74"/>
                  </a:cubicBezTo>
                  <a:cubicBezTo>
                    <a:pt x="124" y="74"/>
                    <a:pt x="122" y="75"/>
                    <a:pt x="122" y="76"/>
                  </a:cubicBezTo>
                  <a:cubicBezTo>
                    <a:pt x="122" y="78"/>
                    <a:pt x="124" y="79"/>
                    <a:pt x="125" y="79"/>
                  </a:cubicBezTo>
                  <a:cubicBezTo>
                    <a:pt x="127" y="79"/>
                    <a:pt x="128" y="78"/>
                    <a:pt x="128" y="76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6" name="Freeform 375"/>
            <p:cNvSpPr/>
            <p:nvPr/>
          </p:nvSpPr>
          <p:spPr bwMode="auto">
            <a:xfrm>
              <a:off x="2113" y="1431"/>
              <a:ext cx="15" cy="27"/>
            </a:xfrm>
            <a:custGeom>
              <a:avLst/>
              <a:gdLst>
                <a:gd name="T0" fmla="*/ 29 w 30"/>
                <a:gd name="T1" fmla="*/ 29 h 56"/>
                <a:gd name="T2" fmla="*/ 13 w 30"/>
                <a:gd name="T3" fmla="*/ 56 h 56"/>
                <a:gd name="T4" fmla="*/ 1 w 30"/>
                <a:gd name="T5" fmla="*/ 27 h 56"/>
                <a:gd name="T6" fmla="*/ 17 w 30"/>
                <a:gd name="T7" fmla="*/ 1 h 56"/>
                <a:gd name="T8" fmla="*/ 29 w 30"/>
                <a:gd name="T9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6">
                  <a:moveTo>
                    <a:pt x="29" y="29"/>
                  </a:moveTo>
                  <a:cubicBezTo>
                    <a:pt x="27" y="44"/>
                    <a:pt x="20" y="56"/>
                    <a:pt x="13" y="56"/>
                  </a:cubicBezTo>
                  <a:cubicBezTo>
                    <a:pt x="5" y="55"/>
                    <a:pt x="0" y="42"/>
                    <a:pt x="1" y="27"/>
                  </a:cubicBezTo>
                  <a:cubicBezTo>
                    <a:pt x="2" y="12"/>
                    <a:pt x="9" y="0"/>
                    <a:pt x="17" y="1"/>
                  </a:cubicBezTo>
                  <a:cubicBezTo>
                    <a:pt x="24" y="1"/>
                    <a:pt x="30" y="14"/>
                    <a:pt x="29" y="29"/>
                  </a:cubicBez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7" name="Freeform 376"/>
            <p:cNvSpPr/>
            <p:nvPr/>
          </p:nvSpPr>
          <p:spPr bwMode="auto">
            <a:xfrm>
              <a:off x="2024" y="1378"/>
              <a:ext cx="98" cy="132"/>
            </a:xfrm>
            <a:custGeom>
              <a:avLst/>
              <a:gdLst>
                <a:gd name="T0" fmla="*/ 203 w 205"/>
                <a:gd name="T1" fmla="*/ 61 h 275"/>
                <a:gd name="T2" fmla="*/ 200 w 205"/>
                <a:gd name="T3" fmla="*/ 102 h 275"/>
                <a:gd name="T4" fmla="*/ 189 w 205"/>
                <a:gd name="T5" fmla="*/ 130 h 275"/>
                <a:gd name="T6" fmla="*/ 199 w 205"/>
                <a:gd name="T7" fmla="*/ 157 h 275"/>
                <a:gd name="T8" fmla="*/ 170 w 205"/>
                <a:gd name="T9" fmla="*/ 240 h 275"/>
                <a:gd name="T10" fmla="*/ 159 w 205"/>
                <a:gd name="T11" fmla="*/ 256 h 275"/>
                <a:gd name="T12" fmla="*/ 132 w 205"/>
                <a:gd name="T13" fmla="*/ 248 h 275"/>
                <a:gd name="T14" fmla="*/ 119 w 205"/>
                <a:gd name="T15" fmla="*/ 254 h 275"/>
                <a:gd name="T16" fmla="*/ 113 w 205"/>
                <a:gd name="T17" fmla="*/ 275 h 275"/>
                <a:gd name="T18" fmla="*/ 0 w 205"/>
                <a:gd name="T19" fmla="*/ 225 h 275"/>
                <a:gd name="T20" fmla="*/ 23 w 205"/>
                <a:gd name="T21" fmla="*/ 185 h 275"/>
                <a:gd name="T22" fmla="*/ 19 w 205"/>
                <a:gd name="T23" fmla="*/ 128 h 275"/>
                <a:gd name="T24" fmla="*/ 58 w 205"/>
                <a:gd name="T25" fmla="*/ 23 h 275"/>
                <a:gd name="T26" fmla="*/ 191 w 205"/>
                <a:gd name="T27" fmla="*/ 27 h 275"/>
                <a:gd name="T28" fmla="*/ 203 w 205"/>
                <a:gd name="T29" fmla="*/ 6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5" h="275">
                  <a:moveTo>
                    <a:pt x="203" y="61"/>
                  </a:moveTo>
                  <a:cubicBezTo>
                    <a:pt x="203" y="61"/>
                    <a:pt x="205" y="89"/>
                    <a:pt x="200" y="102"/>
                  </a:cubicBezTo>
                  <a:cubicBezTo>
                    <a:pt x="195" y="115"/>
                    <a:pt x="189" y="124"/>
                    <a:pt x="189" y="130"/>
                  </a:cubicBezTo>
                  <a:cubicBezTo>
                    <a:pt x="189" y="137"/>
                    <a:pt x="199" y="144"/>
                    <a:pt x="199" y="157"/>
                  </a:cubicBezTo>
                  <a:cubicBezTo>
                    <a:pt x="199" y="169"/>
                    <a:pt x="177" y="229"/>
                    <a:pt x="170" y="240"/>
                  </a:cubicBezTo>
                  <a:cubicBezTo>
                    <a:pt x="164" y="252"/>
                    <a:pt x="166" y="256"/>
                    <a:pt x="159" y="256"/>
                  </a:cubicBezTo>
                  <a:cubicBezTo>
                    <a:pt x="151" y="257"/>
                    <a:pt x="132" y="248"/>
                    <a:pt x="132" y="248"/>
                  </a:cubicBezTo>
                  <a:cubicBezTo>
                    <a:pt x="132" y="248"/>
                    <a:pt x="120" y="249"/>
                    <a:pt x="119" y="254"/>
                  </a:cubicBezTo>
                  <a:cubicBezTo>
                    <a:pt x="117" y="259"/>
                    <a:pt x="113" y="275"/>
                    <a:pt x="113" y="27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1" y="213"/>
                    <a:pt x="18" y="200"/>
                    <a:pt x="23" y="185"/>
                  </a:cubicBezTo>
                  <a:cubicBezTo>
                    <a:pt x="30" y="163"/>
                    <a:pt x="19" y="128"/>
                    <a:pt x="19" y="128"/>
                  </a:cubicBezTo>
                  <a:cubicBezTo>
                    <a:pt x="19" y="128"/>
                    <a:pt x="9" y="47"/>
                    <a:pt x="58" y="23"/>
                  </a:cubicBezTo>
                  <a:cubicBezTo>
                    <a:pt x="108" y="0"/>
                    <a:pt x="180" y="15"/>
                    <a:pt x="191" y="27"/>
                  </a:cubicBezTo>
                  <a:cubicBezTo>
                    <a:pt x="203" y="38"/>
                    <a:pt x="203" y="61"/>
                    <a:pt x="203" y="6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8" name="Freeform 377"/>
            <p:cNvSpPr/>
            <p:nvPr/>
          </p:nvSpPr>
          <p:spPr bwMode="auto">
            <a:xfrm>
              <a:off x="2029" y="1388"/>
              <a:ext cx="71" cy="112"/>
            </a:xfrm>
            <a:custGeom>
              <a:avLst/>
              <a:gdLst>
                <a:gd name="T0" fmla="*/ 66 w 149"/>
                <a:gd name="T1" fmla="*/ 0 h 235"/>
                <a:gd name="T2" fmla="*/ 49 w 149"/>
                <a:gd name="T3" fmla="*/ 6 h 235"/>
                <a:gd name="T4" fmla="*/ 17 w 149"/>
                <a:gd name="T5" fmla="*/ 45 h 235"/>
                <a:gd name="T6" fmla="*/ 10 w 149"/>
                <a:gd name="T7" fmla="*/ 90 h 235"/>
                <a:gd name="T8" fmla="*/ 11 w 149"/>
                <a:gd name="T9" fmla="*/ 107 h 235"/>
                <a:gd name="T10" fmla="*/ 11 w 149"/>
                <a:gd name="T11" fmla="*/ 109 h 235"/>
                <a:gd name="T12" fmla="*/ 18 w 149"/>
                <a:gd name="T13" fmla="*/ 149 h 235"/>
                <a:gd name="T14" fmla="*/ 15 w 149"/>
                <a:gd name="T15" fmla="*/ 167 h 235"/>
                <a:gd name="T16" fmla="*/ 15 w 149"/>
                <a:gd name="T17" fmla="*/ 167 h 235"/>
                <a:gd name="T18" fmla="*/ 0 w 149"/>
                <a:gd name="T19" fmla="*/ 197 h 235"/>
                <a:gd name="T20" fmla="*/ 15 w 149"/>
                <a:gd name="T21" fmla="*/ 202 h 235"/>
                <a:gd name="T22" fmla="*/ 47 w 149"/>
                <a:gd name="T23" fmla="*/ 216 h 235"/>
                <a:gd name="T24" fmla="*/ 47 w 149"/>
                <a:gd name="T25" fmla="*/ 216 h 235"/>
                <a:gd name="T26" fmla="*/ 77 w 149"/>
                <a:gd name="T27" fmla="*/ 232 h 235"/>
                <a:gd name="T28" fmla="*/ 108 w 149"/>
                <a:gd name="T29" fmla="*/ 228 h 235"/>
                <a:gd name="T30" fmla="*/ 112 w 149"/>
                <a:gd name="T31" fmla="*/ 230 h 235"/>
                <a:gd name="T32" fmla="*/ 115 w 149"/>
                <a:gd name="T33" fmla="*/ 228 h 235"/>
                <a:gd name="T34" fmla="*/ 122 w 149"/>
                <a:gd name="T35" fmla="*/ 227 h 235"/>
                <a:gd name="T36" fmla="*/ 122 w 149"/>
                <a:gd name="T37" fmla="*/ 227 h 235"/>
                <a:gd name="T38" fmla="*/ 123 w 149"/>
                <a:gd name="T39" fmla="*/ 227 h 235"/>
                <a:gd name="T40" fmla="*/ 124 w 149"/>
                <a:gd name="T41" fmla="*/ 228 h 235"/>
                <a:gd name="T42" fmla="*/ 129 w 149"/>
                <a:gd name="T43" fmla="*/ 230 h 235"/>
                <a:gd name="T44" fmla="*/ 141 w 149"/>
                <a:gd name="T45" fmla="*/ 234 h 235"/>
                <a:gd name="T46" fmla="*/ 148 w 149"/>
                <a:gd name="T47" fmla="*/ 235 h 235"/>
                <a:gd name="T48" fmla="*/ 148 w 149"/>
                <a:gd name="T49" fmla="*/ 235 h 235"/>
                <a:gd name="T50" fmla="*/ 149 w 149"/>
                <a:gd name="T51" fmla="*/ 235 h 235"/>
                <a:gd name="T52" fmla="*/ 149 w 149"/>
                <a:gd name="T53" fmla="*/ 235 h 235"/>
                <a:gd name="T54" fmla="*/ 121 w 149"/>
                <a:gd name="T55" fmla="*/ 171 h 235"/>
                <a:gd name="T56" fmla="*/ 112 w 149"/>
                <a:gd name="T57" fmla="*/ 89 h 235"/>
                <a:gd name="T58" fmla="*/ 93 w 149"/>
                <a:gd name="T59" fmla="*/ 43 h 235"/>
                <a:gd name="T60" fmla="*/ 66 w 149"/>
                <a:gd name="T6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9" h="235">
                  <a:moveTo>
                    <a:pt x="66" y="0"/>
                  </a:moveTo>
                  <a:cubicBezTo>
                    <a:pt x="60" y="2"/>
                    <a:pt x="54" y="4"/>
                    <a:pt x="49" y="6"/>
                  </a:cubicBezTo>
                  <a:cubicBezTo>
                    <a:pt x="32" y="14"/>
                    <a:pt x="23" y="29"/>
                    <a:pt x="17" y="45"/>
                  </a:cubicBezTo>
                  <a:cubicBezTo>
                    <a:pt x="12" y="60"/>
                    <a:pt x="10" y="78"/>
                    <a:pt x="10" y="90"/>
                  </a:cubicBezTo>
                  <a:cubicBezTo>
                    <a:pt x="10" y="99"/>
                    <a:pt x="11" y="105"/>
                    <a:pt x="11" y="107"/>
                  </a:cubicBezTo>
                  <a:cubicBezTo>
                    <a:pt x="11" y="108"/>
                    <a:pt x="11" y="108"/>
                    <a:pt x="11" y="109"/>
                  </a:cubicBezTo>
                  <a:cubicBezTo>
                    <a:pt x="12" y="111"/>
                    <a:pt x="18" y="130"/>
                    <a:pt x="18" y="149"/>
                  </a:cubicBezTo>
                  <a:cubicBezTo>
                    <a:pt x="18" y="155"/>
                    <a:pt x="17" y="161"/>
                    <a:pt x="15" y="167"/>
                  </a:cubicBezTo>
                  <a:cubicBezTo>
                    <a:pt x="15" y="167"/>
                    <a:pt x="15" y="167"/>
                    <a:pt x="15" y="167"/>
                  </a:cubicBezTo>
                  <a:cubicBezTo>
                    <a:pt x="12" y="178"/>
                    <a:pt x="6" y="188"/>
                    <a:pt x="0" y="197"/>
                  </a:cubicBezTo>
                  <a:cubicBezTo>
                    <a:pt x="4" y="198"/>
                    <a:pt x="10" y="200"/>
                    <a:pt x="15" y="202"/>
                  </a:cubicBezTo>
                  <a:cubicBezTo>
                    <a:pt x="23" y="205"/>
                    <a:pt x="35" y="210"/>
                    <a:pt x="47" y="216"/>
                  </a:cubicBezTo>
                  <a:cubicBezTo>
                    <a:pt x="47" y="216"/>
                    <a:pt x="47" y="216"/>
                    <a:pt x="47" y="216"/>
                  </a:cubicBezTo>
                  <a:cubicBezTo>
                    <a:pt x="57" y="221"/>
                    <a:pt x="67" y="227"/>
                    <a:pt x="77" y="232"/>
                  </a:cubicBezTo>
                  <a:cubicBezTo>
                    <a:pt x="108" y="228"/>
                    <a:pt x="108" y="228"/>
                    <a:pt x="108" y="228"/>
                  </a:cubicBezTo>
                  <a:cubicBezTo>
                    <a:pt x="108" y="228"/>
                    <a:pt x="110" y="229"/>
                    <a:pt x="112" y="230"/>
                  </a:cubicBezTo>
                  <a:cubicBezTo>
                    <a:pt x="113" y="229"/>
                    <a:pt x="114" y="229"/>
                    <a:pt x="115" y="228"/>
                  </a:cubicBezTo>
                  <a:cubicBezTo>
                    <a:pt x="118" y="227"/>
                    <a:pt x="121" y="227"/>
                    <a:pt x="122" y="227"/>
                  </a:cubicBezTo>
                  <a:cubicBezTo>
                    <a:pt x="122" y="227"/>
                    <a:pt x="122" y="227"/>
                    <a:pt x="122" y="227"/>
                  </a:cubicBezTo>
                  <a:cubicBezTo>
                    <a:pt x="122" y="227"/>
                    <a:pt x="122" y="227"/>
                    <a:pt x="123" y="227"/>
                  </a:cubicBezTo>
                  <a:cubicBezTo>
                    <a:pt x="123" y="227"/>
                    <a:pt x="123" y="227"/>
                    <a:pt x="124" y="228"/>
                  </a:cubicBezTo>
                  <a:cubicBezTo>
                    <a:pt x="125" y="228"/>
                    <a:pt x="127" y="229"/>
                    <a:pt x="129" y="230"/>
                  </a:cubicBezTo>
                  <a:cubicBezTo>
                    <a:pt x="132" y="231"/>
                    <a:pt x="137" y="233"/>
                    <a:pt x="141" y="234"/>
                  </a:cubicBezTo>
                  <a:cubicBezTo>
                    <a:pt x="144" y="235"/>
                    <a:pt x="146" y="235"/>
                    <a:pt x="148" y="235"/>
                  </a:cubicBezTo>
                  <a:cubicBezTo>
                    <a:pt x="148" y="235"/>
                    <a:pt x="148" y="235"/>
                    <a:pt x="148" y="235"/>
                  </a:cubicBezTo>
                  <a:cubicBezTo>
                    <a:pt x="149" y="235"/>
                    <a:pt x="149" y="235"/>
                    <a:pt x="149" y="235"/>
                  </a:cubicBezTo>
                  <a:cubicBezTo>
                    <a:pt x="149" y="235"/>
                    <a:pt x="149" y="235"/>
                    <a:pt x="149" y="235"/>
                  </a:cubicBezTo>
                  <a:cubicBezTo>
                    <a:pt x="148" y="227"/>
                    <a:pt x="119" y="204"/>
                    <a:pt x="121" y="171"/>
                  </a:cubicBezTo>
                  <a:cubicBezTo>
                    <a:pt x="122" y="135"/>
                    <a:pt x="112" y="89"/>
                    <a:pt x="112" y="89"/>
                  </a:cubicBezTo>
                  <a:cubicBezTo>
                    <a:pt x="112" y="89"/>
                    <a:pt x="114" y="78"/>
                    <a:pt x="93" y="43"/>
                  </a:cubicBezTo>
                  <a:cubicBezTo>
                    <a:pt x="85" y="28"/>
                    <a:pt x="76" y="14"/>
                    <a:pt x="66" y="0"/>
                  </a:cubicBezTo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9" name="Freeform 378"/>
            <p:cNvSpPr/>
            <p:nvPr/>
          </p:nvSpPr>
          <p:spPr bwMode="auto">
            <a:xfrm>
              <a:off x="2086" y="1400"/>
              <a:ext cx="35" cy="20"/>
            </a:xfrm>
            <a:custGeom>
              <a:avLst/>
              <a:gdLst>
                <a:gd name="T0" fmla="*/ 46 w 74"/>
                <a:gd name="T1" fmla="*/ 0 h 42"/>
                <a:gd name="T2" fmla="*/ 11 w 74"/>
                <a:gd name="T3" fmla="*/ 25 h 42"/>
                <a:gd name="T4" fmla="*/ 39 w 74"/>
                <a:gd name="T5" fmla="*/ 24 h 42"/>
                <a:gd name="T6" fmla="*/ 42 w 74"/>
                <a:gd name="T7" fmla="*/ 42 h 42"/>
                <a:gd name="T8" fmla="*/ 72 w 74"/>
                <a:gd name="T9" fmla="*/ 33 h 42"/>
                <a:gd name="T10" fmla="*/ 72 w 74"/>
                <a:gd name="T11" fmla="*/ 27 h 42"/>
                <a:gd name="T12" fmla="*/ 72 w 74"/>
                <a:gd name="T13" fmla="*/ 19 h 42"/>
                <a:gd name="T14" fmla="*/ 72 w 74"/>
                <a:gd name="T15" fmla="*/ 16 h 42"/>
                <a:gd name="T16" fmla="*/ 74 w 74"/>
                <a:gd name="T17" fmla="*/ 16 h 42"/>
                <a:gd name="T18" fmla="*/ 74 w 74"/>
                <a:gd name="T19" fmla="*/ 16 h 42"/>
                <a:gd name="T20" fmla="*/ 72 w 74"/>
                <a:gd name="T21" fmla="*/ 16 h 42"/>
                <a:gd name="T22" fmla="*/ 72 w 74"/>
                <a:gd name="T23" fmla="*/ 16 h 42"/>
                <a:gd name="T24" fmla="*/ 72 w 74"/>
                <a:gd name="T25" fmla="*/ 15 h 42"/>
                <a:gd name="T26" fmla="*/ 72 w 74"/>
                <a:gd name="T27" fmla="*/ 13 h 42"/>
                <a:gd name="T28" fmla="*/ 71 w 74"/>
                <a:gd name="T29" fmla="*/ 5 h 42"/>
                <a:gd name="T30" fmla="*/ 46 w 74"/>
                <a:gd name="T3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42">
                  <a:moveTo>
                    <a:pt x="46" y="0"/>
                  </a:moveTo>
                  <a:cubicBezTo>
                    <a:pt x="9" y="0"/>
                    <a:pt x="0" y="16"/>
                    <a:pt x="11" y="2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23" y="42"/>
                    <a:pt x="42" y="42"/>
                  </a:cubicBezTo>
                  <a:cubicBezTo>
                    <a:pt x="57" y="42"/>
                    <a:pt x="68" y="39"/>
                    <a:pt x="72" y="33"/>
                  </a:cubicBezTo>
                  <a:cubicBezTo>
                    <a:pt x="72" y="31"/>
                    <a:pt x="72" y="29"/>
                    <a:pt x="72" y="27"/>
                  </a:cubicBezTo>
                  <a:cubicBezTo>
                    <a:pt x="72" y="24"/>
                    <a:pt x="72" y="21"/>
                    <a:pt x="72" y="19"/>
                  </a:cubicBezTo>
                  <a:cubicBezTo>
                    <a:pt x="72" y="17"/>
                    <a:pt x="72" y="16"/>
                    <a:pt x="72" y="16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5"/>
                  </a:cubicBezTo>
                  <a:cubicBezTo>
                    <a:pt x="72" y="15"/>
                    <a:pt x="72" y="14"/>
                    <a:pt x="72" y="13"/>
                  </a:cubicBezTo>
                  <a:cubicBezTo>
                    <a:pt x="72" y="11"/>
                    <a:pt x="71" y="8"/>
                    <a:pt x="71" y="5"/>
                  </a:cubicBezTo>
                  <a:cubicBezTo>
                    <a:pt x="67" y="2"/>
                    <a:pt x="60" y="0"/>
                    <a:pt x="46" y="0"/>
                  </a:cubicBezTo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0" name="Freeform 379"/>
            <p:cNvSpPr/>
            <p:nvPr/>
          </p:nvSpPr>
          <p:spPr bwMode="auto">
            <a:xfrm>
              <a:off x="2023" y="1383"/>
              <a:ext cx="99" cy="128"/>
            </a:xfrm>
            <a:custGeom>
              <a:avLst/>
              <a:gdLst>
                <a:gd name="T0" fmla="*/ 203 w 207"/>
                <a:gd name="T1" fmla="*/ 52 h 268"/>
                <a:gd name="T2" fmla="*/ 203 w 207"/>
                <a:gd name="T3" fmla="*/ 63 h 268"/>
                <a:gd name="T4" fmla="*/ 200 w 207"/>
                <a:gd name="T5" fmla="*/ 93 h 268"/>
                <a:gd name="T6" fmla="*/ 189 w 207"/>
                <a:gd name="T7" fmla="*/ 121 h 268"/>
                <a:gd name="T8" fmla="*/ 199 w 207"/>
                <a:gd name="T9" fmla="*/ 148 h 268"/>
                <a:gd name="T10" fmla="*/ 185 w 207"/>
                <a:gd name="T11" fmla="*/ 196 h 268"/>
                <a:gd name="T12" fmla="*/ 171 w 207"/>
                <a:gd name="T13" fmla="*/ 230 h 268"/>
                <a:gd name="T14" fmla="*/ 164 w 207"/>
                <a:gd name="T15" fmla="*/ 245 h 268"/>
                <a:gd name="T16" fmla="*/ 160 w 207"/>
                <a:gd name="T17" fmla="*/ 245 h 268"/>
                <a:gd name="T18" fmla="*/ 141 w 207"/>
                <a:gd name="T19" fmla="*/ 240 h 268"/>
                <a:gd name="T20" fmla="*/ 135 w 207"/>
                <a:gd name="T21" fmla="*/ 237 h 268"/>
                <a:gd name="T22" fmla="*/ 127 w 207"/>
                <a:gd name="T23" fmla="*/ 238 h 268"/>
                <a:gd name="T24" fmla="*/ 119 w 207"/>
                <a:gd name="T25" fmla="*/ 244 h 268"/>
                <a:gd name="T26" fmla="*/ 113 w 207"/>
                <a:gd name="T27" fmla="*/ 266 h 268"/>
                <a:gd name="T28" fmla="*/ 116 w 207"/>
                <a:gd name="T29" fmla="*/ 264 h 268"/>
                <a:gd name="T30" fmla="*/ 2 w 207"/>
                <a:gd name="T31" fmla="*/ 216 h 268"/>
                <a:gd name="T32" fmla="*/ 27 w 207"/>
                <a:gd name="T33" fmla="*/ 177 h 268"/>
                <a:gd name="T34" fmla="*/ 30 w 207"/>
                <a:gd name="T35" fmla="*/ 159 h 268"/>
                <a:gd name="T36" fmla="*/ 21 w 207"/>
                <a:gd name="T37" fmla="*/ 119 h 268"/>
                <a:gd name="T38" fmla="*/ 23 w 207"/>
                <a:gd name="T39" fmla="*/ 117 h 268"/>
                <a:gd name="T40" fmla="*/ 29 w 207"/>
                <a:gd name="T41" fmla="*/ 55 h 268"/>
                <a:gd name="T42" fmla="*/ 123 w 207"/>
                <a:gd name="T43" fmla="*/ 4 h 268"/>
                <a:gd name="T44" fmla="*/ 183 w 207"/>
                <a:gd name="T45" fmla="*/ 14 h 268"/>
                <a:gd name="T46" fmla="*/ 202 w 207"/>
                <a:gd name="T47" fmla="*/ 40 h 268"/>
                <a:gd name="T48" fmla="*/ 203 w 207"/>
                <a:gd name="T49" fmla="*/ 51 h 268"/>
                <a:gd name="T50" fmla="*/ 203 w 207"/>
                <a:gd name="T51" fmla="*/ 52 h 268"/>
                <a:gd name="T52" fmla="*/ 207 w 207"/>
                <a:gd name="T53" fmla="*/ 52 h 268"/>
                <a:gd name="T54" fmla="*/ 195 w 207"/>
                <a:gd name="T55" fmla="*/ 16 h 268"/>
                <a:gd name="T56" fmla="*/ 123 w 207"/>
                <a:gd name="T57" fmla="*/ 0 h 268"/>
                <a:gd name="T58" fmla="*/ 25 w 207"/>
                <a:gd name="T59" fmla="*/ 53 h 268"/>
                <a:gd name="T60" fmla="*/ 19 w 207"/>
                <a:gd name="T61" fmla="*/ 119 h 268"/>
                <a:gd name="T62" fmla="*/ 20 w 207"/>
                <a:gd name="T63" fmla="*/ 120 h 268"/>
                <a:gd name="T64" fmla="*/ 24 w 207"/>
                <a:gd name="T65" fmla="*/ 176 h 268"/>
                <a:gd name="T66" fmla="*/ 24 w 207"/>
                <a:gd name="T67" fmla="*/ 176 h 268"/>
                <a:gd name="T68" fmla="*/ 0 w 207"/>
                <a:gd name="T69" fmla="*/ 216 h 268"/>
                <a:gd name="T70" fmla="*/ 114 w 207"/>
                <a:gd name="T71" fmla="*/ 268 h 268"/>
                <a:gd name="T72" fmla="*/ 117 w 207"/>
                <a:gd name="T73" fmla="*/ 267 h 268"/>
                <a:gd name="T74" fmla="*/ 123 w 207"/>
                <a:gd name="T75" fmla="*/ 246 h 268"/>
                <a:gd name="T76" fmla="*/ 131 w 207"/>
                <a:gd name="T77" fmla="*/ 242 h 268"/>
                <a:gd name="T78" fmla="*/ 134 w 207"/>
                <a:gd name="T79" fmla="*/ 241 h 268"/>
                <a:gd name="T80" fmla="*/ 134 w 207"/>
                <a:gd name="T81" fmla="*/ 239 h 268"/>
                <a:gd name="T82" fmla="*/ 143 w 207"/>
                <a:gd name="T83" fmla="*/ 245 h 268"/>
                <a:gd name="T84" fmla="*/ 160 w 207"/>
                <a:gd name="T85" fmla="*/ 249 h 268"/>
                <a:gd name="T86" fmla="*/ 166 w 207"/>
                <a:gd name="T87" fmla="*/ 248 h 268"/>
                <a:gd name="T88" fmla="*/ 174 w 207"/>
                <a:gd name="T89" fmla="*/ 232 h 268"/>
                <a:gd name="T90" fmla="*/ 196 w 207"/>
                <a:gd name="T91" fmla="*/ 177 h 268"/>
                <a:gd name="T92" fmla="*/ 203 w 207"/>
                <a:gd name="T93" fmla="*/ 148 h 268"/>
                <a:gd name="T94" fmla="*/ 194 w 207"/>
                <a:gd name="T95" fmla="*/ 125 h 268"/>
                <a:gd name="T96" fmla="*/ 197 w 207"/>
                <a:gd name="T97" fmla="*/ 111 h 268"/>
                <a:gd name="T98" fmla="*/ 207 w 207"/>
                <a:gd name="T99" fmla="*/ 79 h 268"/>
                <a:gd name="T100" fmla="*/ 207 w 207"/>
                <a:gd name="T101" fmla="*/ 52 h 268"/>
                <a:gd name="T102" fmla="*/ 207 w 207"/>
                <a:gd name="T103" fmla="*/ 52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7" h="268">
                  <a:moveTo>
                    <a:pt x="205" y="52"/>
                  </a:moveTo>
                  <a:cubicBezTo>
                    <a:pt x="203" y="52"/>
                    <a:pt x="203" y="52"/>
                    <a:pt x="203" y="52"/>
                  </a:cubicBezTo>
                  <a:cubicBezTo>
                    <a:pt x="203" y="52"/>
                    <a:pt x="203" y="53"/>
                    <a:pt x="203" y="55"/>
                  </a:cubicBezTo>
                  <a:cubicBezTo>
                    <a:pt x="203" y="57"/>
                    <a:pt x="203" y="60"/>
                    <a:pt x="203" y="63"/>
                  </a:cubicBezTo>
                  <a:cubicBezTo>
                    <a:pt x="203" y="67"/>
                    <a:pt x="203" y="73"/>
                    <a:pt x="203" y="78"/>
                  </a:cubicBezTo>
                  <a:cubicBezTo>
                    <a:pt x="202" y="84"/>
                    <a:pt x="201" y="89"/>
                    <a:pt x="200" y="93"/>
                  </a:cubicBezTo>
                  <a:cubicBezTo>
                    <a:pt x="198" y="99"/>
                    <a:pt x="195" y="104"/>
                    <a:pt x="193" y="109"/>
                  </a:cubicBezTo>
                  <a:cubicBezTo>
                    <a:pt x="191" y="114"/>
                    <a:pt x="189" y="117"/>
                    <a:pt x="189" y="121"/>
                  </a:cubicBezTo>
                  <a:cubicBezTo>
                    <a:pt x="189" y="123"/>
                    <a:pt x="190" y="125"/>
                    <a:pt x="191" y="127"/>
                  </a:cubicBezTo>
                  <a:cubicBezTo>
                    <a:pt x="194" y="133"/>
                    <a:pt x="199" y="139"/>
                    <a:pt x="199" y="148"/>
                  </a:cubicBezTo>
                  <a:cubicBezTo>
                    <a:pt x="199" y="149"/>
                    <a:pt x="199" y="151"/>
                    <a:pt x="198" y="154"/>
                  </a:cubicBezTo>
                  <a:cubicBezTo>
                    <a:pt x="196" y="164"/>
                    <a:pt x="190" y="180"/>
                    <a:pt x="185" y="196"/>
                  </a:cubicBezTo>
                  <a:cubicBezTo>
                    <a:pt x="182" y="203"/>
                    <a:pt x="179" y="211"/>
                    <a:pt x="177" y="217"/>
                  </a:cubicBezTo>
                  <a:cubicBezTo>
                    <a:pt x="174" y="223"/>
                    <a:pt x="172" y="228"/>
                    <a:pt x="171" y="230"/>
                  </a:cubicBezTo>
                  <a:cubicBezTo>
                    <a:pt x="168" y="236"/>
                    <a:pt x="166" y="240"/>
                    <a:pt x="165" y="243"/>
                  </a:cubicBezTo>
                  <a:cubicBezTo>
                    <a:pt x="165" y="244"/>
                    <a:pt x="164" y="244"/>
                    <a:pt x="164" y="245"/>
                  </a:cubicBezTo>
                  <a:cubicBezTo>
                    <a:pt x="163" y="245"/>
                    <a:pt x="162" y="245"/>
                    <a:pt x="161" y="245"/>
                  </a:cubicBezTo>
                  <a:cubicBezTo>
                    <a:pt x="160" y="245"/>
                    <a:pt x="160" y="245"/>
                    <a:pt x="160" y="245"/>
                  </a:cubicBezTo>
                  <a:cubicBezTo>
                    <a:pt x="158" y="245"/>
                    <a:pt x="156" y="245"/>
                    <a:pt x="153" y="244"/>
                  </a:cubicBezTo>
                  <a:cubicBezTo>
                    <a:pt x="149" y="243"/>
                    <a:pt x="144" y="241"/>
                    <a:pt x="141" y="240"/>
                  </a:cubicBezTo>
                  <a:cubicBezTo>
                    <a:pt x="139" y="239"/>
                    <a:pt x="137" y="238"/>
                    <a:pt x="136" y="238"/>
                  </a:cubicBezTo>
                  <a:cubicBezTo>
                    <a:pt x="135" y="237"/>
                    <a:pt x="135" y="237"/>
                    <a:pt x="135" y="237"/>
                  </a:cubicBezTo>
                  <a:cubicBezTo>
                    <a:pt x="134" y="237"/>
                    <a:pt x="134" y="237"/>
                    <a:pt x="134" y="237"/>
                  </a:cubicBezTo>
                  <a:cubicBezTo>
                    <a:pt x="133" y="237"/>
                    <a:pt x="130" y="237"/>
                    <a:pt x="127" y="238"/>
                  </a:cubicBezTo>
                  <a:cubicBezTo>
                    <a:pt x="126" y="239"/>
                    <a:pt x="124" y="240"/>
                    <a:pt x="122" y="240"/>
                  </a:cubicBezTo>
                  <a:cubicBezTo>
                    <a:pt x="121" y="241"/>
                    <a:pt x="119" y="243"/>
                    <a:pt x="119" y="244"/>
                  </a:cubicBezTo>
                  <a:cubicBezTo>
                    <a:pt x="118" y="247"/>
                    <a:pt x="117" y="252"/>
                    <a:pt x="115" y="257"/>
                  </a:cubicBezTo>
                  <a:cubicBezTo>
                    <a:pt x="114" y="261"/>
                    <a:pt x="113" y="266"/>
                    <a:pt x="113" y="266"/>
                  </a:cubicBezTo>
                  <a:cubicBezTo>
                    <a:pt x="115" y="266"/>
                    <a:pt x="115" y="266"/>
                    <a:pt x="115" y="266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3" y="214"/>
                    <a:pt x="3" y="214"/>
                    <a:pt x="3" y="214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4" y="217"/>
                    <a:pt x="4" y="217"/>
                    <a:pt x="4" y="217"/>
                  </a:cubicBezTo>
                  <a:cubicBezTo>
                    <a:pt x="14" y="205"/>
                    <a:pt x="22" y="192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9" y="171"/>
                    <a:pt x="30" y="165"/>
                    <a:pt x="30" y="159"/>
                  </a:cubicBezTo>
                  <a:cubicBezTo>
                    <a:pt x="30" y="139"/>
                    <a:pt x="23" y="118"/>
                    <a:pt x="23" y="118"/>
                  </a:cubicBezTo>
                  <a:cubicBezTo>
                    <a:pt x="21" y="119"/>
                    <a:pt x="21" y="119"/>
                    <a:pt x="21" y="119"/>
                  </a:cubicBezTo>
                  <a:cubicBezTo>
                    <a:pt x="23" y="119"/>
                    <a:pt x="23" y="119"/>
                    <a:pt x="23" y="119"/>
                  </a:cubicBezTo>
                  <a:cubicBezTo>
                    <a:pt x="23" y="119"/>
                    <a:pt x="23" y="118"/>
                    <a:pt x="23" y="117"/>
                  </a:cubicBezTo>
                  <a:cubicBezTo>
                    <a:pt x="23" y="115"/>
                    <a:pt x="22" y="109"/>
                    <a:pt x="22" y="100"/>
                  </a:cubicBezTo>
                  <a:cubicBezTo>
                    <a:pt x="22" y="88"/>
                    <a:pt x="24" y="70"/>
                    <a:pt x="29" y="55"/>
                  </a:cubicBezTo>
                  <a:cubicBezTo>
                    <a:pt x="35" y="39"/>
                    <a:pt x="44" y="24"/>
                    <a:pt x="61" y="16"/>
                  </a:cubicBezTo>
                  <a:cubicBezTo>
                    <a:pt x="80" y="7"/>
                    <a:pt x="102" y="4"/>
                    <a:pt x="123" y="4"/>
                  </a:cubicBezTo>
                  <a:cubicBezTo>
                    <a:pt x="139" y="4"/>
                    <a:pt x="155" y="6"/>
                    <a:pt x="167" y="9"/>
                  </a:cubicBezTo>
                  <a:cubicBezTo>
                    <a:pt x="174" y="11"/>
                    <a:pt x="179" y="12"/>
                    <a:pt x="183" y="14"/>
                  </a:cubicBezTo>
                  <a:cubicBezTo>
                    <a:pt x="187" y="16"/>
                    <a:pt x="190" y="18"/>
                    <a:pt x="192" y="19"/>
                  </a:cubicBezTo>
                  <a:cubicBezTo>
                    <a:pt x="197" y="24"/>
                    <a:pt x="200" y="33"/>
                    <a:pt x="202" y="40"/>
                  </a:cubicBezTo>
                  <a:cubicBezTo>
                    <a:pt x="202" y="43"/>
                    <a:pt x="203" y="46"/>
                    <a:pt x="203" y="49"/>
                  </a:cubicBezTo>
                  <a:cubicBezTo>
                    <a:pt x="203" y="50"/>
                    <a:pt x="203" y="51"/>
                    <a:pt x="203" y="51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5" y="52"/>
                    <a:pt x="205" y="52"/>
                    <a:pt x="205" y="52"/>
                  </a:cubicBezTo>
                  <a:cubicBezTo>
                    <a:pt x="207" y="52"/>
                    <a:pt x="207" y="52"/>
                    <a:pt x="207" y="52"/>
                  </a:cubicBezTo>
                  <a:cubicBezTo>
                    <a:pt x="207" y="52"/>
                    <a:pt x="207" y="46"/>
                    <a:pt x="205" y="39"/>
                  </a:cubicBezTo>
                  <a:cubicBezTo>
                    <a:pt x="204" y="31"/>
                    <a:pt x="201" y="22"/>
                    <a:pt x="195" y="16"/>
                  </a:cubicBezTo>
                  <a:cubicBezTo>
                    <a:pt x="193" y="14"/>
                    <a:pt x="189" y="12"/>
                    <a:pt x="185" y="10"/>
                  </a:cubicBezTo>
                  <a:cubicBezTo>
                    <a:pt x="171" y="5"/>
                    <a:pt x="148" y="0"/>
                    <a:pt x="123" y="0"/>
                  </a:cubicBezTo>
                  <a:cubicBezTo>
                    <a:pt x="102" y="0"/>
                    <a:pt x="79" y="4"/>
                    <a:pt x="59" y="13"/>
                  </a:cubicBezTo>
                  <a:cubicBezTo>
                    <a:pt x="41" y="21"/>
                    <a:pt x="31" y="37"/>
                    <a:pt x="25" y="53"/>
                  </a:cubicBezTo>
                  <a:cubicBezTo>
                    <a:pt x="20" y="70"/>
                    <a:pt x="18" y="87"/>
                    <a:pt x="18" y="100"/>
                  </a:cubicBezTo>
                  <a:cubicBezTo>
                    <a:pt x="18" y="112"/>
                    <a:pt x="19" y="119"/>
                    <a:pt x="19" y="119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21" y="124"/>
                    <a:pt x="26" y="142"/>
                    <a:pt x="26" y="159"/>
                  </a:cubicBezTo>
                  <a:cubicBezTo>
                    <a:pt x="26" y="165"/>
                    <a:pt x="25" y="171"/>
                    <a:pt x="24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19" y="190"/>
                    <a:pt x="11" y="203"/>
                    <a:pt x="1" y="214"/>
                  </a:cubicBezTo>
                  <a:cubicBezTo>
                    <a:pt x="0" y="215"/>
                    <a:pt x="0" y="216"/>
                    <a:pt x="0" y="216"/>
                  </a:cubicBezTo>
                  <a:cubicBezTo>
                    <a:pt x="0" y="217"/>
                    <a:pt x="1" y="217"/>
                    <a:pt x="1" y="218"/>
                  </a:cubicBezTo>
                  <a:cubicBezTo>
                    <a:pt x="114" y="268"/>
                    <a:pt x="114" y="268"/>
                    <a:pt x="114" y="268"/>
                  </a:cubicBezTo>
                  <a:cubicBezTo>
                    <a:pt x="115" y="268"/>
                    <a:pt x="116" y="268"/>
                    <a:pt x="116" y="268"/>
                  </a:cubicBezTo>
                  <a:cubicBezTo>
                    <a:pt x="117" y="268"/>
                    <a:pt x="117" y="267"/>
                    <a:pt x="117" y="267"/>
                  </a:cubicBezTo>
                  <a:cubicBezTo>
                    <a:pt x="117" y="266"/>
                    <a:pt x="118" y="262"/>
                    <a:pt x="119" y="258"/>
                  </a:cubicBezTo>
                  <a:cubicBezTo>
                    <a:pt x="120" y="253"/>
                    <a:pt x="122" y="248"/>
                    <a:pt x="123" y="246"/>
                  </a:cubicBezTo>
                  <a:cubicBezTo>
                    <a:pt x="123" y="245"/>
                    <a:pt x="123" y="245"/>
                    <a:pt x="124" y="244"/>
                  </a:cubicBezTo>
                  <a:cubicBezTo>
                    <a:pt x="126" y="243"/>
                    <a:pt x="128" y="242"/>
                    <a:pt x="131" y="242"/>
                  </a:cubicBezTo>
                  <a:cubicBezTo>
                    <a:pt x="132" y="241"/>
                    <a:pt x="132" y="241"/>
                    <a:pt x="133" y="241"/>
                  </a:cubicBezTo>
                  <a:cubicBezTo>
                    <a:pt x="134" y="241"/>
                    <a:pt x="134" y="241"/>
                    <a:pt x="134" y="241"/>
                  </a:cubicBezTo>
                  <a:cubicBezTo>
                    <a:pt x="134" y="241"/>
                    <a:pt x="134" y="241"/>
                    <a:pt x="134" y="241"/>
                  </a:cubicBezTo>
                  <a:cubicBezTo>
                    <a:pt x="134" y="239"/>
                    <a:pt x="134" y="239"/>
                    <a:pt x="134" y="239"/>
                  </a:cubicBezTo>
                  <a:cubicBezTo>
                    <a:pt x="133" y="241"/>
                    <a:pt x="133" y="241"/>
                    <a:pt x="133" y="241"/>
                  </a:cubicBezTo>
                  <a:cubicBezTo>
                    <a:pt x="133" y="241"/>
                    <a:pt x="137" y="243"/>
                    <a:pt x="143" y="245"/>
                  </a:cubicBezTo>
                  <a:cubicBezTo>
                    <a:pt x="146" y="246"/>
                    <a:pt x="149" y="247"/>
                    <a:pt x="152" y="248"/>
                  </a:cubicBezTo>
                  <a:cubicBezTo>
                    <a:pt x="155" y="249"/>
                    <a:pt x="158" y="249"/>
                    <a:pt x="160" y="249"/>
                  </a:cubicBezTo>
                  <a:cubicBezTo>
                    <a:pt x="160" y="249"/>
                    <a:pt x="161" y="249"/>
                    <a:pt x="161" y="249"/>
                  </a:cubicBezTo>
                  <a:cubicBezTo>
                    <a:pt x="163" y="249"/>
                    <a:pt x="165" y="249"/>
                    <a:pt x="166" y="248"/>
                  </a:cubicBezTo>
                  <a:cubicBezTo>
                    <a:pt x="167" y="247"/>
                    <a:pt x="168" y="246"/>
                    <a:pt x="168" y="245"/>
                  </a:cubicBezTo>
                  <a:cubicBezTo>
                    <a:pt x="170" y="242"/>
                    <a:pt x="171" y="239"/>
                    <a:pt x="174" y="232"/>
                  </a:cubicBezTo>
                  <a:cubicBezTo>
                    <a:pt x="176" y="229"/>
                    <a:pt x="178" y="223"/>
                    <a:pt x="181" y="216"/>
                  </a:cubicBezTo>
                  <a:cubicBezTo>
                    <a:pt x="186" y="205"/>
                    <a:pt x="191" y="190"/>
                    <a:pt x="196" y="177"/>
                  </a:cubicBezTo>
                  <a:cubicBezTo>
                    <a:pt x="198" y="171"/>
                    <a:pt x="200" y="164"/>
                    <a:pt x="201" y="159"/>
                  </a:cubicBezTo>
                  <a:cubicBezTo>
                    <a:pt x="202" y="154"/>
                    <a:pt x="203" y="150"/>
                    <a:pt x="203" y="148"/>
                  </a:cubicBezTo>
                  <a:cubicBezTo>
                    <a:pt x="203" y="141"/>
                    <a:pt x="200" y="135"/>
                    <a:pt x="198" y="131"/>
                  </a:cubicBezTo>
                  <a:cubicBezTo>
                    <a:pt x="197" y="129"/>
                    <a:pt x="195" y="127"/>
                    <a:pt x="194" y="125"/>
                  </a:cubicBezTo>
                  <a:cubicBezTo>
                    <a:pt x="193" y="124"/>
                    <a:pt x="193" y="122"/>
                    <a:pt x="193" y="121"/>
                  </a:cubicBezTo>
                  <a:cubicBezTo>
                    <a:pt x="193" y="119"/>
                    <a:pt x="194" y="115"/>
                    <a:pt x="197" y="111"/>
                  </a:cubicBezTo>
                  <a:cubicBezTo>
                    <a:pt x="199" y="106"/>
                    <a:pt x="201" y="101"/>
                    <a:pt x="204" y="94"/>
                  </a:cubicBezTo>
                  <a:cubicBezTo>
                    <a:pt x="205" y="90"/>
                    <a:pt x="206" y="84"/>
                    <a:pt x="207" y="79"/>
                  </a:cubicBezTo>
                  <a:cubicBezTo>
                    <a:pt x="207" y="73"/>
                    <a:pt x="207" y="67"/>
                    <a:pt x="207" y="63"/>
                  </a:cubicBezTo>
                  <a:cubicBezTo>
                    <a:pt x="207" y="57"/>
                    <a:pt x="207" y="52"/>
                    <a:pt x="207" y="52"/>
                  </a:cubicBezTo>
                  <a:cubicBezTo>
                    <a:pt x="205" y="52"/>
                    <a:pt x="205" y="52"/>
                    <a:pt x="205" y="52"/>
                  </a:cubicBezTo>
                  <a:cubicBezTo>
                    <a:pt x="207" y="52"/>
                    <a:pt x="207" y="52"/>
                    <a:pt x="207" y="52"/>
                  </a:cubicBezTo>
                  <a:cubicBezTo>
                    <a:pt x="205" y="52"/>
                    <a:pt x="205" y="52"/>
                    <a:pt x="205" y="5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1" name="Freeform 380"/>
            <p:cNvSpPr/>
            <p:nvPr/>
          </p:nvSpPr>
          <p:spPr bwMode="auto">
            <a:xfrm>
              <a:off x="2027" y="1364"/>
              <a:ext cx="118" cy="103"/>
            </a:xfrm>
            <a:custGeom>
              <a:avLst/>
              <a:gdLst>
                <a:gd name="T0" fmla="*/ 102 w 245"/>
                <a:gd name="T1" fmla="*/ 163 h 214"/>
                <a:gd name="T2" fmla="*/ 123 w 245"/>
                <a:gd name="T3" fmla="*/ 163 h 214"/>
                <a:gd name="T4" fmla="*/ 127 w 245"/>
                <a:gd name="T5" fmla="*/ 153 h 214"/>
                <a:gd name="T6" fmla="*/ 156 w 245"/>
                <a:gd name="T7" fmla="*/ 125 h 214"/>
                <a:gd name="T8" fmla="*/ 144 w 245"/>
                <a:gd name="T9" fmla="*/ 89 h 214"/>
                <a:gd name="T10" fmla="*/ 191 w 245"/>
                <a:gd name="T11" fmla="*/ 87 h 214"/>
                <a:gd name="T12" fmla="*/ 179 w 245"/>
                <a:gd name="T13" fmla="*/ 104 h 214"/>
                <a:gd name="T14" fmla="*/ 233 w 245"/>
                <a:gd name="T15" fmla="*/ 86 h 214"/>
                <a:gd name="T16" fmla="*/ 206 w 245"/>
                <a:gd name="T17" fmla="*/ 27 h 214"/>
                <a:gd name="T18" fmla="*/ 95 w 245"/>
                <a:gd name="T19" fmla="*/ 1 h 214"/>
                <a:gd name="T20" fmla="*/ 9 w 245"/>
                <a:gd name="T21" fmla="*/ 44 h 214"/>
                <a:gd name="T22" fmla="*/ 15 w 245"/>
                <a:gd name="T23" fmla="*/ 183 h 214"/>
                <a:gd name="T24" fmla="*/ 48 w 245"/>
                <a:gd name="T25" fmla="*/ 214 h 214"/>
                <a:gd name="T26" fmla="*/ 83 w 245"/>
                <a:gd name="T27" fmla="*/ 186 h 214"/>
                <a:gd name="T28" fmla="*/ 91 w 245"/>
                <a:gd name="T29" fmla="*/ 157 h 214"/>
                <a:gd name="T30" fmla="*/ 102 w 245"/>
                <a:gd name="T31" fmla="*/ 16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5" h="214">
                  <a:moveTo>
                    <a:pt x="102" y="163"/>
                  </a:moveTo>
                  <a:cubicBezTo>
                    <a:pt x="102" y="163"/>
                    <a:pt x="121" y="169"/>
                    <a:pt x="123" y="163"/>
                  </a:cubicBezTo>
                  <a:cubicBezTo>
                    <a:pt x="126" y="158"/>
                    <a:pt x="119" y="156"/>
                    <a:pt x="127" y="153"/>
                  </a:cubicBezTo>
                  <a:cubicBezTo>
                    <a:pt x="136" y="150"/>
                    <a:pt x="156" y="138"/>
                    <a:pt x="156" y="125"/>
                  </a:cubicBezTo>
                  <a:cubicBezTo>
                    <a:pt x="156" y="113"/>
                    <a:pt x="133" y="92"/>
                    <a:pt x="144" y="89"/>
                  </a:cubicBezTo>
                  <a:cubicBezTo>
                    <a:pt x="156" y="86"/>
                    <a:pt x="191" y="87"/>
                    <a:pt x="191" y="87"/>
                  </a:cubicBezTo>
                  <a:cubicBezTo>
                    <a:pt x="191" y="87"/>
                    <a:pt x="167" y="99"/>
                    <a:pt x="179" y="104"/>
                  </a:cubicBezTo>
                  <a:cubicBezTo>
                    <a:pt x="191" y="110"/>
                    <a:pt x="222" y="103"/>
                    <a:pt x="233" y="86"/>
                  </a:cubicBezTo>
                  <a:cubicBezTo>
                    <a:pt x="245" y="69"/>
                    <a:pt x="229" y="42"/>
                    <a:pt x="206" y="27"/>
                  </a:cubicBezTo>
                  <a:cubicBezTo>
                    <a:pt x="184" y="12"/>
                    <a:pt x="139" y="0"/>
                    <a:pt x="95" y="1"/>
                  </a:cubicBezTo>
                  <a:cubicBezTo>
                    <a:pt x="51" y="3"/>
                    <a:pt x="18" y="18"/>
                    <a:pt x="9" y="44"/>
                  </a:cubicBezTo>
                  <a:cubicBezTo>
                    <a:pt x="0" y="69"/>
                    <a:pt x="14" y="159"/>
                    <a:pt x="15" y="183"/>
                  </a:cubicBezTo>
                  <a:cubicBezTo>
                    <a:pt x="16" y="207"/>
                    <a:pt x="30" y="214"/>
                    <a:pt x="48" y="214"/>
                  </a:cubicBezTo>
                  <a:cubicBezTo>
                    <a:pt x="65" y="214"/>
                    <a:pt x="79" y="199"/>
                    <a:pt x="83" y="186"/>
                  </a:cubicBezTo>
                  <a:cubicBezTo>
                    <a:pt x="87" y="173"/>
                    <a:pt x="89" y="160"/>
                    <a:pt x="91" y="157"/>
                  </a:cubicBezTo>
                  <a:cubicBezTo>
                    <a:pt x="93" y="154"/>
                    <a:pt x="102" y="163"/>
                    <a:pt x="102" y="16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2" name="Freeform 381"/>
            <p:cNvSpPr/>
            <p:nvPr/>
          </p:nvSpPr>
          <p:spPr bwMode="auto">
            <a:xfrm>
              <a:off x="2027" y="1364"/>
              <a:ext cx="118" cy="103"/>
            </a:xfrm>
            <a:custGeom>
              <a:avLst/>
              <a:gdLst>
                <a:gd name="T0" fmla="*/ 102 w 245"/>
                <a:gd name="T1" fmla="*/ 163 h 214"/>
                <a:gd name="T2" fmla="*/ 123 w 245"/>
                <a:gd name="T3" fmla="*/ 163 h 214"/>
                <a:gd name="T4" fmla="*/ 127 w 245"/>
                <a:gd name="T5" fmla="*/ 153 h 214"/>
                <a:gd name="T6" fmla="*/ 156 w 245"/>
                <a:gd name="T7" fmla="*/ 125 h 214"/>
                <a:gd name="T8" fmla="*/ 144 w 245"/>
                <a:gd name="T9" fmla="*/ 89 h 214"/>
                <a:gd name="T10" fmla="*/ 191 w 245"/>
                <a:gd name="T11" fmla="*/ 87 h 214"/>
                <a:gd name="T12" fmla="*/ 179 w 245"/>
                <a:gd name="T13" fmla="*/ 104 h 214"/>
                <a:gd name="T14" fmla="*/ 233 w 245"/>
                <a:gd name="T15" fmla="*/ 86 h 214"/>
                <a:gd name="T16" fmla="*/ 206 w 245"/>
                <a:gd name="T17" fmla="*/ 27 h 214"/>
                <a:gd name="T18" fmla="*/ 95 w 245"/>
                <a:gd name="T19" fmla="*/ 1 h 214"/>
                <a:gd name="T20" fmla="*/ 9 w 245"/>
                <a:gd name="T21" fmla="*/ 44 h 214"/>
                <a:gd name="T22" fmla="*/ 15 w 245"/>
                <a:gd name="T23" fmla="*/ 183 h 214"/>
                <a:gd name="T24" fmla="*/ 48 w 245"/>
                <a:gd name="T25" fmla="*/ 214 h 214"/>
                <a:gd name="T26" fmla="*/ 83 w 245"/>
                <a:gd name="T27" fmla="*/ 186 h 214"/>
                <a:gd name="T28" fmla="*/ 91 w 245"/>
                <a:gd name="T29" fmla="*/ 157 h 214"/>
                <a:gd name="T30" fmla="*/ 102 w 245"/>
                <a:gd name="T31" fmla="*/ 16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5" h="214">
                  <a:moveTo>
                    <a:pt x="102" y="163"/>
                  </a:moveTo>
                  <a:cubicBezTo>
                    <a:pt x="102" y="163"/>
                    <a:pt x="121" y="169"/>
                    <a:pt x="123" y="163"/>
                  </a:cubicBezTo>
                  <a:cubicBezTo>
                    <a:pt x="126" y="158"/>
                    <a:pt x="119" y="156"/>
                    <a:pt x="127" y="153"/>
                  </a:cubicBezTo>
                  <a:cubicBezTo>
                    <a:pt x="136" y="150"/>
                    <a:pt x="156" y="138"/>
                    <a:pt x="156" y="125"/>
                  </a:cubicBezTo>
                  <a:cubicBezTo>
                    <a:pt x="156" y="113"/>
                    <a:pt x="133" y="92"/>
                    <a:pt x="144" y="89"/>
                  </a:cubicBezTo>
                  <a:cubicBezTo>
                    <a:pt x="156" y="86"/>
                    <a:pt x="191" y="87"/>
                    <a:pt x="191" y="87"/>
                  </a:cubicBezTo>
                  <a:cubicBezTo>
                    <a:pt x="191" y="87"/>
                    <a:pt x="167" y="99"/>
                    <a:pt x="179" y="104"/>
                  </a:cubicBezTo>
                  <a:cubicBezTo>
                    <a:pt x="191" y="110"/>
                    <a:pt x="222" y="103"/>
                    <a:pt x="233" y="86"/>
                  </a:cubicBezTo>
                  <a:cubicBezTo>
                    <a:pt x="245" y="69"/>
                    <a:pt x="229" y="42"/>
                    <a:pt x="206" y="27"/>
                  </a:cubicBezTo>
                  <a:cubicBezTo>
                    <a:pt x="184" y="12"/>
                    <a:pt x="139" y="0"/>
                    <a:pt x="95" y="1"/>
                  </a:cubicBezTo>
                  <a:cubicBezTo>
                    <a:pt x="51" y="3"/>
                    <a:pt x="18" y="18"/>
                    <a:pt x="9" y="44"/>
                  </a:cubicBezTo>
                  <a:cubicBezTo>
                    <a:pt x="0" y="69"/>
                    <a:pt x="14" y="159"/>
                    <a:pt x="15" y="183"/>
                  </a:cubicBezTo>
                  <a:cubicBezTo>
                    <a:pt x="16" y="207"/>
                    <a:pt x="30" y="214"/>
                    <a:pt x="48" y="214"/>
                  </a:cubicBezTo>
                  <a:cubicBezTo>
                    <a:pt x="65" y="214"/>
                    <a:pt x="79" y="199"/>
                    <a:pt x="83" y="186"/>
                  </a:cubicBezTo>
                  <a:cubicBezTo>
                    <a:pt x="87" y="173"/>
                    <a:pt x="89" y="160"/>
                    <a:pt x="91" y="157"/>
                  </a:cubicBezTo>
                  <a:cubicBezTo>
                    <a:pt x="93" y="154"/>
                    <a:pt x="102" y="163"/>
                    <a:pt x="102" y="163"/>
                  </a:cubicBez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3" name="Freeform 382"/>
            <p:cNvSpPr/>
            <p:nvPr/>
          </p:nvSpPr>
          <p:spPr bwMode="auto">
            <a:xfrm>
              <a:off x="2047" y="1441"/>
              <a:ext cx="5" cy="4"/>
            </a:xfrm>
            <a:custGeom>
              <a:avLst/>
              <a:gdLst>
                <a:gd name="T0" fmla="*/ 10 w 10"/>
                <a:gd name="T1" fmla="*/ 0 h 8"/>
                <a:gd name="T2" fmla="*/ 0 w 10"/>
                <a:gd name="T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7" y="3"/>
                    <a:pt x="4" y="6"/>
                    <a:pt x="0" y="8"/>
                  </a:cubicBezTo>
                </a:path>
              </a:pathLst>
            </a:custGeom>
            <a:noFill/>
            <a:ln w="3175" cap="rnd">
              <a:solidFill>
                <a:srgbClr val="70707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4" name="Freeform 383"/>
            <p:cNvSpPr/>
            <p:nvPr/>
          </p:nvSpPr>
          <p:spPr bwMode="auto">
            <a:xfrm>
              <a:off x="2055" y="1391"/>
              <a:ext cx="82" cy="39"/>
            </a:xfrm>
            <a:custGeom>
              <a:avLst/>
              <a:gdLst>
                <a:gd name="T0" fmla="*/ 171 w 171"/>
                <a:gd name="T1" fmla="*/ 4 h 82"/>
                <a:gd name="T2" fmla="*/ 145 w 171"/>
                <a:gd name="T3" fmla="*/ 17 h 82"/>
                <a:gd name="T4" fmla="*/ 32 w 171"/>
                <a:gd name="T5" fmla="*/ 22 h 82"/>
                <a:gd name="T6" fmla="*/ 4 w 171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1" h="82">
                  <a:moveTo>
                    <a:pt x="171" y="4"/>
                  </a:moveTo>
                  <a:cubicBezTo>
                    <a:pt x="171" y="4"/>
                    <a:pt x="166" y="12"/>
                    <a:pt x="145" y="17"/>
                  </a:cubicBezTo>
                  <a:cubicBezTo>
                    <a:pt x="124" y="22"/>
                    <a:pt x="80" y="0"/>
                    <a:pt x="32" y="22"/>
                  </a:cubicBezTo>
                  <a:cubicBezTo>
                    <a:pt x="0" y="37"/>
                    <a:pt x="8" y="60"/>
                    <a:pt x="4" y="82"/>
                  </a:cubicBezTo>
                </a:path>
              </a:pathLst>
            </a:custGeom>
            <a:noFill/>
            <a:ln w="3175" cap="rnd">
              <a:solidFill>
                <a:srgbClr val="70707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5" name="Freeform 384"/>
            <p:cNvSpPr/>
            <p:nvPr/>
          </p:nvSpPr>
          <p:spPr bwMode="auto">
            <a:xfrm>
              <a:off x="2055" y="1412"/>
              <a:ext cx="38" cy="43"/>
            </a:xfrm>
            <a:custGeom>
              <a:avLst/>
              <a:gdLst>
                <a:gd name="T0" fmla="*/ 80 w 80"/>
                <a:gd name="T1" fmla="*/ 0 h 90"/>
                <a:gd name="T2" fmla="*/ 51 w 80"/>
                <a:gd name="T3" fmla="*/ 24 h 90"/>
                <a:gd name="T4" fmla="*/ 0 w 80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90">
                  <a:moveTo>
                    <a:pt x="80" y="0"/>
                  </a:moveTo>
                  <a:cubicBezTo>
                    <a:pt x="80" y="0"/>
                    <a:pt x="63" y="2"/>
                    <a:pt x="51" y="24"/>
                  </a:cubicBezTo>
                  <a:cubicBezTo>
                    <a:pt x="38" y="46"/>
                    <a:pt x="39" y="80"/>
                    <a:pt x="0" y="90"/>
                  </a:cubicBezTo>
                </a:path>
              </a:pathLst>
            </a:custGeom>
            <a:noFill/>
            <a:ln w="3175" cap="rnd">
              <a:solidFill>
                <a:srgbClr val="70707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6" name="Line 385"/>
            <p:cNvSpPr>
              <a:spLocks noChangeShapeType="1"/>
            </p:cNvSpPr>
            <p:nvPr/>
          </p:nvSpPr>
          <p:spPr bwMode="auto">
            <a:xfrm>
              <a:off x="2073" y="1436"/>
              <a:ext cx="53" cy="6"/>
            </a:xfrm>
            <a:prstGeom prst="line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7" name="Freeform 386"/>
            <p:cNvSpPr/>
            <p:nvPr/>
          </p:nvSpPr>
          <p:spPr bwMode="auto">
            <a:xfrm>
              <a:off x="2063" y="1422"/>
              <a:ext cx="18" cy="39"/>
            </a:xfrm>
            <a:custGeom>
              <a:avLst/>
              <a:gdLst>
                <a:gd name="T0" fmla="*/ 37 w 38"/>
                <a:gd name="T1" fmla="*/ 54 h 82"/>
                <a:gd name="T2" fmla="*/ 28 w 38"/>
                <a:gd name="T3" fmla="*/ 14 h 82"/>
                <a:gd name="T4" fmla="*/ 5 w 38"/>
                <a:gd name="T5" fmla="*/ 36 h 82"/>
                <a:gd name="T6" fmla="*/ 11 w 38"/>
                <a:gd name="T7" fmla="*/ 80 h 82"/>
                <a:gd name="T8" fmla="*/ 31 w 38"/>
                <a:gd name="T9" fmla="*/ 7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2">
                  <a:moveTo>
                    <a:pt x="37" y="54"/>
                  </a:moveTo>
                  <a:cubicBezTo>
                    <a:pt x="37" y="54"/>
                    <a:pt x="38" y="27"/>
                    <a:pt x="28" y="14"/>
                  </a:cubicBezTo>
                  <a:cubicBezTo>
                    <a:pt x="18" y="0"/>
                    <a:pt x="10" y="10"/>
                    <a:pt x="5" y="36"/>
                  </a:cubicBezTo>
                  <a:cubicBezTo>
                    <a:pt x="0" y="62"/>
                    <a:pt x="0" y="76"/>
                    <a:pt x="11" y="80"/>
                  </a:cubicBezTo>
                  <a:cubicBezTo>
                    <a:pt x="17" y="82"/>
                    <a:pt x="24" y="82"/>
                    <a:pt x="31" y="7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8" name="Freeform 387"/>
            <p:cNvSpPr/>
            <p:nvPr/>
          </p:nvSpPr>
          <p:spPr bwMode="auto">
            <a:xfrm>
              <a:off x="2063" y="1422"/>
              <a:ext cx="18" cy="39"/>
            </a:xfrm>
            <a:custGeom>
              <a:avLst/>
              <a:gdLst>
                <a:gd name="T0" fmla="*/ 37 w 38"/>
                <a:gd name="T1" fmla="*/ 54 h 82"/>
                <a:gd name="T2" fmla="*/ 28 w 38"/>
                <a:gd name="T3" fmla="*/ 14 h 82"/>
                <a:gd name="T4" fmla="*/ 5 w 38"/>
                <a:gd name="T5" fmla="*/ 36 h 82"/>
                <a:gd name="T6" fmla="*/ 11 w 38"/>
                <a:gd name="T7" fmla="*/ 80 h 82"/>
                <a:gd name="T8" fmla="*/ 31 w 38"/>
                <a:gd name="T9" fmla="*/ 7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2">
                  <a:moveTo>
                    <a:pt x="37" y="54"/>
                  </a:moveTo>
                  <a:cubicBezTo>
                    <a:pt x="37" y="54"/>
                    <a:pt x="38" y="27"/>
                    <a:pt x="28" y="14"/>
                  </a:cubicBezTo>
                  <a:cubicBezTo>
                    <a:pt x="18" y="0"/>
                    <a:pt x="10" y="10"/>
                    <a:pt x="5" y="36"/>
                  </a:cubicBezTo>
                  <a:cubicBezTo>
                    <a:pt x="0" y="62"/>
                    <a:pt x="0" y="76"/>
                    <a:pt x="11" y="80"/>
                  </a:cubicBezTo>
                  <a:cubicBezTo>
                    <a:pt x="17" y="82"/>
                    <a:pt x="24" y="82"/>
                    <a:pt x="31" y="79"/>
                  </a:cubicBezTo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9" name="Freeform 388"/>
            <p:cNvSpPr/>
            <p:nvPr/>
          </p:nvSpPr>
          <p:spPr bwMode="auto">
            <a:xfrm>
              <a:off x="1932" y="1733"/>
              <a:ext cx="284" cy="53"/>
            </a:xfrm>
            <a:custGeom>
              <a:avLst/>
              <a:gdLst>
                <a:gd name="T0" fmla="*/ 590 w 590"/>
                <a:gd name="T1" fmla="*/ 110 h 110"/>
                <a:gd name="T2" fmla="*/ 525 w 590"/>
                <a:gd name="T3" fmla="*/ 72 h 110"/>
                <a:gd name="T4" fmla="*/ 312 w 590"/>
                <a:gd name="T5" fmla="*/ 43 h 110"/>
                <a:gd name="T6" fmla="*/ 304 w 590"/>
                <a:gd name="T7" fmla="*/ 8 h 110"/>
                <a:gd name="T8" fmla="*/ 273 w 590"/>
                <a:gd name="T9" fmla="*/ 0 h 110"/>
                <a:gd name="T10" fmla="*/ 186 w 590"/>
                <a:gd name="T11" fmla="*/ 21 h 110"/>
                <a:gd name="T12" fmla="*/ 28 w 590"/>
                <a:gd name="T13" fmla="*/ 3 h 110"/>
                <a:gd name="T14" fmla="*/ 0 w 590"/>
                <a:gd name="T15" fmla="*/ 62 h 110"/>
                <a:gd name="T16" fmla="*/ 5 w 590"/>
                <a:gd name="T17" fmla="*/ 110 h 110"/>
                <a:gd name="T18" fmla="*/ 590 w 590"/>
                <a:gd name="T1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0" h="110">
                  <a:moveTo>
                    <a:pt x="590" y="110"/>
                  </a:moveTo>
                  <a:cubicBezTo>
                    <a:pt x="581" y="101"/>
                    <a:pt x="556" y="79"/>
                    <a:pt x="525" y="72"/>
                  </a:cubicBezTo>
                  <a:cubicBezTo>
                    <a:pt x="486" y="62"/>
                    <a:pt x="312" y="43"/>
                    <a:pt x="312" y="43"/>
                  </a:cubicBezTo>
                  <a:cubicBezTo>
                    <a:pt x="304" y="8"/>
                    <a:pt x="304" y="8"/>
                    <a:pt x="304" y="8"/>
                  </a:cubicBezTo>
                  <a:cubicBezTo>
                    <a:pt x="304" y="8"/>
                    <a:pt x="279" y="0"/>
                    <a:pt x="273" y="0"/>
                  </a:cubicBezTo>
                  <a:cubicBezTo>
                    <a:pt x="268" y="0"/>
                    <a:pt x="242" y="9"/>
                    <a:pt x="186" y="21"/>
                  </a:cubicBezTo>
                  <a:cubicBezTo>
                    <a:pt x="129" y="33"/>
                    <a:pt x="28" y="3"/>
                    <a:pt x="28" y="3"/>
                  </a:cubicBezTo>
                  <a:cubicBezTo>
                    <a:pt x="10" y="18"/>
                    <a:pt x="0" y="39"/>
                    <a:pt x="0" y="62"/>
                  </a:cubicBezTo>
                  <a:cubicBezTo>
                    <a:pt x="0" y="86"/>
                    <a:pt x="2" y="106"/>
                    <a:pt x="5" y="110"/>
                  </a:cubicBezTo>
                  <a:cubicBezTo>
                    <a:pt x="590" y="110"/>
                    <a:pt x="590" y="110"/>
                    <a:pt x="590" y="110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0" name="Freeform 389"/>
            <p:cNvSpPr/>
            <p:nvPr/>
          </p:nvSpPr>
          <p:spPr bwMode="auto">
            <a:xfrm>
              <a:off x="1931" y="1732"/>
              <a:ext cx="286" cy="55"/>
            </a:xfrm>
            <a:custGeom>
              <a:avLst/>
              <a:gdLst>
                <a:gd name="T0" fmla="*/ 592 w 594"/>
                <a:gd name="T1" fmla="*/ 112 h 114"/>
                <a:gd name="T2" fmla="*/ 593 w 594"/>
                <a:gd name="T3" fmla="*/ 111 h 114"/>
                <a:gd name="T4" fmla="*/ 528 w 594"/>
                <a:gd name="T5" fmla="*/ 72 h 114"/>
                <a:gd name="T6" fmla="*/ 528 w 594"/>
                <a:gd name="T7" fmla="*/ 72 h 114"/>
                <a:gd name="T8" fmla="*/ 406 w 594"/>
                <a:gd name="T9" fmla="*/ 54 h 114"/>
                <a:gd name="T10" fmla="*/ 314 w 594"/>
                <a:gd name="T11" fmla="*/ 43 h 114"/>
                <a:gd name="T12" fmla="*/ 314 w 594"/>
                <a:gd name="T13" fmla="*/ 45 h 114"/>
                <a:gd name="T14" fmla="*/ 316 w 594"/>
                <a:gd name="T15" fmla="*/ 44 h 114"/>
                <a:gd name="T16" fmla="*/ 307 w 594"/>
                <a:gd name="T17" fmla="*/ 9 h 114"/>
                <a:gd name="T18" fmla="*/ 306 w 594"/>
                <a:gd name="T19" fmla="*/ 8 h 114"/>
                <a:gd name="T20" fmla="*/ 293 w 594"/>
                <a:gd name="T21" fmla="*/ 4 h 114"/>
                <a:gd name="T22" fmla="*/ 283 w 594"/>
                <a:gd name="T23" fmla="*/ 1 h 114"/>
                <a:gd name="T24" fmla="*/ 275 w 594"/>
                <a:gd name="T25" fmla="*/ 0 h 114"/>
                <a:gd name="T26" fmla="*/ 267 w 594"/>
                <a:gd name="T27" fmla="*/ 2 h 114"/>
                <a:gd name="T28" fmla="*/ 187 w 594"/>
                <a:gd name="T29" fmla="*/ 21 h 114"/>
                <a:gd name="T30" fmla="*/ 156 w 594"/>
                <a:gd name="T31" fmla="*/ 24 h 114"/>
                <a:gd name="T32" fmla="*/ 72 w 594"/>
                <a:gd name="T33" fmla="*/ 13 h 114"/>
                <a:gd name="T34" fmla="*/ 42 w 594"/>
                <a:gd name="T35" fmla="*/ 6 h 114"/>
                <a:gd name="T36" fmla="*/ 33 w 594"/>
                <a:gd name="T37" fmla="*/ 4 h 114"/>
                <a:gd name="T38" fmla="*/ 30 w 594"/>
                <a:gd name="T39" fmla="*/ 3 h 114"/>
                <a:gd name="T40" fmla="*/ 28 w 594"/>
                <a:gd name="T41" fmla="*/ 4 h 114"/>
                <a:gd name="T42" fmla="*/ 0 w 594"/>
                <a:gd name="T43" fmla="*/ 64 h 114"/>
                <a:gd name="T44" fmla="*/ 0 w 594"/>
                <a:gd name="T45" fmla="*/ 64 h 114"/>
                <a:gd name="T46" fmla="*/ 2 w 594"/>
                <a:gd name="T47" fmla="*/ 96 h 114"/>
                <a:gd name="T48" fmla="*/ 3 w 594"/>
                <a:gd name="T49" fmla="*/ 106 h 114"/>
                <a:gd name="T50" fmla="*/ 6 w 594"/>
                <a:gd name="T51" fmla="*/ 113 h 114"/>
                <a:gd name="T52" fmla="*/ 7 w 594"/>
                <a:gd name="T53" fmla="*/ 114 h 114"/>
                <a:gd name="T54" fmla="*/ 592 w 594"/>
                <a:gd name="T55" fmla="*/ 114 h 114"/>
                <a:gd name="T56" fmla="*/ 594 w 594"/>
                <a:gd name="T57" fmla="*/ 113 h 114"/>
                <a:gd name="T58" fmla="*/ 593 w 594"/>
                <a:gd name="T59" fmla="*/ 111 h 114"/>
                <a:gd name="T60" fmla="*/ 592 w 594"/>
                <a:gd name="T61" fmla="*/ 112 h 114"/>
                <a:gd name="T62" fmla="*/ 592 w 594"/>
                <a:gd name="T63" fmla="*/ 110 h 114"/>
                <a:gd name="T64" fmla="*/ 7 w 594"/>
                <a:gd name="T65" fmla="*/ 110 h 114"/>
                <a:gd name="T66" fmla="*/ 7 w 594"/>
                <a:gd name="T67" fmla="*/ 112 h 114"/>
                <a:gd name="T68" fmla="*/ 9 w 594"/>
                <a:gd name="T69" fmla="*/ 111 h 114"/>
                <a:gd name="T70" fmla="*/ 7 w 594"/>
                <a:gd name="T71" fmla="*/ 106 h 114"/>
                <a:gd name="T72" fmla="*/ 4 w 594"/>
                <a:gd name="T73" fmla="*/ 64 h 114"/>
                <a:gd name="T74" fmla="*/ 4 w 594"/>
                <a:gd name="T75" fmla="*/ 64 h 114"/>
                <a:gd name="T76" fmla="*/ 31 w 594"/>
                <a:gd name="T77" fmla="*/ 7 h 114"/>
                <a:gd name="T78" fmla="*/ 30 w 594"/>
                <a:gd name="T79" fmla="*/ 5 h 114"/>
                <a:gd name="T80" fmla="*/ 29 w 594"/>
                <a:gd name="T81" fmla="*/ 7 h 114"/>
                <a:gd name="T82" fmla="*/ 156 w 594"/>
                <a:gd name="T83" fmla="*/ 28 h 114"/>
                <a:gd name="T84" fmla="*/ 188 w 594"/>
                <a:gd name="T85" fmla="*/ 25 h 114"/>
                <a:gd name="T86" fmla="*/ 251 w 594"/>
                <a:gd name="T87" fmla="*/ 10 h 114"/>
                <a:gd name="T88" fmla="*/ 268 w 594"/>
                <a:gd name="T89" fmla="*/ 6 h 114"/>
                <a:gd name="T90" fmla="*/ 275 w 594"/>
                <a:gd name="T91" fmla="*/ 4 h 114"/>
                <a:gd name="T92" fmla="*/ 282 w 594"/>
                <a:gd name="T93" fmla="*/ 5 h 114"/>
                <a:gd name="T94" fmla="*/ 297 w 594"/>
                <a:gd name="T95" fmla="*/ 9 h 114"/>
                <a:gd name="T96" fmla="*/ 305 w 594"/>
                <a:gd name="T97" fmla="*/ 12 h 114"/>
                <a:gd name="T98" fmla="*/ 306 w 594"/>
                <a:gd name="T99" fmla="*/ 10 h 114"/>
                <a:gd name="T100" fmla="*/ 304 w 594"/>
                <a:gd name="T101" fmla="*/ 10 h 114"/>
                <a:gd name="T102" fmla="*/ 312 w 594"/>
                <a:gd name="T103" fmla="*/ 45 h 114"/>
                <a:gd name="T104" fmla="*/ 314 w 594"/>
                <a:gd name="T105" fmla="*/ 47 h 114"/>
                <a:gd name="T106" fmla="*/ 321 w 594"/>
                <a:gd name="T107" fmla="*/ 47 h 114"/>
                <a:gd name="T108" fmla="*/ 424 w 594"/>
                <a:gd name="T109" fmla="*/ 60 h 114"/>
                <a:gd name="T110" fmla="*/ 527 w 594"/>
                <a:gd name="T111" fmla="*/ 76 h 114"/>
                <a:gd name="T112" fmla="*/ 527 w 594"/>
                <a:gd name="T113" fmla="*/ 76 h 114"/>
                <a:gd name="T114" fmla="*/ 591 w 594"/>
                <a:gd name="T115" fmla="*/ 113 h 114"/>
                <a:gd name="T116" fmla="*/ 592 w 594"/>
                <a:gd name="T117" fmla="*/ 112 h 114"/>
                <a:gd name="T118" fmla="*/ 592 w 594"/>
                <a:gd name="T119" fmla="*/ 110 h 114"/>
                <a:gd name="T120" fmla="*/ 592 w 594"/>
                <a:gd name="T121" fmla="*/ 11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4" h="114">
                  <a:moveTo>
                    <a:pt x="592" y="112"/>
                  </a:moveTo>
                  <a:cubicBezTo>
                    <a:pt x="593" y="111"/>
                    <a:pt x="593" y="111"/>
                    <a:pt x="593" y="111"/>
                  </a:cubicBezTo>
                  <a:cubicBezTo>
                    <a:pt x="584" y="101"/>
                    <a:pt x="559" y="79"/>
                    <a:pt x="528" y="72"/>
                  </a:cubicBezTo>
                  <a:cubicBezTo>
                    <a:pt x="528" y="72"/>
                    <a:pt x="528" y="72"/>
                    <a:pt x="528" y="72"/>
                  </a:cubicBezTo>
                  <a:cubicBezTo>
                    <a:pt x="508" y="67"/>
                    <a:pt x="454" y="60"/>
                    <a:pt x="406" y="54"/>
                  </a:cubicBezTo>
                  <a:cubicBezTo>
                    <a:pt x="358" y="48"/>
                    <a:pt x="314" y="43"/>
                    <a:pt x="314" y="43"/>
                  </a:cubicBezTo>
                  <a:cubicBezTo>
                    <a:pt x="314" y="45"/>
                    <a:pt x="314" y="45"/>
                    <a:pt x="314" y="45"/>
                  </a:cubicBezTo>
                  <a:cubicBezTo>
                    <a:pt x="316" y="44"/>
                    <a:pt x="316" y="44"/>
                    <a:pt x="316" y="44"/>
                  </a:cubicBezTo>
                  <a:cubicBezTo>
                    <a:pt x="307" y="9"/>
                    <a:pt x="307" y="9"/>
                    <a:pt x="307" y="9"/>
                  </a:cubicBezTo>
                  <a:cubicBezTo>
                    <a:pt x="307" y="8"/>
                    <a:pt x="307" y="8"/>
                    <a:pt x="306" y="8"/>
                  </a:cubicBezTo>
                  <a:cubicBezTo>
                    <a:pt x="306" y="8"/>
                    <a:pt x="300" y="6"/>
                    <a:pt x="293" y="4"/>
                  </a:cubicBezTo>
                  <a:cubicBezTo>
                    <a:pt x="290" y="3"/>
                    <a:pt x="286" y="2"/>
                    <a:pt x="283" y="1"/>
                  </a:cubicBezTo>
                  <a:cubicBezTo>
                    <a:pt x="280" y="1"/>
                    <a:pt x="277" y="0"/>
                    <a:pt x="275" y="0"/>
                  </a:cubicBezTo>
                  <a:cubicBezTo>
                    <a:pt x="274" y="0"/>
                    <a:pt x="271" y="1"/>
                    <a:pt x="267" y="2"/>
                  </a:cubicBezTo>
                  <a:cubicBezTo>
                    <a:pt x="254" y="5"/>
                    <a:pt x="230" y="12"/>
                    <a:pt x="187" y="21"/>
                  </a:cubicBezTo>
                  <a:cubicBezTo>
                    <a:pt x="178" y="23"/>
                    <a:pt x="167" y="24"/>
                    <a:pt x="156" y="24"/>
                  </a:cubicBezTo>
                  <a:cubicBezTo>
                    <a:pt x="128" y="24"/>
                    <a:pt x="97" y="19"/>
                    <a:pt x="72" y="13"/>
                  </a:cubicBezTo>
                  <a:cubicBezTo>
                    <a:pt x="60" y="11"/>
                    <a:pt x="49" y="8"/>
                    <a:pt x="42" y="6"/>
                  </a:cubicBezTo>
                  <a:cubicBezTo>
                    <a:pt x="38" y="5"/>
                    <a:pt x="35" y="5"/>
                    <a:pt x="33" y="4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11" y="19"/>
                    <a:pt x="0" y="41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1" y="87"/>
                    <a:pt x="2" y="96"/>
                  </a:cubicBezTo>
                  <a:cubicBezTo>
                    <a:pt x="2" y="100"/>
                    <a:pt x="3" y="104"/>
                    <a:pt x="3" y="106"/>
                  </a:cubicBezTo>
                  <a:cubicBezTo>
                    <a:pt x="4" y="109"/>
                    <a:pt x="5" y="112"/>
                    <a:pt x="6" y="113"/>
                  </a:cubicBezTo>
                  <a:cubicBezTo>
                    <a:pt x="6" y="114"/>
                    <a:pt x="7" y="114"/>
                    <a:pt x="7" y="114"/>
                  </a:cubicBezTo>
                  <a:cubicBezTo>
                    <a:pt x="592" y="114"/>
                    <a:pt x="592" y="114"/>
                    <a:pt x="592" y="114"/>
                  </a:cubicBezTo>
                  <a:cubicBezTo>
                    <a:pt x="593" y="114"/>
                    <a:pt x="594" y="114"/>
                    <a:pt x="594" y="113"/>
                  </a:cubicBezTo>
                  <a:cubicBezTo>
                    <a:pt x="594" y="112"/>
                    <a:pt x="594" y="111"/>
                    <a:pt x="593" y="111"/>
                  </a:cubicBezTo>
                  <a:cubicBezTo>
                    <a:pt x="592" y="112"/>
                    <a:pt x="592" y="112"/>
                    <a:pt x="592" y="112"/>
                  </a:cubicBezTo>
                  <a:cubicBezTo>
                    <a:pt x="592" y="110"/>
                    <a:pt x="592" y="110"/>
                    <a:pt x="592" y="110"/>
                  </a:cubicBezTo>
                  <a:cubicBezTo>
                    <a:pt x="7" y="110"/>
                    <a:pt x="7" y="110"/>
                    <a:pt x="7" y="110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8" y="110"/>
                    <a:pt x="8" y="108"/>
                    <a:pt x="7" y="106"/>
                  </a:cubicBezTo>
                  <a:cubicBezTo>
                    <a:pt x="5" y="97"/>
                    <a:pt x="4" y="82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42"/>
                    <a:pt x="14" y="21"/>
                    <a:pt x="31" y="7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99" y="28"/>
                    <a:pt x="156" y="28"/>
                  </a:cubicBezTo>
                  <a:cubicBezTo>
                    <a:pt x="167" y="28"/>
                    <a:pt x="178" y="27"/>
                    <a:pt x="188" y="25"/>
                  </a:cubicBezTo>
                  <a:cubicBezTo>
                    <a:pt x="216" y="19"/>
                    <a:pt x="237" y="13"/>
                    <a:pt x="251" y="10"/>
                  </a:cubicBezTo>
                  <a:cubicBezTo>
                    <a:pt x="258" y="8"/>
                    <a:pt x="264" y="7"/>
                    <a:pt x="268" y="6"/>
                  </a:cubicBezTo>
                  <a:cubicBezTo>
                    <a:pt x="272" y="5"/>
                    <a:pt x="274" y="4"/>
                    <a:pt x="275" y="4"/>
                  </a:cubicBezTo>
                  <a:cubicBezTo>
                    <a:pt x="276" y="4"/>
                    <a:pt x="279" y="5"/>
                    <a:pt x="282" y="5"/>
                  </a:cubicBezTo>
                  <a:cubicBezTo>
                    <a:pt x="287" y="6"/>
                    <a:pt x="292" y="8"/>
                    <a:pt x="297" y="9"/>
                  </a:cubicBezTo>
                  <a:cubicBezTo>
                    <a:pt x="301" y="10"/>
                    <a:pt x="305" y="12"/>
                    <a:pt x="305" y="12"/>
                  </a:cubicBezTo>
                  <a:cubicBezTo>
                    <a:pt x="306" y="10"/>
                    <a:pt x="306" y="10"/>
                    <a:pt x="306" y="10"/>
                  </a:cubicBezTo>
                  <a:cubicBezTo>
                    <a:pt x="304" y="10"/>
                    <a:pt x="304" y="10"/>
                    <a:pt x="304" y="10"/>
                  </a:cubicBezTo>
                  <a:cubicBezTo>
                    <a:pt x="312" y="45"/>
                    <a:pt x="312" y="45"/>
                    <a:pt x="312" y="45"/>
                  </a:cubicBezTo>
                  <a:cubicBezTo>
                    <a:pt x="312" y="46"/>
                    <a:pt x="313" y="46"/>
                    <a:pt x="314" y="47"/>
                  </a:cubicBezTo>
                  <a:cubicBezTo>
                    <a:pt x="314" y="47"/>
                    <a:pt x="317" y="47"/>
                    <a:pt x="321" y="47"/>
                  </a:cubicBezTo>
                  <a:cubicBezTo>
                    <a:pt x="338" y="49"/>
                    <a:pt x="381" y="54"/>
                    <a:pt x="424" y="60"/>
                  </a:cubicBezTo>
                  <a:cubicBezTo>
                    <a:pt x="467" y="66"/>
                    <a:pt x="510" y="72"/>
                    <a:pt x="527" y="76"/>
                  </a:cubicBezTo>
                  <a:cubicBezTo>
                    <a:pt x="527" y="76"/>
                    <a:pt x="527" y="76"/>
                    <a:pt x="527" y="76"/>
                  </a:cubicBezTo>
                  <a:cubicBezTo>
                    <a:pt x="557" y="83"/>
                    <a:pt x="581" y="104"/>
                    <a:pt x="591" y="113"/>
                  </a:cubicBezTo>
                  <a:cubicBezTo>
                    <a:pt x="592" y="112"/>
                    <a:pt x="592" y="112"/>
                    <a:pt x="592" y="112"/>
                  </a:cubicBezTo>
                  <a:cubicBezTo>
                    <a:pt x="592" y="110"/>
                    <a:pt x="592" y="110"/>
                    <a:pt x="592" y="110"/>
                  </a:cubicBezTo>
                  <a:cubicBezTo>
                    <a:pt x="592" y="112"/>
                    <a:pt x="592" y="112"/>
                    <a:pt x="592" y="11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1" name="Freeform 390"/>
            <p:cNvSpPr/>
            <p:nvPr/>
          </p:nvSpPr>
          <p:spPr bwMode="auto">
            <a:xfrm>
              <a:off x="1934" y="1494"/>
              <a:ext cx="159" cy="267"/>
            </a:xfrm>
            <a:custGeom>
              <a:avLst/>
              <a:gdLst>
                <a:gd name="T0" fmla="*/ 164 w 332"/>
                <a:gd name="T1" fmla="*/ 0 h 557"/>
                <a:gd name="T2" fmla="*/ 161 w 332"/>
                <a:gd name="T3" fmla="*/ 2 h 557"/>
                <a:gd name="T4" fmla="*/ 80 w 332"/>
                <a:gd name="T5" fmla="*/ 61 h 557"/>
                <a:gd name="T6" fmla="*/ 40 w 332"/>
                <a:gd name="T7" fmla="*/ 181 h 557"/>
                <a:gd name="T8" fmla="*/ 6 w 332"/>
                <a:gd name="T9" fmla="*/ 503 h 557"/>
                <a:gd name="T10" fmla="*/ 109 w 332"/>
                <a:gd name="T11" fmla="*/ 550 h 557"/>
                <a:gd name="T12" fmla="*/ 265 w 332"/>
                <a:gd name="T13" fmla="*/ 533 h 557"/>
                <a:gd name="T14" fmla="*/ 306 w 332"/>
                <a:gd name="T15" fmla="*/ 502 h 557"/>
                <a:gd name="T16" fmla="*/ 306 w 332"/>
                <a:gd name="T17" fmla="*/ 443 h 557"/>
                <a:gd name="T18" fmla="*/ 329 w 332"/>
                <a:gd name="T19" fmla="*/ 194 h 557"/>
                <a:gd name="T20" fmla="*/ 319 w 332"/>
                <a:gd name="T21" fmla="*/ 81 h 557"/>
                <a:gd name="T22" fmla="*/ 228 w 332"/>
                <a:gd name="T23" fmla="*/ 16 h 557"/>
                <a:gd name="T24" fmla="*/ 164 w 332"/>
                <a:gd name="T2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2" h="557">
                  <a:moveTo>
                    <a:pt x="164" y="0"/>
                  </a:moveTo>
                  <a:cubicBezTo>
                    <a:pt x="161" y="2"/>
                    <a:pt x="161" y="2"/>
                    <a:pt x="161" y="2"/>
                  </a:cubicBezTo>
                  <a:cubicBezTo>
                    <a:pt x="150" y="9"/>
                    <a:pt x="110" y="37"/>
                    <a:pt x="80" y="61"/>
                  </a:cubicBezTo>
                  <a:cubicBezTo>
                    <a:pt x="44" y="89"/>
                    <a:pt x="42" y="141"/>
                    <a:pt x="40" y="181"/>
                  </a:cubicBezTo>
                  <a:cubicBezTo>
                    <a:pt x="39" y="221"/>
                    <a:pt x="13" y="472"/>
                    <a:pt x="6" y="503"/>
                  </a:cubicBezTo>
                  <a:cubicBezTo>
                    <a:pt x="0" y="534"/>
                    <a:pt x="56" y="542"/>
                    <a:pt x="109" y="550"/>
                  </a:cubicBezTo>
                  <a:cubicBezTo>
                    <a:pt x="162" y="557"/>
                    <a:pt x="231" y="549"/>
                    <a:pt x="265" y="533"/>
                  </a:cubicBezTo>
                  <a:cubicBezTo>
                    <a:pt x="298" y="518"/>
                    <a:pt x="306" y="519"/>
                    <a:pt x="306" y="502"/>
                  </a:cubicBezTo>
                  <a:cubicBezTo>
                    <a:pt x="306" y="485"/>
                    <a:pt x="306" y="446"/>
                    <a:pt x="306" y="443"/>
                  </a:cubicBezTo>
                  <a:cubicBezTo>
                    <a:pt x="306" y="440"/>
                    <a:pt x="330" y="250"/>
                    <a:pt x="329" y="194"/>
                  </a:cubicBezTo>
                  <a:cubicBezTo>
                    <a:pt x="327" y="139"/>
                    <a:pt x="332" y="108"/>
                    <a:pt x="319" y="81"/>
                  </a:cubicBezTo>
                  <a:cubicBezTo>
                    <a:pt x="306" y="53"/>
                    <a:pt x="272" y="31"/>
                    <a:pt x="228" y="16"/>
                  </a:cubicBezTo>
                  <a:cubicBezTo>
                    <a:pt x="184" y="2"/>
                    <a:pt x="164" y="0"/>
                    <a:pt x="164" y="0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2" name="Freeform 391"/>
            <p:cNvSpPr/>
            <p:nvPr/>
          </p:nvSpPr>
          <p:spPr bwMode="auto">
            <a:xfrm>
              <a:off x="1938" y="1498"/>
              <a:ext cx="143" cy="260"/>
            </a:xfrm>
            <a:custGeom>
              <a:avLst/>
              <a:gdLst>
                <a:gd name="T0" fmla="*/ 146 w 298"/>
                <a:gd name="T1" fmla="*/ 0 h 542"/>
                <a:gd name="T2" fmla="*/ 73 w 298"/>
                <a:gd name="T3" fmla="*/ 54 h 542"/>
                <a:gd name="T4" fmla="*/ 73 w 298"/>
                <a:gd name="T5" fmla="*/ 54 h 542"/>
                <a:gd name="T6" fmla="*/ 41 w 298"/>
                <a:gd name="T7" fmla="*/ 108 h 542"/>
                <a:gd name="T8" fmla="*/ 34 w 298"/>
                <a:gd name="T9" fmla="*/ 172 h 542"/>
                <a:gd name="T10" fmla="*/ 24 w 298"/>
                <a:gd name="T11" fmla="*/ 284 h 542"/>
                <a:gd name="T12" fmla="*/ 8 w 298"/>
                <a:gd name="T13" fmla="*/ 437 h 542"/>
                <a:gd name="T14" fmla="*/ 0 w 298"/>
                <a:gd name="T15" fmla="*/ 494 h 542"/>
                <a:gd name="T16" fmla="*/ 0 w 298"/>
                <a:gd name="T17" fmla="*/ 499 h 542"/>
                <a:gd name="T18" fmla="*/ 8 w 298"/>
                <a:gd name="T19" fmla="*/ 514 h 542"/>
                <a:gd name="T20" fmla="*/ 31 w 298"/>
                <a:gd name="T21" fmla="*/ 525 h 542"/>
                <a:gd name="T22" fmla="*/ 101 w 298"/>
                <a:gd name="T23" fmla="*/ 539 h 542"/>
                <a:gd name="T24" fmla="*/ 144 w 298"/>
                <a:gd name="T25" fmla="*/ 542 h 542"/>
                <a:gd name="T26" fmla="*/ 144 w 298"/>
                <a:gd name="T27" fmla="*/ 542 h 542"/>
                <a:gd name="T28" fmla="*/ 145 w 298"/>
                <a:gd name="T29" fmla="*/ 542 h 542"/>
                <a:gd name="T30" fmla="*/ 146 w 298"/>
                <a:gd name="T31" fmla="*/ 542 h 542"/>
                <a:gd name="T32" fmla="*/ 298 w 298"/>
                <a:gd name="T33" fmla="*/ 417 h 542"/>
                <a:gd name="T34" fmla="*/ 298 w 298"/>
                <a:gd name="T35" fmla="*/ 416 h 542"/>
                <a:gd name="T36" fmla="*/ 251 w 298"/>
                <a:gd name="T37" fmla="*/ 322 h 542"/>
                <a:gd name="T38" fmla="*/ 249 w 298"/>
                <a:gd name="T39" fmla="*/ 324 h 542"/>
                <a:gd name="T40" fmla="*/ 226 w 298"/>
                <a:gd name="T41" fmla="*/ 326 h 542"/>
                <a:gd name="T42" fmla="*/ 174 w 298"/>
                <a:gd name="T43" fmla="*/ 318 h 542"/>
                <a:gd name="T44" fmla="*/ 173 w 298"/>
                <a:gd name="T45" fmla="*/ 316 h 542"/>
                <a:gd name="T46" fmla="*/ 174 w 298"/>
                <a:gd name="T47" fmla="*/ 314 h 542"/>
                <a:gd name="T48" fmla="*/ 175 w 298"/>
                <a:gd name="T49" fmla="*/ 315 h 542"/>
                <a:gd name="T50" fmla="*/ 176 w 298"/>
                <a:gd name="T51" fmla="*/ 315 h 542"/>
                <a:gd name="T52" fmla="*/ 179 w 298"/>
                <a:gd name="T53" fmla="*/ 316 h 542"/>
                <a:gd name="T54" fmla="*/ 190 w 298"/>
                <a:gd name="T55" fmla="*/ 319 h 542"/>
                <a:gd name="T56" fmla="*/ 226 w 298"/>
                <a:gd name="T57" fmla="*/ 322 h 542"/>
                <a:gd name="T58" fmla="*/ 226 w 298"/>
                <a:gd name="T59" fmla="*/ 322 h 542"/>
                <a:gd name="T60" fmla="*/ 249 w 298"/>
                <a:gd name="T61" fmla="*/ 320 h 542"/>
                <a:gd name="T62" fmla="*/ 249 w 298"/>
                <a:gd name="T63" fmla="*/ 320 h 542"/>
                <a:gd name="T64" fmla="*/ 251 w 298"/>
                <a:gd name="T65" fmla="*/ 321 h 542"/>
                <a:gd name="T66" fmla="*/ 246 w 298"/>
                <a:gd name="T67" fmla="*/ 313 h 542"/>
                <a:gd name="T68" fmla="*/ 246 w 298"/>
                <a:gd name="T69" fmla="*/ 313 h 542"/>
                <a:gd name="T70" fmla="*/ 244 w 298"/>
                <a:gd name="T71" fmla="*/ 312 h 542"/>
                <a:gd name="T72" fmla="*/ 201 w 298"/>
                <a:gd name="T73" fmla="*/ 267 h 542"/>
                <a:gd name="T74" fmla="*/ 202 w 298"/>
                <a:gd name="T75" fmla="*/ 265 h 542"/>
                <a:gd name="T76" fmla="*/ 203 w 298"/>
                <a:gd name="T77" fmla="*/ 265 h 542"/>
                <a:gd name="T78" fmla="*/ 205 w 298"/>
                <a:gd name="T79" fmla="*/ 266 h 542"/>
                <a:gd name="T80" fmla="*/ 205 w 298"/>
                <a:gd name="T81" fmla="*/ 266 h 542"/>
                <a:gd name="T82" fmla="*/ 205 w 298"/>
                <a:gd name="T83" fmla="*/ 266 h 542"/>
                <a:gd name="T84" fmla="*/ 205 w 298"/>
                <a:gd name="T85" fmla="*/ 267 h 542"/>
                <a:gd name="T86" fmla="*/ 206 w 298"/>
                <a:gd name="T87" fmla="*/ 269 h 542"/>
                <a:gd name="T88" fmla="*/ 213 w 298"/>
                <a:gd name="T89" fmla="*/ 277 h 542"/>
                <a:gd name="T90" fmla="*/ 243 w 298"/>
                <a:gd name="T91" fmla="*/ 306 h 542"/>
                <a:gd name="T92" fmla="*/ 224 w 298"/>
                <a:gd name="T93" fmla="*/ 267 h 542"/>
                <a:gd name="T94" fmla="*/ 218 w 298"/>
                <a:gd name="T95" fmla="*/ 224 h 542"/>
                <a:gd name="T96" fmla="*/ 220 w 298"/>
                <a:gd name="T97" fmla="*/ 203 h 542"/>
                <a:gd name="T98" fmla="*/ 249 w 298"/>
                <a:gd name="T99" fmla="*/ 150 h 542"/>
                <a:gd name="T100" fmla="*/ 280 w 298"/>
                <a:gd name="T101" fmla="*/ 94 h 542"/>
                <a:gd name="T102" fmla="*/ 230 w 298"/>
                <a:gd name="T103" fmla="*/ 29 h 542"/>
                <a:gd name="T104" fmla="*/ 234 w 298"/>
                <a:gd name="T105" fmla="*/ 26 h 542"/>
                <a:gd name="T106" fmla="*/ 146 w 298"/>
                <a:gd name="T107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8" h="542">
                  <a:moveTo>
                    <a:pt x="146" y="0"/>
                  </a:moveTo>
                  <a:cubicBezTo>
                    <a:pt x="130" y="12"/>
                    <a:pt x="98" y="34"/>
                    <a:pt x="73" y="54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56" y="67"/>
                    <a:pt x="46" y="87"/>
                    <a:pt x="41" y="108"/>
                  </a:cubicBezTo>
                  <a:cubicBezTo>
                    <a:pt x="36" y="129"/>
                    <a:pt x="35" y="152"/>
                    <a:pt x="34" y="172"/>
                  </a:cubicBezTo>
                  <a:cubicBezTo>
                    <a:pt x="34" y="188"/>
                    <a:pt x="30" y="232"/>
                    <a:pt x="24" y="284"/>
                  </a:cubicBezTo>
                  <a:cubicBezTo>
                    <a:pt x="19" y="335"/>
                    <a:pt x="13" y="394"/>
                    <a:pt x="8" y="437"/>
                  </a:cubicBezTo>
                  <a:cubicBezTo>
                    <a:pt x="5" y="465"/>
                    <a:pt x="2" y="486"/>
                    <a:pt x="0" y="494"/>
                  </a:cubicBezTo>
                  <a:cubicBezTo>
                    <a:pt x="0" y="496"/>
                    <a:pt x="0" y="497"/>
                    <a:pt x="0" y="499"/>
                  </a:cubicBezTo>
                  <a:cubicBezTo>
                    <a:pt x="0" y="505"/>
                    <a:pt x="3" y="510"/>
                    <a:pt x="8" y="514"/>
                  </a:cubicBezTo>
                  <a:cubicBezTo>
                    <a:pt x="14" y="518"/>
                    <a:pt x="22" y="522"/>
                    <a:pt x="31" y="525"/>
                  </a:cubicBezTo>
                  <a:cubicBezTo>
                    <a:pt x="50" y="531"/>
                    <a:pt x="76" y="535"/>
                    <a:pt x="101" y="539"/>
                  </a:cubicBezTo>
                  <a:cubicBezTo>
                    <a:pt x="115" y="541"/>
                    <a:pt x="130" y="542"/>
                    <a:pt x="144" y="542"/>
                  </a:cubicBezTo>
                  <a:cubicBezTo>
                    <a:pt x="144" y="542"/>
                    <a:pt x="144" y="542"/>
                    <a:pt x="144" y="542"/>
                  </a:cubicBezTo>
                  <a:cubicBezTo>
                    <a:pt x="145" y="542"/>
                    <a:pt x="145" y="542"/>
                    <a:pt x="145" y="542"/>
                  </a:cubicBezTo>
                  <a:cubicBezTo>
                    <a:pt x="145" y="542"/>
                    <a:pt x="146" y="542"/>
                    <a:pt x="146" y="542"/>
                  </a:cubicBezTo>
                  <a:cubicBezTo>
                    <a:pt x="298" y="417"/>
                    <a:pt x="298" y="417"/>
                    <a:pt x="298" y="417"/>
                  </a:cubicBezTo>
                  <a:cubicBezTo>
                    <a:pt x="298" y="416"/>
                    <a:pt x="298" y="416"/>
                    <a:pt x="298" y="416"/>
                  </a:cubicBezTo>
                  <a:cubicBezTo>
                    <a:pt x="282" y="383"/>
                    <a:pt x="265" y="349"/>
                    <a:pt x="251" y="322"/>
                  </a:cubicBezTo>
                  <a:cubicBezTo>
                    <a:pt x="251" y="323"/>
                    <a:pt x="251" y="324"/>
                    <a:pt x="249" y="324"/>
                  </a:cubicBezTo>
                  <a:cubicBezTo>
                    <a:pt x="241" y="326"/>
                    <a:pt x="233" y="326"/>
                    <a:pt x="226" y="326"/>
                  </a:cubicBezTo>
                  <a:cubicBezTo>
                    <a:pt x="197" y="326"/>
                    <a:pt x="174" y="318"/>
                    <a:pt x="174" y="318"/>
                  </a:cubicBezTo>
                  <a:cubicBezTo>
                    <a:pt x="173" y="318"/>
                    <a:pt x="172" y="317"/>
                    <a:pt x="173" y="316"/>
                  </a:cubicBezTo>
                  <a:cubicBezTo>
                    <a:pt x="173" y="315"/>
                    <a:pt x="174" y="314"/>
                    <a:pt x="174" y="314"/>
                  </a:cubicBezTo>
                  <a:cubicBezTo>
                    <a:pt x="175" y="314"/>
                    <a:pt x="175" y="314"/>
                    <a:pt x="175" y="315"/>
                  </a:cubicBezTo>
                  <a:cubicBezTo>
                    <a:pt x="175" y="315"/>
                    <a:pt x="175" y="315"/>
                    <a:pt x="176" y="315"/>
                  </a:cubicBezTo>
                  <a:cubicBezTo>
                    <a:pt x="177" y="315"/>
                    <a:pt x="178" y="315"/>
                    <a:pt x="179" y="316"/>
                  </a:cubicBezTo>
                  <a:cubicBezTo>
                    <a:pt x="182" y="317"/>
                    <a:pt x="185" y="318"/>
                    <a:pt x="190" y="319"/>
                  </a:cubicBezTo>
                  <a:cubicBezTo>
                    <a:pt x="199" y="320"/>
                    <a:pt x="212" y="322"/>
                    <a:pt x="226" y="322"/>
                  </a:cubicBezTo>
                  <a:cubicBezTo>
                    <a:pt x="226" y="322"/>
                    <a:pt x="226" y="322"/>
                    <a:pt x="226" y="322"/>
                  </a:cubicBezTo>
                  <a:cubicBezTo>
                    <a:pt x="233" y="322"/>
                    <a:pt x="241" y="322"/>
                    <a:pt x="249" y="320"/>
                  </a:cubicBezTo>
                  <a:cubicBezTo>
                    <a:pt x="249" y="320"/>
                    <a:pt x="249" y="320"/>
                    <a:pt x="249" y="320"/>
                  </a:cubicBezTo>
                  <a:cubicBezTo>
                    <a:pt x="250" y="320"/>
                    <a:pt x="250" y="321"/>
                    <a:pt x="251" y="321"/>
                  </a:cubicBezTo>
                  <a:cubicBezTo>
                    <a:pt x="249" y="318"/>
                    <a:pt x="248" y="315"/>
                    <a:pt x="246" y="313"/>
                  </a:cubicBezTo>
                  <a:cubicBezTo>
                    <a:pt x="246" y="313"/>
                    <a:pt x="246" y="313"/>
                    <a:pt x="246" y="313"/>
                  </a:cubicBezTo>
                  <a:cubicBezTo>
                    <a:pt x="245" y="313"/>
                    <a:pt x="245" y="313"/>
                    <a:pt x="244" y="312"/>
                  </a:cubicBezTo>
                  <a:cubicBezTo>
                    <a:pt x="209" y="285"/>
                    <a:pt x="201" y="268"/>
                    <a:pt x="201" y="267"/>
                  </a:cubicBezTo>
                  <a:cubicBezTo>
                    <a:pt x="201" y="266"/>
                    <a:pt x="201" y="265"/>
                    <a:pt x="202" y="265"/>
                  </a:cubicBezTo>
                  <a:cubicBezTo>
                    <a:pt x="202" y="265"/>
                    <a:pt x="203" y="265"/>
                    <a:pt x="203" y="265"/>
                  </a:cubicBezTo>
                  <a:cubicBezTo>
                    <a:pt x="204" y="265"/>
                    <a:pt x="205" y="265"/>
                    <a:pt x="205" y="266"/>
                  </a:cubicBezTo>
                  <a:cubicBezTo>
                    <a:pt x="205" y="266"/>
                    <a:pt x="205" y="266"/>
                    <a:pt x="205" y="266"/>
                  </a:cubicBezTo>
                  <a:cubicBezTo>
                    <a:pt x="205" y="266"/>
                    <a:pt x="205" y="266"/>
                    <a:pt x="205" y="266"/>
                  </a:cubicBezTo>
                  <a:cubicBezTo>
                    <a:pt x="205" y="267"/>
                    <a:pt x="205" y="267"/>
                    <a:pt x="205" y="267"/>
                  </a:cubicBezTo>
                  <a:cubicBezTo>
                    <a:pt x="205" y="267"/>
                    <a:pt x="206" y="268"/>
                    <a:pt x="206" y="269"/>
                  </a:cubicBezTo>
                  <a:cubicBezTo>
                    <a:pt x="208" y="271"/>
                    <a:pt x="209" y="273"/>
                    <a:pt x="213" y="277"/>
                  </a:cubicBezTo>
                  <a:cubicBezTo>
                    <a:pt x="218" y="284"/>
                    <a:pt x="228" y="294"/>
                    <a:pt x="243" y="306"/>
                  </a:cubicBezTo>
                  <a:cubicBezTo>
                    <a:pt x="232" y="284"/>
                    <a:pt x="225" y="269"/>
                    <a:pt x="224" y="267"/>
                  </a:cubicBezTo>
                  <a:cubicBezTo>
                    <a:pt x="222" y="262"/>
                    <a:pt x="218" y="243"/>
                    <a:pt x="218" y="224"/>
                  </a:cubicBezTo>
                  <a:cubicBezTo>
                    <a:pt x="218" y="217"/>
                    <a:pt x="218" y="210"/>
                    <a:pt x="220" y="203"/>
                  </a:cubicBezTo>
                  <a:cubicBezTo>
                    <a:pt x="227" y="180"/>
                    <a:pt x="249" y="150"/>
                    <a:pt x="249" y="150"/>
                  </a:cubicBezTo>
                  <a:cubicBezTo>
                    <a:pt x="280" y="94"/>
                    <a:pt x="280" y="94"/>
                    <a:pt x="280" y="94"/>
                  </a:cubicBezTo>
                  <a:cubicBezTo>
                    <a:pt x="264" y="67"/>
                    <a:pt x="230" y="29"/>
                    <a:pt x="230" y="29"/>
                  </a:cubicBezTo>
                  <a:cubicBezTo>
                    <a:pt x="230" y="29"/>
                    <a:pt x="233" y="28"/>
                    <a:pt x="234" y="26"/>
                  </a:cubicBezTo>
                  <a:cubicBezTo>
                    <a:pt x="206" y="15"/>
                    <a:pt x="159" y="3"/>
                    <a:pt x="146" y="0"/>
                  </a:cubicBezTo>
                </a:path>
              </a:pathLst>
            </a:custGeom>
            <a:solidFill>
              <a:srgbClr val="264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3" name="Freeform 392"/>
            <p:cNvSpPr/>
            <p:nvPr/>
          </p:nvSpPr>
          <p:spPr bwMode="auto">
            <a:xfrm>
              <a:off x="1987" y="1571"/>
              <a:ext cx="20" cy="54"/>
            </a:xfrm>
            <a:custGeom>
              <a:avLst/>
              <a:gdLst>
                <a:gd name="T0" fmla="*/ 0 w 41"/>
                <a:gd name="T1" fmla="*/ 0 h 112"/>
                <a:gd name="T2" fmla="*/ 41 w 41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1" h="112">
                  <a:moveTo>
                    <a:pt x="0" y="0"/>
                  </a:moveTo>
                  <a:cubicBezTo>
                    <a:pt x="0" y="0"/>
                    <a:pt x="7" y="68"/>
                    <a:pt x="41" y="112"/>
                  </a:cubicBezTo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4" name="Freeform 393"/>
            <p:cNvSpPr/>
            <p:nvPr/>
          </p:nvSpPr>
          <p:spPr bwMode="auto">
            <a:xfrm>
              <a:off x="2034" y="1625"/>
              <a:ext cx="23" cy="23"/>
            </a:xfrm>
            <a:custGeom>
              <a:avLst/>
              <a:gdLst>
                <a:gd name="T0" fmla="*/ 0 w 47"/>
                <a:gd name="T1" fmla="*/ 3 h 49"/>
                <a:gd name="T2" fmla="*/ 43 w 47"/>
                <a:gd name="T3" fmla="*/ 48 h 49"/>
                <a:gd name="T4" fmla="*/ 46 w 47"/>
                <a:gd name="T5" fmla="*/ 48 h 49"/>
                <a:gd name="T6" fmla="*/ 46 w 47"/>
                <a:gd name="T7" fmla="*/ 45 h 49"/>
                <a:gd name="T8" fmla="*/ 12 w 47"/>
                <a:gd name="T9" fmla="*/ 13 h 49"/>
                <a:gd name="T10" fmla="*/ 5 w 47"/>
                <a:gd name="T11" fmla="*/ 5 h 49"/>
                <a:gd name="T12" fmla="*/ 4 w 47"/>
                <a:gd name="T13" fmla="*/ 3 h 49"/>
                <a:gd name="T14" fmla="*/ 4 w 47"/>
                <a:gd name="T15" fmla="*/ 2 h 49"/>
                <a:gd name="T16" fmla="*/ 4 w 47"/>
                <a:gd name="T17" fmla="*/ 2 h 49"/>
                <a:gd name="T18" fmla="*/ 4 w 47"/>
                <a:gd name="T19" fmla="*/ 2 h 49"/>
                <a:gd name="T20" fmla="*/ 1 w 47"/>
                <a:gd name="T21" fmla="*/ 1 h 49"/>
                <a:gd name="T22" fmla="*/ 0 w 47"/>
                <a:gd name="T2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49">
                  <a:moveTo>
                    <a:pt x="0" y="3"/>
                  </a:moveTo>
                  <a:cubicBezTo>
                    <a:pt x="0" y="4"/>
                    <a:pt x="8" y="21"/>
                    <a:pt x="43" y="48"/>
                  </a:cubicBezTo>
                  <a:cubicBezTo>
                    <a:pt x="44" y="49"/>
                    <a:pt x="46" y="49"/>
                    <a:pt x="46" y="48"/>
                  </a:cubicBezTo>
                  <a:cubicBezTo>
                    <a:pt x="47" y="47"/>
                    <a:pt x="47" y="46"/>
                    <a:pt x="46" y="45"/>
                  </a:cubicBezTo>
                  <a:cubicBezTo>
                    <a:pt x="28" y="31"/>
                    <a:pt x="18" y="21"/>
                    <a:pt x="12" y="13"/>
                  </a:cubicBezTo>
                  <a:cubicBezTo>
                    <a:pt x="8" y="9"/>
                    <a:pt x="7" y="7"/>
                    <a:pt x="5" y="5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5" name="Freeform 394"/>
            <p:cNvSpPr/>
            <p:nvPr/>
          </p:nvSpPr>
          <p:spPr bwMode="auto">
            <a:xfrm>
              <a:off x="2020" y="1649"/>
              <a:ext cx="38" cy="6"/>
            </a:xfrm>
            <a:custGeom>
              <a:avLst/>
              <a:gdLst>
                <a:gd name="T0" fmla="*/ 2 w 79"/>
                <a:gd name="T1" fmla="*/ 4 h 12"/>
                <a:gd name="T2" fmla="*/ 54 w 79"/>
                <a:gd name="T3" fmla="*/ 12 h 12"/>
                <a:gd name="T4" fmla="*/ 77 w 79"/>
                <a:gd name="T5" fmla="*/ 10 h 12"/>
                <a:gd name="T6" fmla="*/ 79 w 79"/>
                <a:gd name="T7" fmla="*/ 8 h 12"/>
                <a:gd name="T8" fmla="*/ 77 w 79"/>
                <a:gd name="T9" fmla="*/ 6 h 12"/>
                <a:gd name="T10" fmla="*/ 54 w 79"/>
                <a:gd name="T11" fmla="*/ 8 h 12"/>
                <a:gd name="T12" fmla="*/ 18 w 79"/>
                <a:gd name="T13" fmla="*/ 5 h 12"/>
                <a:gd name="T14" fmla="*/ 7 w 79"/>
                <a:gd name="T15" fmla="*/ 2 h 12"/>
                <a:gd name="T16" fmla="*/ 4 w 79"/>
                <a:gd name="T17" fmla="*/ 1 h 12"/>
                <a:gd name="T18" fmla="*/ 3 w 79"/>
                <a:gd name="T19" fmla="*/ 1 h 12"/>
                <a:gd name="T20" fmla="*/ 1 w 79"/>
                <a:gd name="T21" fmla="*/ 2 h 12"/>
                <a:gd name="T22" fmla="*/ 2 w 79"/>
                <a:gd name="T2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12">
                  <a:moveTo>
                    <a:pt x="2" y="4"/>
                  </a:moveTo>
                  <a:cubicBezTo>
                    <a:pt x="2" y="4"/>
                    <a:pt x="25" y="12"/>
                    <a:pt x="54" y="12"/>
                  </a:cubicBezTo>
                  <a:cubicBezTo>
                    <a:pt x="61" y="12"/>
                    <a:pt x="69" y="12"/>
                    <a:pt x="77" y="10"/>
                  </a:cubicBezTo>
                  <a:cubicBezTo>
                    <a:pt x="79" y="10"/>
                    <a:pt x="79" y="9"/>
                    <a:pt x="79" y="8"/>
                  </a:cubicBezTo>
                  <a:cubicBezTo>
                    <a:pt x="79" y="7"/>
                    <a:pt x="78" y="6"/>
                    <a:pt x="77" y="6"/>
                  </a:cubicBezTo>
                  <a:cubicBezTo>
                    <a:pt x="69" y="8"/>
                    <a:pt x="61" y="8"/>
                    <a:pt x="54" y="8"/>
                  </a:cubicBezTo>
                  <a:cubicBezTo>
                    <a:pt x="40" y="8"/>
                    <a:pt x="27" y="6"/>
                    <a:pt x="18" y="5"/>
                  </a:cubicBezTo>
                  <a:cubicBezTo>
                    <a:pt x="13" y="4"/>
                    <a:pt x="10" y="3"/>
                    <a:pt x="7" y="2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6" name="Freeform 395"/>
            <p:cNvSpPr/>
            <p:nvPr/>
          </p:nvSpPr>
          <p:spPr bwMode="auto">
            <a:xfrm>
              <a:off x="2016" y="1720"/>
              <a:ext cx="52" cy="39"/>
            </a:xfrm>
            <a:custGeom>
              <a:avLst/>
              <a:gdLst>
                <a:gd name="T0" fmla="*/ 0 w 109"/>
                <a:gd name="T1" fmla="*/ 80 h 80"/>
                <a:gd name="T2" fmla="*/ 109 w 109"/>
                <a:gd name="T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9" h="80">
                  <a:moveTo>
                    <a:pt x="0" y="80"/>
                  </a:moveTo>
                  <a:cubicBezTo>
                    <a:pt x="0" y="80"/>
                    <a:pt x="78" y="39"/>
                    <a:pt x="109" y="0"/>
                  </a:cubicBezTo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7" name="Freeform 396"/>
            <p:cNvSpPr/>
            <p:nvPr/>
          </p:nvSpPr>
          <p:spPr bwMode="auto">
            <a:xfrm>
              <a:off x="1936" y="1493"/>
              <a:ext cx="157" cy="267"/>
            </a:xfrm>
            <a:custGeom>
              <a:avLst/>
              <a:gdLst>
                <a:gd name="T0" fmla="*/ 159 w 327"/>
                <a:gd name="T1" fmla="*/ 0 h 557"/>
                <a:gd name="T2" fmla="*/ 156 w 327"/>
                <a:gd name="T3" fmla="*/ 2 h 557"/>
                <a:gd name="T4" fmla="*/ 74 w 327"/>
                <a:gd name="T5" fmla="*/ 62 h 557"/>
                <a:gd name="T6" fmla="*/ 34 w 327"/>
                <a:gd name="T7" fmla="*/ 183 h 557"/>
                <a:gd name="T8" fmla="*/ 8 w 327"/>
                <a:gd name="T9" fmla="*/ 447 h 557"/>
                <a:gd name="T10" fmla="*/ 0 w 327"/>
                <a:gd name="T11" fmla="*/ 510 h 557"/>
                <a:gd name="T12" fmla="*/ 50 w 327"/>
                <a:gd name="T13" fmla="*/ 544 h 557"/>
                <a:gd name="T14" fmla="*/ 148 w 327"/>
                <a:gd name="T15" fmla="*/ 557 h 557"/>
                <a:gd name="T16" fmla="*/ 295 w 327"/>
                <a:gd name="T17" fmla="*/ 522 h 557"/>
                <a:gd name="T18" fmla="*/ 304 w 327"/>
                <a:gd name="T19" fmla="*/ 504 h 557"/>
                <a:gd name="T20" fmla="*/ 303 w 327"/>
                <a:gd name="T21" fmla="*/ 445 h 557"/>
                <a:gd name="T22" fmla="*/ 304 w 327"/>
                <a:gd name="T23" fmla="*/ 445 h 557"/>
                <a:gd name="T24" fmla="*/ 304 w 327"/>
                <a:gd name="T25" fmla="*/ 445 h 557"/>
                <a:gd name="T26" fmla="*/ 317 w 327"/>
                <a:gd name="T27" fmla="*/ 335 h 557"/>
                <a:gd name="T28" fmla="*/ 327 w 327"/>
                <a:gd name="T29" fmla="*/ 196 h 557"/>
                <a:gd name="T30" fmla="*/ 326 w 327"/>
                <a:gd name="T31" fmla="*/ 151 h 557"/>
                <a:gd name="T32" fmla="*/ 225 w 327"/>
                <a:gd name="T33" fmla="*/ 16 h 557"/>
                <a:gd name="T34" fmla="*/ 159 w 327"/>
                <a:gd name="T35" fmla="*/ 0 h 557"/>
                <a:gd name="T36" fmla="*/ 160 w 327"/>
                <a:gd name="T37" fmla="*/ 4 h 557"/>
                <a:gd name="T38" fmla="*/ 224 w 327"/>
                <a:gd name="T39" fmla="*/ 20 h 557"/>
                <a:gd name="T40" fmla="*/ 322 w 327"/>
                <a:gd name="T41" fmla="*/ 151 h 557"/>
                <a:gd name="T42" fmla="*/ 323 w 327"/>
                <a:gd name="T43" fmla="*/ 196 h 557"/>
                <a:gd name="T44" fmla="*/ 312 w 327"/>
                <a:gd name="T45" fmla="*/ 345 h 557"/>
                <a:gd name="T46" fmla="*/ 301 w 327"/>
                <a:gd name="T47" fmla="*/ 436 h 557"/>
                <a:gd name="T48" fmla="*/ 300 w 327"/>
                <a:gd name="T49" fmla="*/ 444 h 557"/>
                <a:gd name="T50" fmla="*/ 300 w 327"/>
                <a:gd name="T51" fmla="*/ 504 h 557"/>
                <a:gd name="T52" fmla="*/ 294 w 327"/>
                <a:gd name="T53" fmla="*/ 517 h 557"/>
                <a:gd name="T54" fmla="*/ 148 w 327"/>
                <a:gd name="T55" fmla="*/ 553 h 557"/>
                <a:gd name="T56" fmla="*/ 35 w 327"/>
                <a:gd name="T57" fmla="*/ 536 h 557"/>
                <a:gd name="T58" fmla="*/ 4 w 327"/>
                <a:gd name="T59" fmla="*/ 510 h 557"/>
                <a:gd name="T60" fmla="*/ 12 w 327"/>
                <a:gd name="T61" fmla="*/ 448 h 557"/>
                <a:gd name="T62" fmla="*/ 38 w 327"/>
                <a:gd name="T63" fmla="*/ 183 h 557"/>
                <a:gd name="T64" fmla="*/ 77 w 327"/>
                <a:gd name="T65" fmla="*/ 65 h 557"/>
                <a:gd name="T66" fmla="*/ 158 w 327"/>
                <a:gd name="T67" fmla="*/ 6 h 557"/>
                <a:gd name="T68" fmla="*/ 161 w 327"/>
                <a:gd name="T69" fmla="*/ 4 h 557"/>
                <a:gd name="T70" fmla="*/ 160 w 327"/>
                <a:gd name="T71" fmla="*/ 4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7" h="557">
                  <a:moveTo>
                    <a:pt x="160" y="2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45" y="10"/>
                    <a:pt x="105" y="38"/>
                    <a:pt x="74" y="62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56" y="76"/>
                    <a:pt x="46" y="96"/>
                    <a:pt x="41" y="118"/>
                  </a:cubicBezTo>
                  <a:cubicBezTo>
                    <a:pt x="36" y="140"/>
                    <a:pt x="35" y="163"/>
                    <a:pt x="34" y="183"/>
                  </a:cubicBezTo>
                  <a:cubicBezTo>
                    <a:pt x="33" y="203"/>
                    <a:pt x="27" y="276"/>
                    <a:pt x="19" y="347"/>
                  </a:cubicBezTo>
                  <a:cubicBezTo>
                    <a:pt x="15" y="383"/>
                    <a:pt x="11" y="419"/>
                    <a:pt x="8" y="447"/>
                  </a:cubicBezTo>
                  <a:cubicBezTo>
                    <a:pt x="5" y="475"/>
                    <a:pt x="2" y="497"/>
                    <a:pt x="0" y="505"/>
                  </a:cubicBezTo>
                  <a:cubicBezTo>
                    <a:pt x="0" y="506"/>
                    <a:pt x="0" y="508"/>
                    <a:pt x="0" y="510"/>
                  </a:cubicBezTo>
                  <a:cubicBezTo>
                    <a:pt x="0" y="517"/>
                    <a:pt x="4" y="523"/>
                    <a:pt x="10" y="528"/>
                  </a:cubicBezTo>
                  <a:cubicBezTo>
                    <a:pt x="19" y="535"/>
                    <a:pt x="33" y="540"/>
                    <a:pt x="50" y="544"/>
                  </a:cubicBezTo>
                  <a:cubicBezTo>
                    <a:pt x="66" y="548"/>
                    <a:pt x="86" y="551"/>
                    <a:pt x="105" y="554"/>
                  </a:cubicBezTo>
                  <a:cubicBezTo>
                    <a:pt x="119" y="556"/>
                    <a:pt x="133" y="557"/>
                    <a:pt x="148" y="557"/>
                  </a:cubicBezTo>
                  <a:cubicBezTo>
                    <a:pt x="192" y="556"/>
                    <a:pt x="236" y="549"/>
                    <a:pt x="261" y="537"/>
                  </a:cubicBezTo>
                  <a:cubicBezTo>
                    <a:pt x="278" y="529"/>
                    <a:pt x="288" y="526"/>
                    <a:pt x="295" y="522"/>
                  </a:cubicBezTo>
                  <a:cubicBezTo>
                    <a:pt x="298" y="520"/>
                    <a:pt x="300" y="517"/>
                    <a:pt x="302" y="514"/>
                  </a:cubicBezTo>
                  <a:cubicBezTo>
                    <a:pt x="303" y="511"/>
                    <a:pt x="304" y="508"/>
                    <a:pt x="304" y="504"/>
                  </a:cubicBezTo>
                  <a:cubicBezTo>
                    <a:pt x="304" y="487"/>
                    <a:pt x="304" y="448"/>
                    <a:pt x="304" y="445"/>
                  </a:cubicBezTo>
                  <a:cubicBezTo>
                    <a:pt x="303" y="445"/>
                    <a:pt x="303" y="445"/>
                    <a:pt x="303" y="445"/>
                  </a:cubicBezTo>
                  <a:cubicBezTo>
                    <a:pt x="304" y="445"/>
                    <a:pt x="304" y="445"/>
                    <a:pt x="304" y="445"/>
                  </a:cubicBezTo>
                  <a:cubicBezTo>
                    <a:pt x="304" y="445"/>
                    <a:pt x="304" y="445"/>
                    <a:pt x="304" y="445"/>
                  </a:cubicBezTo>
                  <a:cubicBezTo>
                    <a:pt x="303" y="445"/>
                    <a:pt x="303" y="445"/>
                    <a:pt x="303" y="445"/>
                  </a:cubicBezTo>
                  <a:cubicBezTo>
                    <a:pt x="304" y="445"/>
                    <a:pt x="304" y="445"/>
                    <a:pt x="304" y="445"/>
                  </a:cubicBezTo>
                  <a:cubicBezTo>
                    <a:pt x="304" y="445"/>
                    <a:pt x="304" y="444"/>
                    <a:pt x="305" y="442"/>
                  </a:cubicBezTo>
                  <a:cubicBezTo>
                    <a:pt x="306" y="431"/>
                    <a:pt x="312" y="385"/>
                    <a:pt x="317" y="335"/>
                  </a:cubicBezTo>
                  <a:cubicBezTo>
                    <a:pt x="322" y="285"/>
                    <a:pt x="327" y="231"/>
                    <a:pt x="327" y="202"/>
                  </a:cubicBezTo>
                  <a:cubicBezTo>
                    <a:pt x="327" y="200"/>
                    <a:pt x="327" y="198"/>
                    <a:pt x="327" y="196"/>
                  </a:cubicBezTo>
                  <a:cubicBezTo>
                    <a:pt x="327" y="185"/>
                    <a:pt x="326" y="174"/>
                    <a:pt x="326" y="164"/>
                  </a:cubicBezTo>
                  <a:cubicBezTo>
                    <a:pt x="326" y="160"/>
                    <a:pt x="326" y="156"/>
                    <a:pt x="326" y="151"/>
                  </a:cubicBezTo>
                  <a:cubicBezTo>
                    <a:pt x="326" y="122"/>
                    <a:pt x="326" y="102"/>
                    <a:pt x="317" y="82"/>
                  </a:cubicBezTo>
                  <a:cubicBezTo>
                    <a:pt x="303" y="53"/>
                    <a:pt x="269" y="31"/>
                    <a:pt x="225" y="16"/>
                  </a:cubicBezTo>
                  <a:cubicBezTo>
                    <a:pt x="181" y="2"/>
                    <a:pt x="160" y="0"/>
                    <a:pt x="160" y="0"/>
                  </a:cubicBezTo>
                  <a:cubicBezTo>
                    <a:pt x="160" y="0"/>
                    <a:pt x="159" y="0"/>
                    <a:pt x="159" y="0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1" y="4"/>
                  </a:cubicBezTo>
                  <a:cubicBezTo>
                    <a:pt x="165" y="5"/>
                    <a:pt x="185" y="7"/>
                    <a:pt x="224" y="20"/>
                  </a:cubicBezTo>
                  <a:cubicBezTo>
                    <a:pt x="267" y="35"/>
                    <a:pt x="300" y="56"/>
                    <a:pt x="313" y="83"/>
                  </a:cubicBezTo>
                  <a:cubicBezTo>
                    <a:pt x="322" y="102"/>
                    <a:pt x="322" y="122"/>
                    <a:pt x="322" y="151"/>
                  </a:cubicBezTo>
                  <a:cubicBezTo>
                    <a:pt x="322" y="156"/>
                    <a:pt x="322" y="160"/>
                    <a:pt x="322" y="164"/>
                  </a:cubicBezTo>
                  <a:cubicBezTo>
                    <a:pt x="322" y="174"/>
                    <a:pt x="323" y="185"/>
                    <a:pt x="323" y="196"/>
                  </a:cubicBezTo>
                  <a:cubicBezTo>
                    <a:pt x="323" y="198"/>
                    <a:pt x="323" y="200"/>
                    <a:pt x="323" y="202"/>
                  </a:cubicBezTo>
                  <a:cubicBezTo>
                    <a:pt x="323" y="233"/>
                    <a:pt x="317" y="293"/>
                    <a:pt x="312" y="345"/>
                  </a:cubicBezTo>
                  <a:cubicBezTo>
                    <a:pt x="309" y="372"/>
                    <a:pt x="306" y="396"/>
                    <a:pt x="304" y="414"/>
                  </a:cubicBezTo>
                  <a:cubicBezTo>
                    <a:pt x="303" y="423"/>
                    <a:pt x="302" y="431"/>
                    <a:pt x="301" y="436"/>
                  </a:cubicBezTo>
                  <a:cubicBezTo>
                    <a:pt x="301" y="438"/>
                    <a:pt x="301" y="441"/>
                    <a:pt x="301" y="442"/>
                  </a:cubicBezTo>
                  <a:cubicBezTo>
                    <a:pt x="301" y="443"/>
                    <a:pt x="301" y="443"/>
                    <a:pt x="300" y="444"/>
                  </a:cubicBezTo>
                  <a:cubicBezTo>
                    <a:pt x="300" y="444"/>
                    <a:pt x="300" y="444"/>
                    <a:pt x="300" y="445"/>
                  </a:cubicBezTo>
                  <a:cubicBezTo>
                    <a:pt x="300" y="448"/>
                    <a:pt x="300" y="487"/>
                    <a:pt x="300" y="504"/>
                  </a:cubicBezTo>
                  <a:cubicBezTo>
                    <a:pt x="300" y="508"/>
                    <a:pt x="299" y="511"/>
                    <a:pt x="298" y="513"/>
                  </a:cubicBezTo>
                  <a:cubicBezTo>
                    <a:pt x="297" y="514"/>
                    <a:pt x="296" y="516"/>
                    <a:pt x="294" y="517"/>
                  </a:cubicBezTo>
                  <a:cubicBezTo>
                    <a:pt x="289" y="521"/>
                    <a:pt x="279" y="525"/>
                    <a:pt x="260" y="534"/>
                  </a:cubicBezTo>
                  <a:cubicBezTo>
                    <a:pt x="236" y="545"/>
                    <a:pt x="191" y="553"/>
                    <a:pt x="148" y="553"/>
                  </a:cubicBezTo>
                  <a:cubicBezTo>
                    <a:pt x="134" y="553"/>
                    <a:pt x="119" y="552"/>
                    <a:pt x="105" y="550"/>
                  </a:cubicBezTo>
                  <a:cubicBezTo>
                    <a:pt x="80" y="546"/>
                    <a:pt x="54" y="542"/>
                    <a:pt x="35" y="536"/>
                  </a:cubicBezTo>
                  <a:cubicBezTo>
                    <a:pt x="26" y="533"/>
                    <a:pt x="18" y="529"/>
                    <a:pt x="12" y="525"/>
                  </a:cubicBezTo>
                  <a:cubicBezTo>
                    <a:pt x="7" y="521"/>
                    <a:pt x="4" y="516"/>
                    <a:pt x="4" y="510"/>
                  </a:cubicBezTo>
                  <a:cubicBezTo>
                    <a:pt x="4" y="508"/>
                    <a:pt x="4" y="507"/>
                    <a:pt x="4" y="505"/>
                  </a:cubicBezTo>
                  <a:cubicBezTo>
                    <a:pt x="6" y="497"/>
                    <a:pt x="9" y="476"/>
                    <a:pt x="12" y="448"/>
                  </a:cubicBezTo>
                  <a:cubicBezTo>
                    <a:pt x="17" y="405"/>
                    <a:pt x="23" y="346"/>
                    <a:pt x="28" y="295"/>
                  </a:cubicBezTo>
                  <a:cubicBezTo>
                    <a:pt x="34" y="243"/>
                    <a:pt x="38" y="199"/>
                    <a:pt x="38" y="183"/>
                  </a:cubicBezTo>
                  <a:cubicBezTo>
                    <a:pt x="39" y="163"/>
                    <a:pt x="40" y="140"/>
                    <a:pt x="45" y="119"/>
                  </a:cubicBezTo>
                  <a:cubicBezTo>
                    <a:pt x="50" y="98"/>
                    <a:pt x="60" y="78"/>
                    <a:pt x="77" y="65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107" y="41"/>
                    <a:pt x="147" y="13"/>
                    <a:pt x="158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61" y="4"/>
                    <a:pt x="161" y="4"/>
                    <a:pt x="161" y="4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2"/>
                    <a:pt x="160" y="2"/>
                    <a:pt x="160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8" name="Freeform 397"/>
            <p:cNvSpPr/>
            <p:nvPr/>
          </p:nvSpPr>
          <p:spPr bwMode="auto">
            <a:xfrm>
              <a:off x="2006" y="1480"/>
              <a:ext cx="83" cy="54"/>
            </a:xfrm>
            <a:custGeom>
              <a:avLst/>
              <a:gdLst>
                <a:gd name="T0" fmla="*/ 21 w 171"/>
                <a:gd name="T1" fmla="*/ 3 h 114"/>
                <a:gd name="T2" fmla="*/ 0 w 171"/>
                <a:gd name="T3" fmla="*/ 38 h 114"/>
                <a:gd name="T4" fmla="*/ 95 w 171"/>
                <a:gd name="T5" fmla="*/ 66 h 114"/>
                <a:gd name="T6" fmla="*/ 171 w 171"/>
                <a:gd name="T7" fmla="*/ 114 h 114"/>
                <a:gd name="T8" fmla="*/ 158 w 171"/>
                <a:gd name="T9" fmla="*/ 64 h 114"/>
                <a:gd name="T10" fmla="*/ 61 w 171"/>
                <a:gd name="T11" fmla="*/ 10 h 114"/>
                <a:gd name="T12" fmla="*/ 21 w 171"/>
                <a:gd name="T13" fmla="*/ 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14">
                  <a:moveTo>
                    <a:pt x="21" y="3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63" y="52"/>
                    <a:pt x="95" y="66"/>
                  </a:cubicBezTo>
                  <a:cubicBezTo>
                    <a:pt x="128" y="79"/>
                    <a:pt x="171" y="114"/>
                    <a:pt x="171" y="114"/>
                  </a:cubicBezTo>
                  <a:cubicBezTo>
                    <a:pt x="171" y="114"/>
                    <a:pt x="164" y="74"/>
                    <a:pt x="158" y="64"/>
                  </a:cubicBezTo>
                  <a:cubicBezTo>
                    <a:pt x="152" y="54"/>
                    <a:pt x="88" y="20"/>
                    <a:pt x="61" y="10"/>
                  </a:cubicBezTo>
                  <a:cubicBezTo>
                    <a:pt x="35" y="0"/>
                    <a:pt x="21" y="3"/>
                    <a:pt x="21" y="3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9" name="Freeform 398"/>
            <p:cNvSpPr/>
            <p:nvPr/>
          </p:nvSpPr>
          <p:spPr bwMode="auto">
            <a:xfrm>
              <a:off x="2006" y="1481"/>
              <a:ext cx="61" cy="36"/>
            </a:xfrm>
            <a:custGeom>
              <a:avLst/>
              <a:gdLst>
                <a:gd name="T0" fmla="*/ 27 w 125"/>
                <a:gd name="T1" fmla="*/ 0 h 75"/>
                <a:gd name="T2" fmla="*/ 21 w 125"/>
                <a:gd name="T3" fmla="*/ 1 h 75"/>
                <a:gd name="T4" fmla="*/ 0 w 125"/>
                <a:gd name="T5" fmla="*/ 36 h 75"/>
                <a:gd name="T6" fmla="*/ 95 w 125"/>
                <a:gd name="T7" fmla="*/ 64 h 75"/>
                <a:gd name="T8" fmla="*/ 95 w 125"/>
                <a:gd name="T9" fmla="*/ 64 h 75"/>
                <a:gd name="T10" fmla="*/ 100 w 125"/>
                <a:gd name="T11" fmla="*/ 66 h 75"/>
                <a:gd name="T12" fmla="*/ 117 w 125"/>
                <a:gd name="T13" fmla="*/ 75 h 75"/>
                <a:gd name="T14" fmla="*/ 123 w 125"/>
                <a:gd name="T15" fmla="*/ 68 h 75"/>
                <a:gd name="T16" fmla="*/ 93 w 125"/>
                <a:gd name="T17" fmla="*/ 22 h 75"/>
                <a:gd name="T18" fmla="*/ 61 w 125"/>
                <a:gd name="T19" fmla="*/ 8 h 75"/>
                <a:gd name="T20" fmla="*/ 46 w 125"/>
                <a:gd name="T21" fmla="*/ 3 h 75"/>
                <a:gd name="T22" fmla="*/ 42 w 125"/>
                <a:gd name="T23" fmla="*/ 2 h 75"/>
                <a:gd name="T24" fmla="*/ 27 w 125"/>
                <a:gd name="T2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" h="75">
                  <a:moveTo>
                    <a:pt x="27" y="0"/>
                  </a:moveTo>
                  <a:cubicBezTo>
                    <a:pt x="23" y="0"/>
                    <a:pt x="21" y="1"/>
                    <a:pt x="21" y="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63" y="50"/>
                    <a:pt x="95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7" y="64"/>
                    <a:pt x="99" y="65"/>
                    <a:pt x="100" y="66"/>
                  </a:cubicBezTo>
                  <a:cubicBezTo>
                    <a:pt x="106" y="68"/>
                    <a:pt x="112" y="71"/>
                    <a:pt x="117" y="75"/>
                  </a:cubicBezTo>
                  <a:cubicBezTo>
                    <a:pt x="120" y="74"/>
                    <a:pt x="123" y="71"/>
                    <a:pt x="123" y="68"/>
                  </a:cubicBezTo>
                  <a:cubicBezTo>
                    <a:pt x="125" y="50"/>
                    <a:pt x="96" y="25"/>
                    <a:pt x="93" y="22"/>
                  </a:cubicBezTo>
                  <a:cubicBezTo>
                    <a:pt x="81" y="16"/>
                    <a:pt x="69" y="11"/>
                    <a:pt x="61" y="8"/>
                  </a:cubicBezTo>
                  <a:cubicBezTo>
                    <a:pt x="56" y="6"/>
                    <a:pt x="50" y="4"/>
                    <a:pt x="46" y="3"/>
                  </a:cubicBezTo>
                  <a:cubicBezTo>
                    <a:pt x="44" y="3"/>
                    <a:pt x="43" y="2"/>
                    <a:pt x="42" y="2"/>
                  </a:cubicBezTo>
                  <a:cubicBezTo>
                    <a:pt x="35" y="1"/>
                    <a:pt x="30" y="0"/>
                    <a:pt x="27" y="0"/>
                  </a:cubicBezTo>
                </a:path>
              </a:pathLst>
            </a:custGeom>
            <a:solidFill>
              <a:srgbClr val="264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0" name="Freeform 399"/>
            <p:cNvSpPr/>
            <p:nvPr/>
          </p:nvSpPr>
          <p:spPr bwMode="auto">
            <a:xfrm>
              <a:off x="2006" y="1480"/>
              <a:ext cx="83" cy="54"/>
            </a:xfrm>
            <a:custGeom>
              <a:avLst/>
              <a:gdLst>
                <a:gd name="T0" fmla="*/ 21 w 171"/>
                <a:gd name="T1" fmla="*/ 3 h 114"/>
                <a:gd name="T2" fmla="*/ 0 w 171"/>
                <a:gd name="T3" fmla="*/ 38 h 114"/>
                <a:gd name="T4" fmla="*/ 95 w 171"/>
                <a:gd name="T5" fmla="*/ 66 h 114"/>
                <a:gd name="T6" fmla="*/ 171 w 171"/>
                <a:gd name="T7" fmla="*/ 114 h 114"/>
                <a:gd name="T8" fmla="*/ 158 w 171"/>
                <a:gd name="T9" fmla="*/ 64 h 114"/>
                <a:gd name="T10" fmla="*/ 61 w 171"/>
                <a:gd name="T11" fmla="*/ 10 h 114"/>
                <a:gd name="T12" fmla="*/ 21 w 171"/>
                <a:gd name="T13" fmla="*/ 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14">
                  <a:moveTo>
                    <a:pt x="21" y="3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63" y="52"/>
                    <a:pt x="95" y="66"/>
                  </a:cubicBezTo>
                  <a:cubicBezTo>
                    <a:pt x="128" y="79"/>
                    <a:pt x="171" y="114"/>
                    <a:pt x="171" y="114"/>
                  </a:cubicBezTo>
                  <a:cubicBezTo>
                    <a:pt x="171" y="114"/>
                    <a:pt x="164" y="74"/>
                    <a:pt x="158" y="64"/>
                  </a:cubicBezTo>
                  <a:cubicBezTo>
                    <a:pt x="152" y="54"/>
                    <a:pt x="88" y="20"/>
                    <a:pt x="61" y="10"/>
                  </a:cubicBezTo>
                  <a:cubicBezTo>
                    <a:pt x="35" y="0"/>
                    <a:pt x="21" y="3"/>
                    <a:pt x="21" y="3"/>
                  </a:cubicBez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1" name="Freeform 400"/>
            <p:cNvSpPr/>
            <p:nvPr/>
          </p:nvSpPr>
          <p:spPr bwMode="auto">
            <a:xfrm>
              <a:off x="2191" y="1658"/>
              <a:ext cx="76" cy="54"/>
            </a:xfrm>
            <a:custGeom>
              <a:avLst/>
              <a:gdLst>
                <a:gd name="T0" fmla="*/ 10 w 159"/>
                <a:gd name="T1" fmla="*/ 70 h 112"/>
                <a:gd name="T2" fmla="*/ 39 w 159"/>
                <a:gd name="T3" fmla="*/ 36 h 112"/>
                <a:gd name="T4" fmla="*/ 62 w 159"/>
                <a:gd name="T5" fmla="*/ 16 h 112"/>
                <a:gd name="T6" fmla="*/ 74 w 159"/>
                <a:gd name="T7" fmla="*/ 17 h 112"/>
                <a:gd name="T8" fmla="*/ 107 w 159"/>
                <a:gd name="T9" fmla="*/ 1 h 112"/>
                <a:gd name="T10" fmla="*/ 130 w 159"/>
                <a:gd name="T11" fmla="*/ 18 h 112"/>
                <a:gd name="T12" fmla="*/ 153 w 159"/>
                <a:gd name="T13" fmla="*/ 43 h 112"/>
                <a:gd name="T14" fmla="*/ 142 w 159"/>
                <a:gd name="T15" fmla="*/ 45 h 112"/>
                <a:gd name="T16" fmla="*/ 128 w 159"/>
                <a:gd name="T17" fmla="*/ 41 h 112"/>
                <a:gd name="T18" fmla="*/ 108 w 159"/>
                <a:gd name="T19" fmla="*/ 54 h 112"/>
                <a:gd name="T20" fmla="*/ 133 w 159"/>
                <a:gd name="T21" fmla="*/ 56 h 112"/>
                <a:gd name="T22" fmla="*/ 155 w 159"/>
                <a:gd name="T23" fmla="*/ 78 h 112"/>
                <a:gd name="T24" fmla="*/ 146 w 159"/>
                <a:gd name="T25" fmla="*/ 81 h 112"/>
                <a:gd name="T26" fmla="*/ 131 w 159"/>
                <a:gd name="T27" fmla="*/ 73 h 112"/>
                <a:gd name="T28" fmla="*/ 110 w 159"/>
                <a:gd name="T29" fmla="*/ 77 h 112"/>
                <a:gd name="T30" fmla="*/ 126 w 159"/>
                <a:gd name="T31" fmla="*/ 93 h 112"/>
                <a:gd name="T32" fmla="*/ 138 w 159"/>
                <a:gd name="T33" fmla="*/ 105 h 112"/>
                <a:gd name="T34" fmla="*/ 120 w 159"/>
                <a:gd name="T35" fmla="*/ 102 h 112"/>
                <a:gd name="T36" fmla="*/ 92 w 159"/>
                <a:gd name="T37" fmla="*/ 88 h 112"/>
                <a:gd name="T38" fmla="*/ 66 w 159"/>
                <a:gd name="T39" fmla="*/ 103 h 112"/>
                <a:gd name="T40" fmla="*/ 32 w 159"/>
                <a:gd name="T41" fmla="*/ 108 h 112"/>
                <a:gd name="T42" fmla="*/ 28 w 159"/>
                <a:gd name="T43" fmla="*/ 112 h 112"/>
                <a:gd name="T44" fmla="*/ 4 w 159"/>
                <a:gd name="T45" fmla="*/ 84 h 112"/>
                <a:gd name="T46" fmla="*/ 0 w 159"/>
                <a:gd name="T47" fmla="*/ 80 h 112"/>
                <a:gd name="T48" fmla="*/ 10 w 159"/>
                <a:gd name="T49" fmla="*/ 7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9" h="112">
                  <a:moveTo>
                    <a:pt x="10" y="70"/>
                  </a:moveTo>
                  <a:cubicBezTo>
                    <a:pt x="10" y="70"/>
                    <a:pt x="30" y="53"/>
                    <a:pt x="39" y="36"/>
                  </a:cubicBezTo>
                  <a:cubicBezTo>
                    <a:pt x="49" y="19"/>
                    <a:pt x="55" y="14"/>
                    <a:pt x="62" y="16"/>
                  </a:cubicBezTo>
                  <a:cubicBezTo>
                    <a:pt x="66" y="17"/>
                    <a:pt x="70" y="17"/>
                    <a:pt x="74" y="17"/>
                  </a:cubicBezTo>
                  <a:cubicBezTo>
                    <a:pt x="74" y="17"/>
                    <a:pt x="99" y="3"/>
                    <a:pt x="107" y="1"/>
                  </a:cubicBezTo>
                  <a:cubicBezTo>
                    <a:pt x="115" y="0"/>
                    <a:pt x="130" y="18"/>
                    <a:pt x="130" y="18"/>
                  </a:cubicBezTo>
                  <a:cubicBezTo>
                    <a:pt x="130" y="18"/>
                    <a:pt x="156" y="38"/>
                    <a:pt x="153" y="43"/>
                  </a:cubicBezTo>
                  <a:cubicBezTo>
                    <a:pt x="150" y="48"/>
                    <a:pt x="145" y="45"/>
                    <a:pt x="142" y="45"/>
                  </a:cubicBezTo>
                  <a:cubicBezTo>
                    <a:pt x="139" y="45"/>
                    <a:pt x="132" y="40"/>
                    <a:pt x="128" y="41"/>
                  </a:cubicBezTo>
                  <a:cubicBezTo>
                    <a:pt x="125" y="43"/>
                    <a:pt x="108" y="54"/>
                    <a:pt x="108" y="54"/>
                  </a:cubicBezTo>
                  <a:cubicBezTo>
                    <a:pt x="108" y="54"/>
                    <a:pt x="128" y="54"/>
                    <a:pt x="133" y="56"/>
                  </a:cubicBezTo>
                  <a:cubicBezTo>
                    <a:pt x="139" y="58"/>
                    <a:pt x="159" y="76"/>
                    <a:pt x="155" y="78"/>
                  </a:cubicBezTo>
                  <a:cubicBezTo>
                    <a:pt x="151" y="81"/>
                    <a:pt x="151" y="81"/>
                    <a:pt x="146" y="81"/>
                  </a:cubicBezTo>
                  <a:cubicBezTo>
                    <a:pt x="141" y="79"/>
                    <a:pt x="136" y="76"/>
                    <a:pt x="131" y="73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10" y="77"/>
                    <a:pt x="122" y="90"/>
                    <a:pt x="126" y="93"/>
                  </a:cubicBezTo>
                  <a:cubicBezTo>
                    <a:pt x="130" y="96"/>
                    <a:pt x="145" y="101"/>
                    <a:pt x="138" y="105"/>
                  </a:cubicBezTo>
                  <a:cubicBezTo>
                    <a:pt x="132" y="109"/>
                    <a:pt x="128" y="107"/>
                    <a:pt x="120" y="102"/>
                  </a:cubicBezTo>
                  <a:cubicBezTo>
                    <a:pt x="112" y="96"/>
                    <a:pt x="95" y="88"/>
                    <a:pt x="92" y="88"/>
                  </a:cubicBezTo>
                  <a:cubicBezTo>
                    <a:pt x="89" y="88"/>
                    <a:pt x="80" y="99"/>
                    <a:pt x="66" y="103"/>
                  </a:cubicBezTo>
                  <a:cubicBezTo>
                    <a:pt x="55" y="106"/>
                    <a:pt x="43" y="108"/>
                    <a:pt x="32" y="108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0" y="70"/>
                    <a:pt x="10" y="70"/>
                    <a:pt x="10" y="7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2" name="Freeform 401"/>
            <p:cNvSpPr/>
            <p:nvPr/>
          </p:nvSpPr>
          <p:spPr bwMode="auto">
            <a:xfrm>
              <a:off x="2190" y="1657"/>
              <a:ext cx="76" cy="56"/>
            </a:xfrm>
            <a:custGeom>
              <a:avLst/>
              <a:gdLst>
                <a:gd name="T0" fmla="*/ 54 w 159"/>
                <a:gd name="T1" fmla="*/ 22 h 115"/>
                <a:gd name="T2" fmla="*/ 76 w 159"/>
                <a:gd name="T3" fmla="*/ 20 h 115"/>
                <a:gd name="T4" fmla="*/ 109 w 159"/>
                <a:gd name="T5" fmla="*/ 4 h 115"/>
                <a:gd name="T6" fmla="*/ 129 w 159"/>
                <a:gd name="T7" fmla="*/ 19 h 115"/>
                <a:gd name="T8" fmla="*/ 134 w 159"/>
                <a:gd name="T9" fmla="*/ 23 h 115"/>
                <a:gd name="T10" fmla="*/ 153 w 159"/>
                <a:gd name="T11" fmla="*/ 43 h 115"/>
                <a:gd name="T12" fmla="*/ 153 w 159"/>
                <a:gd name="T13" fmla="*/ 43 h 115"/>
                <a:gd name="T14" fmla="*/ 150 w 159"/>
                <a:gd name="T15" fmla="*/ 45 h 115"/>
                <a:gd name="T16" fmla="*/ 132 w 159"/>
                <a:gd name="T17" fmla="*/ 40 h 115"/>
                <a:gd name="T18" fmla="*/ 108 w 159"/>
                <a:gd name="T19" fmla="*/ 55 h 115"/>
                <a:gd name="T20" fmla="*/ 130 w 159"/>
                <a:gd name="T21" fmla="*/ 58 h 115"/>
                <a:gd name="T22" fmla="*/ 154 w 159"/>
                <a:gd name="T23" fmla="*/ 76 h 115"/>
                <a:gd name="T24" fmla="*/ 155 w 159"/>
                <a:gd name="T25" fmla="*/ 78 h 115"/>
                <a:gd name="T26" fmla="*/ 156 w 159"/>
                <a:gd name="T27" fmla="*/ 78 h 115"/>
                <a:gd name="T28" fmla="*/ 155 w 159"/>
                <a:gd name="T29" fmla="*/ 78 h 115"/>
                <a:gd name="T30" fmla="*/ 151 w 159"/>
                <a:gd name="T31" fmla="*/ 80 h 115"/>
                <a:gd name="T32" fmla="*/ 134 w 159"/>
                <a:gd name="T33" fmla="*/ 72 h 115"/>
                <a:gd name="T34" fmla="*/ 110 w 159"/>
                <a:gd name="T35" fmla="*/ 79 h 115"/>
                <a:gd name="T36" fmla="*/ 131 w 159"/>
                <a:gd name="T37" fmla="*/ 98 h 115"/>
                <a:gd name="T38" fmla="*/ 140 w 159"/>
                <a:gd name="T39" fmla="*/ 104 h 115"/>
                <a:gd name="T40" fmla="*/ 140 w 159"/>
                <a:gd name="T41" fmla="*/ 104 h 115"/>
                <a:gd name="T42" fmla="*/ 140 w 159"/>
                <a:gd name="T43" fmla="*/ 104 h 115"/>
                <a:gd name="T44" fmla="*/ 140 w 159"/>
                <a:gd name="T45" fmla="*/ 104 h 115"/>
                <a:gd name="T46" fmla="*/ 139 w 159"/>
                <a:gd name="T47" fmla="*/ 104 h 115"/>
                <a:gd name="T48" fmla="*/ 107 w 159"/>
                <a:gd name="T49" fmla="*/ 92 h 115"/>
                <a:gd name="T50" fmla="*/ 92 w 159"/>
                <a:gd name="T51" fmla="*/ 87 h 115"/>
                <a:gd name="T52" fmla="*/ 68 w 159"/>
                <a:gd name="T53" fmla="*/ 102 h 115"/>
                <a:gd name="T54" fmla="*/ 8 w 159"/>
                <a:gd name="T55" fmla="*/ 84 h 115"/>
                <a:gd name="T56" fmla="*/ 12 w 159"/>
                <a:gd name="T57" fmla="*/ 71 h 115"/>
                <a:gd name="T58" fmla="*/ 0 w 159"/>
                <a:gd name="T59" fmla="*/ 79 h 115"/>
                <a:gd name="T60" fmla="*/ 28 w 159"/>
                <a:gd name="T61" fmla="*/ 114 h 115"/>
                <a:gd name="T62" fmla="*/ 34 w 159"/>
                <a:gd name="T63" fmla="*/ 109 h 115"/>
                <a:gd name="T64" fmla="*/ 86 w 159"/>
                <a:gd name="T65" fmla="*/ 96 h 115"/>
                <a:gd name="T66" fmla="*/ 94 w 159"/>
                <a:gd name="T67" fmla="*/ 91 h 115"/>
                <a:gd name="T68" fmla="*/ 94 w 159"/>
                <a:gd name="T69" fmla="*/ 90 h 115"/>
                <a:gd name="T70" fmla="*/ 121 w 159"/>
                <a:gd name="T71" fmla="*/ 104 h 115"/>
                <a:gd name="T72" fmla="*/ 143 w 159"/>
                <a:gd name="T73" fmla="*/ 106 h 115"/>
                <a:gd name="T74" fmla="*/ 134 w 159"/>
                <a:gd name="T75" fmla="*/ 95 h 115"/>
                <a:gd name="T76" fmla="*/ 113 w 159"/>
                <a:gd name="T77" fmla="*/ 77 h 115"/>
                <a:gd name="T78" fmla="*/ 133 w 159"/>
                <a:gd name="T79" fmla="*/ 74 h 115"/>
                <a:gd name="T80" fmla="*/ 151 w 159"/>
                <a:gd name="T81" fmla="*/ 84 h 115"/>
                <a:gd name="T82" fmla="*/ 158 w 159"/>
                <a:gd name="T83" fmla="*/ 75 h 115"/>
                <a:gd name="T84" fmla="*/ 136 w 159"/>
                <a:gd name="T85" fmla="*/ 55 h 115"/>
                <a:gd name="T86" fmla="*/ 111 w 159"/>
                <a:gd name="T87" fmla="*/ 56 h 115"/>
                <a:gd name="T88" fmla="*/ 132 w 159"/>
                <a:gd name="T89" fmla="*/ 44 h 115"/>
                <a:gd name="T90" fmla="*/ 150 w 159"/>
                <a:gd name="T91" fmla="*/ 49 h 115"/>
                <a:gd name="T92" fmla="*/ 156 w 159"/>
                <a:gd name="T93" fmla="*/ 39 h 115"/>
                <a:gd name="T94" fmla="*/ 133 w 159"/>
                <a:gd name="T95" fmla="*/ 18 h 115"/>
                <a:gd name="T96" fmla="*/ 108 w 159"/>
                <a:gd name="T97" fmla="*/ 0 h 115"/>
                <a:gd name="T98" fmla="*/ 76 w 159"/>
                <a:gd name="T99" fmla="*/ 16 h 115"/>
                <a:gd name="T100" fmla="*/ 51 w 159"/>
                <a:gd name="T101" fmla="*/ 20 h 115"/>
                <a:gd name="T102" fmla="*/ 12 w 159"/>
                <a:gd name="T103" fmla="*/ 6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9" h="115">
                  <a:moveTo>
                    <a:pt x="12" y="71"/>
                  </a:moveTo>
                  <a:cubicBezTo>
                    <a:pt x="13" y="72"/>
                    <a:pt x="13" y="72"/>
                    <a:pt x="13" y="72"/>
                  </a:cubicBezTo>
                  <a:cubicBezTo>
                    <a:pt x="13" y="72"/>
                    <a:pt x="33" y="55"/>
                    <a:pt x="43" y="38"/>
                  </a:cubicBezTo>
                  <a:cubicBezTo>
                    <a:pt x="47" y="30"/>
                    <a:pt x="51" y="25"/>
                    <a:pt x="54" y="22"/>
                  </a:cubicBezTo>
                  <a:cubicBezTo>
                    <a:pt x="57" y="19"/>
                    <a:pt x="59" y="18"/>
                    <a:pt x="61" y="18"/>
                  </a:cubicBezTo>
                  <a:cubicBezTo>
                    <a:pt x="62" y="18"/>
                    <a:pt x="63" y="18"/>
                    <a:pt x="63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8" y="20"/>
                    <a:pt x="72" y="20"/>
                    <a:pt x="76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9" y="19"/>
                    <a:pt x="81" y="18"/>
                  </a:cubicBezTo>
                  <a:cubicBezTo>
                    <a:pt x="85" y="16"/>
                    <a:pt x="91" y="12"/>
                    <a:pt x="96" y="10"/>
                  </a:cubicBezTo>
                  <a:cubicBezTo>
                    <a:pt x="101" y="7"/>
                    <a:pt x="107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1" y="4"/>
                    <a:pt x="113" y="5"/>
                    <a:pt x="115" y="6"/>
                  </a:cubicBezTo>
                  <a:cubicBezTo>
                    <a:pt x="119" y="9"/>
                    <a:pt x="123" y="12"/>
                    <a:pt x="126" y="15"/>
                  </a:cubicBezTo>
                  <a:cubicBezTo>
                    <a:pt x="127" y="17"/>
                    <a:pt x="128" y="18"/>
                    <a:pt x="129" y="19"/>
                  </a:cubicBezTo>
                  <a:cubicBezTo>
                    <a:pt x="130" y="19"/>
                    <a:pt x="130" y="20"/>
                    <a:pt x="130" y="20"/>
                  </a:cubicBezTo>
                  <a:cubicBezTo>
                    <a:pt x="130" y="20"/>
                    <a:pt x="130" y="20"/>
                    <a:pt x="130" y="20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2" y="22"/>
                    <a:pt x="134" y="23"/>
                  </a:cubicBezTo>
                  <a:cubicBezTo>
                    <a:pt x="138" y="26"/>
                    <a:pt x="143" y="30"/>
                    <a:pt x="147" y="34"/>
                  </a:cubicBezTo>
                  <a:cubicBezTo>
                    <a:pt x="149" y="36"/>
                    <a:pt x="150" y="38"/>
                    <a:pt x="152" y="40"/>
                  </a:cubicBezTo>
                  <a:cubicBezTo>
                    <a:pt x="152" y="40"/>
                    <a:pt x="153" y="41"/>
                    <a:pt x="153" y="42"/>
                  </a:cubicBezTo>
                  <a:cubicBezTo>
                    <a:pt x="153" y="42"/>
                    <a:pt x="153" y="43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4" y="43"/>
                    <a:pt x="154" y="43"/>
                    <a:pt x="154" y="43"/>
                  </a:cubicBezTo>
                  <a:cubicBezTo>
                    <a:pt x="154" y="43"/>
                    <a:pt x="154" y="43"/>
                    <a:pt x="154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4" y="43"/>
                    <a:pt x="154" y="43"/>
                    <a:pt x="154" y="43"/>
                  </a:cubicBezTo>
                  <a:cubicBezTo>
                    <a:pt x="154" y="43"/>
                    <a:pt x="154" y="43"/>
                    <a:pt x="154" y="43"/>
                  </a:cubicBezTo>
                  <a:cubicBezTo>
                    <a:pt x="153" y="44"/>
                    <a:pt x="152" y="44"/>
                    <a:pt x="152" y="44"/>
                  </a:cubicBezTo>
                  <a:cubicBezTo>
                    <a:pt x="151" y="45"/>
                    <a:pt x="151" y="45"/>
                    <a:pt x="150" y="45"/>
                  </a:cubicBezTo>
                  <a:cubicBezTo>
                    <a:pt x="148" y="45"/>
                    <a:pt x="146" y="44"/>
                    <a:pt x="144" y="44"/>
                  </a:cubicBezTo>
                  <a:cubicBezTo>
                    <a:pt x="144" y="44"/>
                    <a:pt x="143" y="44"/>
                    <a:pt x="143" y="44"/>
                  </a:cubicBezTo>
                  <a:cubicBezTo>
                    <a:pt x="141" y="43"/>
                    <a:pt x="139" y="42"/>
                    <a:pt x="138" y="41"/>
                  </a:cubicBezTo>
                  <a:cubicBezTo>
                    <a:pt x="136" y="41"/>
                    <a:pt x="134" y="40"/>
                    <a:pt x="132" y="40"/>
                  </a:cubicBezTo>
                  <a:cubicBezTo>
                    <a:pt x="131" y="40"/>
                    <a:pt x="130" y="40"/>
                    <a:pt x="130" y="40"/>
                  </a:cubicBezTo>
                  <a:cubicBezTo>
                    <a:pt x="129" y="41"/>
                    <a:pt x="127" y="42"/>
                    <a:pt x="125" y="43"/>
                  </a:cubicBezTo>
                  <a:cubicBezTo>
                    <a:pt x="118" y="47"/>
                    <a:pt x="108" y="53"/>
                    <a:pt x="108" y="53"/>
                  </a:cubicBezTo>
                  <a:cubicBezTo>
                    <a:pt x="108" y="53"/>
                    <a:pt x="107" y="54"/>
                    <a:pt x="108" y="55"/>
                  </a:cubicBezTo>
                  <a:cubicBezTo>
                    <a:pt x="108" y="56"/>
                    <a:pt x="109" y="57"/>
                    <a:pt x="110" y="57"/>
                  </a:cubicBezTo>
                  <a:cubicBezTo>
                    <a:pt x="110" y="57"/>
                    <a:pt x="111" y="57"/>
                    <a:pt x="113" y="57"/>
                  </a:cubicBezTo>
                  <a:cubicBezTo>
                    <a:pt x="116" y="57"/>
                    <a:pt x="120" y="57"/>
                    <a:pt x="124" y="57"/>
                  </a:cubicBezTo>
                  <a:cubicBezTo>
                    <a:pt x="127" y="57"/>
                    <a:pt x="129" y="57"/>
                    <a:pt x="130" y="58"/>
                  </a:cubicBezTo>
                  <a:cubicBezTo>
                    <a:pt x="132" y="58"/>
                    <a:pt x="134" y="58"/>
                    <a:pt x="134" y="59"/>
                  </a:cubicBezTo>
                  <a:cubicBezTo>
                    <a:pt x="135" y="59"/>
                    <a:pt x="137" y="60"/>
                    <a:pt x="139" y="62"/>
                  </a:cubicBezTo>
                  <a:cubicBezTo>
                    <a:pt x="143" y="65"/>
                    <a:pt x="147" y="68"/>
                    <a:pt x="150" y="72"/>
                  </a:cubicBezTo>
                  <a:cubicBezTo>
                    <a:pt x="152" y="73"/>
                    <a:pt x="153" y="75"/>
                    <a:pt x="154" y="76"/>
                  </a:cubicBezTo>
                  <a:cubicBezTo>
                    <a:pt x="154" y="77"/>
                    <a:pt x="155" y="77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4" y="79"/>
                    <a:pt x="153" y="79"/>
                    <a:pt x="153" y="80"/>
                  </a:cubicBezTo>
                  <a:cubicBezTo>
                    <a:pt x="152" y="80"/>
                    <a:pt x="152" y="80"/>
                    <a:pt x="151" y="80"/>
                  </a:cubicBezTo>
                  <a:cubicBezTo>
                    <a:pt x="151" y="80"/>
                    <a:pt x="150" y="80"/>
                    <a:pt x="149" y="80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9" y="80"/>
                    <a:pt x="149" y="80"/>
                    <a:pt x="149" y="80"/>
                  </a:cubicBezTo>
                  <a:cubicBezTo>
                    <a:pt x="144" y="78"/>
                    <a:pt x="139" y="75"/>
                    <a:pt x="134" y="72"/>
                  </a:cubicBezTo>
                  <a:cubicBezTo>
                    <a:pt x="133" y="72"/>
                    <a:pt x="133" y="72"/>
                    <a:pt x="132" y="72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6"/>
                    <a:pt x="110" y="77"/>
                    <a:pt x="110" y="77"/>
                  </a:cubicBezTo>
                  <a:cubicBezTo>
                    <a:pt x="110" y="78"/>
                    <a:pt x="110" y="79"/>
                    <a:pt x="110" y="79"/>
                  </a:cubicBezTo>
                  <a:cubicBezTo>
                    <a:pt x="110" y="79"/>
                    <a:pt x="113" y="83"/>
                    <a:pt x="117" y="86"/>
                  </a:cubicBezTo>
                  <a:cubicBezTo>
                    <a:pt x="119" y="88"/>
                    <a:pt x="121" y="90"/>
                    <a:pt x="123" y="92"/>
                  </a:cubicBezTo>
                  <a:cubicBezTo>
                    <a:pt x="124" y="93"/>
                    <a:pt x="126" y="95"/>
                    <a:pt x="127" y="96"/>
                  </a:cubicBezTo>
                  <a:cubicBezTo>
                    <a:pt x="128" y="97"/>
                    <a:pt x="129" y="97"/>
                    <a:pt x="131" y="98"/>
                  </a:cubicBezTo>
                  <a:cubicBezTo>
                    <a:pt x="133" y="99"/>
                    <a:pt x="135" y="100"/>
                    <a:pt x="137" y="102"/>
                  </a:cubicBezTo>
                  <a:cubicBezTo>
                    <a:pt x="138" y="102"/>
                    <a:pt x="139" y="103"/>
                    <a:pt x="140" y="103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39" y="104"/>
                  </a:cubicBezTo>
                  <a:cubicBezTo>
                    <a:pt x="137" y="105"/>
                    <a:pt x="136" y="106"/>
                    <a:pt x="134" y="106"/>
                  </a:cubicBezTo>
                  <a:cubicBezTo>
                    <a:pt x="132" y="106"/>
                    <a:pt x="131" y="106"/>
                    <a:pt x="129" y="105"/>
                  </a:cubicBezTo>
                  <a:cubicBezTo>
                    <a:pt x="127" y="104"/>
                    <a:pt x="125" y="103"/>
                    <a:pt x="123" y="101"/>
                  </a:cubicBezTo>
                  <a:cubicBezTo>
                    <a:pt x="119" y="98"/>
                    <a:pt x="113" y="95"/>
                    <a:pt x="107" y="92"/>
                  </a:cubicBezTo>
                  <a:cubicBezTo>
                    <a:pt x="104" y="90"/>
                    <a:pt x="102" y="89"/>
                    <a:pt x="99" y="88"/>
                  </a:cubicBezTo>
                  <a:cubicBezTo>
                    <a:pt x="98" y="88"/>
                    <a:pt x="97" y="87"/>
                    <a:pt x="96" y="87"/>
                  </a:cubicBezTo>
                  <a:cubicBezTo>
                    <a:pt x="95" y="87"/>
                    <a:pt x="95" y="87"/>
                    <a:pt x="94" y="87"/>
                  </a:cubicBezTo>
                  <a:cubicBezTo>
                    <a:pt x="93" y="87"/>
                    <a:pt x="92" y="87"/>
                    <a:pt x="92" y="87"/>
                  </a:cubicBezTo>
                  <a:cubicBezTo>
                    <a:pt x="90" y="88"/>
                    <a:pt x="89" y="89"/>
                    <a:pt x="87" y="90"/>
                  </a:cubicBezTo>
                  <a:cubicBezTo>
                    <a:pt x="83" y="94"/>
                    <a:pt x="76" y="99"/>
                    <a:pt x="68" y="102"/>
                  </a:cubicBezTo>
                  <a:cubicBezTo>
                    <a:pt x="68" y="104"/>
                    <a:pt x="68" y="104"/>
                    <a:pt x="68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57" y="105"/>
                    <a:pt x="45" y="107"/>
                    <a:pt x="34" y="107"/>
                  </a:cubicBezTo>
                  <a:cubicBezTo>
                    <a:pt x="33" y="107"/>
                    <a:pt x="33" y="107"/>
                    <a:pt x="32" y="107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0" y="80"/>
                    <a:pt x="0" y="81"/>
                  </a:cubicBezTo>
                  <a:cubicBezTo>
                    <a:pt x="0" y="81"/>
                    <a:pt x="0" y="82"/>
                    <a:pt x="0" y="82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5"/>
                    <a:pt x="29" y="115"/>
                    <a:pt x="29" y="115"/>
                  </a:cubicBezTo>
                  <a:cubicBezTo>
                    <a:pt x="30" y="115"/>
                    <a:pt x="31" y="115"/>
                    <a:pt x="31" y="114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4" y="111"/>
                    <a:pt x="34" y="111"/>
                    <a:pt x="34" y="111"/>
                  </a:cubicBezTo>
                  <a:cubicBezTo>
                    <a:pt x="46" y="111"/>
                    <a:pt x="57" y="109"/>
                    <a:pt x="69" y="106"/>
                  </a:cubicBezTo>
                  <a:cubicBezTo>
                    <a:pt x="69" y="106"/>
                    <a:pt x="69" y="106"/>
                    <a:pt x="69" y="106"/>
                  </a:cubicBezTo>
                  <a:cubicBezTo>
                    <a:pt x="76" y="104"/>
                    <a:pt x="82" y="100"/>
                    <a:pt x="86" y="96"/>
                  </a:cubicBezTo>
                  <a:cubicBezTo>
                    <a:pt x="89" y="95"/>
                    <a:pt x="90" y="93"/>
                    <a:pt x="92" y="92"/>
                  </a:cubicBezTo>
                  <a:cubicBezTo>
                    <a:pt x="92" y="92"/>
                    <a:pt x="93" y="91"/>
                    <a:pt x="93" y="91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4" y="91"/>
                    <a:pt x="94" y="91"/>
                    <a:pt x="95" y="91"/>
                  </a:cubicBezTo>
                  <a:cubicBezTo>
                    <a:pt x="98" y="92"/>
                    <a:pt x="103" y="94"/>
                    <a:pt x="107" y="96"/>
                  </a:cubicBezTo>
                  <a:cubicBezTo>
                    <a:pt x="112" y="99"/>
                    <a:pt x="118" y="102"/>
                    <a:pt x="121" y="104"/>
                  </a:cubicBezTo>
                  <a:cubicBezTo>
                    <a:pt x="123" y="106"/>
                    <a:pt x="125" y="107"/>
                    <a:pt x="128" y="108"/>
                  </a:cubicBezTo>
                  <a:cubicBezTo>
                    <a:pt x="130" y="109"/>
                    <a:pt x="132" y="110"/>
                    <a:pt x="134" y="110"/>
                  </a:cubicBezTo>
                  <a:cubicBezTo>
                    <a:pt x="136" y="110"/>
                    <a:pt x="139" y="109"/>
                    <a:pt x="142" y="107"/>
                  </a:cubicBezTo>
                  <a:cubicBezTo>
                    <a:pt x="142" y="107"/>
                    <a:pt x="143" y="107"/>
                    <a:pt x="143" y="106"/>
                  </a:cubicBezTo>
                  <a:cubicBezTo>
                    <a:pt x="144" y="105"/>
                    <a:pt x="144" y="104"/>
                    <a:pt x="144" y="104"/>
                  </a:cubicBezTo>
                  <a:cubicBezTo>
                    <a:pt x="144" y="103"/>
                    <a:pt x="144" y="102"/>
                    <a:pt x="143" y="101"/>
                  </a:cubicBezTo>
                  <a:cubicBezTo>
                    <a:pt x="142" y="100"/>
                    <a:pt x="141" y="99"/>
                    <a:pt x="140" y="99"/>
                  </a:cubicBezTo>
                  <a:cubicBezTo>
                    <a:pt x="138" y="97"/>
                    <a:pt x="136" y="96"/>
                    <a:pt x="134" y="95"/>
                  </a:cubicBezTo>
                  <a:cubicBezTo>
                    <a:pt x="132" y="94"/>
                    <a:pt x="130" y="93"/>
                    <a:pt x="129" y="93"/>
                  </a:cubicBezTo>
                  <a:cubicBezTo>
                    <a:pt x="129" y="92"/>
                    <a:pt x="127" y="90"/>
                    <a:pt x="125" y="89"/>
                  </a:cubicBezTo>
                  <a:cubicBezTo>
                    <a:pt x="123" y="86"/>
                    <a:pt x="120" y="83"/>
                    <a:pt x="117" y="81"/>
                  </a:cubicBezTo>
                  <a:cubicBezTo>
                    <a:pt x="115" y="78"/>
                    <a:pt x="113" y="77"/>
                    <a:pt x="113" y="77"/>
                  </a:cubicBezTo>
                  <a:cubicBezTo>
                    <a:pt x="112" y="78"/>
                    <a:pt x="112" y="78"/>
                    <a:pt x="112" y="78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2" y="76"/>
                    <a:pt x="132" y="76"/>
                    <a:pt x="132" y="76"/>
                  </a:cubicBezTo>
                  <a:cubicBezTo>
                    <a:pt x="137" y="79"/>
                    <a:pt x="142" y="82"/>
                    <a:pt x="148" y="84"/>
                  </a:cubicBezTo>
                  <a:cubicBezTo>
                    <a:pt x="148" y="84"/>
                    <a:pt x="148" y="84"/>
                    <a:pt x="148" y="84"/>
                  </a:cubicBezTo>
                  <a:cubicBezTo>
                    <a:pt x="149" y="84"/>
                    <a:pt x="150" y="84"/>
                    <a:pt x="151" y="84"/>
                  </a:cubicBezTo>
                  <a:cubicBezTo>
                    <a:pt x="152" y="84"/>
                    <a:pt x="154" y="84"/>
                    <a:pt x="155" y="83"/>
                  </a:cubicBezTo>
                  <a:cubicBezTo>
                    <a:pt x="156" y="83"/>
                    <a:pt x="156" y="82"/>
                    <a:pt x="158" y="81"/>
                  </a:cubicBezTo>
                  <a:cubicBezTo>
                    <a:pt x="159" y="80"/>
                    <a:pt x="159" y="79"/>
                    <a:pt x="159" y="78"/>
                  </a:cubicBezTo>
                  <a:cubicBezTo>
                    <a:pt x="159" y="77"/>
                    <a:pt x="159" y="76"/>
                    <a:pt x="158" y="75"/>
                  </a:cubicBezTo>
                  <a:cubicBezTo>
                    <a:pt x="157" y="74"/>
                    <a:pt x="156" y="72"/>
                    <a:pt x="154" y="70"/>
                  </a:cubicBezTo>
                  <a:cubicBezTo>
                    <a:pt x="151" y="67"/>
                    <a:pt x="147" y="63"/>
                    <a:pt x="144" y="61"/>
                  </a:cubicBezTo>
                  <a:cubicBezTo>
                    <a:pt x="143" y="59"/>
                    <a:pt x="141" y="58"/>
                    <a:pt x="140" y="57"/>
                  </a:cubicBezTo>
                  <a:cubicBezTo>
                    <a:pt x="138" y="56"/>
                    <a:pt x="137" y="55"/>
                    <a:pt x="136" y="55"/>
                  </a:cubicBezTo>
                  <a:cubicBezTo>
                    <a:pt x="134" y="54"/>
                    <a:pt x="132" y="54"/>
                    <a:pt x="129" y="54"/>
                  </a:cubicBezTo>
                  <a:cubicBezTo>
                    <a:pt x="121" y="53"/>
                    <a:pt x="110" y="53"/>
                    <a:pt x="110" y="53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1" y="56"/>
                    <a:pt x="111" y="56"/>
                    <a:pt x="111" y="56"/>
                  </a:cubicBezTo>
                  <a:cubicBezTo>
                    <a:pt x="111" y="56"/>
                    <a:pt x="115" y="53"/>
                    <a:pt x="120" y="51"/>
                  </a:cubicBezTo>
                  <a:cubicBezTo>
                    <a:pt x="122" y="49"/>
                    <a:pt x="124" y="48"/>
                    <a:pt x="127" y="46"/>
                  </a:cubicBezTo>
                  <a:cubicBezTo>
                    <a:pt x="129" y="45"/>
                    <a:pt x="130" y="44"/>
                    <a:pt x="131" y="44"/>
                  </a:cubicBezTo>
                  <a:cubicBezTo>
                    <a:pt x="132" y="44"/>
                    <a:pt x="132" y="44"/>
                    <a:pt x="132" y="44"/>
                  </a:cubicBezTo>
                  <a:cubicBezTo>
                    <a:pt x="133" y="44"/>
                    <a:pt x="136" y="45"/>
                    <a:pt x="138" y="46"/>
                  </a:cubicBezTo>
                  <a:cubicBezTo>
                    <a:pt x="139" y="46"/>
                    <a:pt x="140" y="47"/>
                    <a:pt x="141" y="47"/>
                  </a:cubicBezTo>
                  <a:cubicBezTo>
                    <a:pt x="142" y="48"/>
                    <a:pt x="143" y="48"/>
                    <a:pt x="144" y="48"/>
                  </a:cubicBezTo>
                  <a:cubicBezTo>
                    <a:pt x="145" y="48"/>
                    <a:pt x="147" y="49"/>
                    <a:pt x="150" y="49"/>
                  </a:cubicBezTo>
                  <a:cubicBezTo>
                    <a:pt x="151" y="49"/>
                    <a:pt x="152" y="49"/>
                    <a:pt x="154" y="48"/>
                  </a:cubicBezTo>
                  <a:cubicBezTo>
                    <a:pt x="155" y="47"/>
                    <a:pt x="156" y="46"/>
                    <a:pt x="157" y="45"/>
                  </a:cubicBezTo>
                  <a:cubicBezTo>
                    <a:pt x="157" y="44"/>
                    <a:pt x="157" y="44"/>
                    <a:pt x="157" y="43"/>
                  </a:cubicBezTo>
                  <a:cubicBezTo>
                    <a:pt x="157" y="42"/>
                    <a:pt x="157" y="40"/>
                    <a:pt x="156" y="39"/>
                  </a:cubicBezTo>
                  <a:cubicBezTo>
                    <a:pt x="155" y="37"/>
                    <a:pt x="153" y="35"/>
                    <a:pt x="150" y="32"/>
                  </a:cubicBezTo>
                  <a:cubicBezTo>
                    <a:pt x="143" y="25"/>
                    <a:pt x="133" y="17"/>
                    <a:pt x="133" y="1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33" y="18"/>
                    <a:pt x="133" y="18"/>
                    <a:pt x="133" y="18"/>
                  </a:cubicBezTo>
                  <a:cubicBezTo>
                    <a:pt x="133" y="18"/>
                    <a:pt x="130" y="13"/>
                    <a:pt x="125" y="9"/>
                  </a:cubicBezTo>
                  <a:cubicBezTo>
                    <a:pt x="123" y="7"/>
                    <a:pt x="120" y="5"/>
                    <a:pt x="118" y="3"/>
                  </a:cubicBezTo>
                  <a:cubicBezTo>
                    <a:pt x="115" y="1"/>
                    <a:pt x="112" y="0"/>
                    <a:pt x="110" y="0"/>
                  </a:cubicBezTo>
                  <a:cubicBezTo>
                    <a:pt x="109" y="0"/>
                    <a:pt x="109" y="0"/>
                    <a:pt x="108" y="0"/>
                  </a:cubicBezTo>
                  <a:cubicBezTo>
                    <a:pt x="106" y="1"/>
                    <a:pt x="103" y="2"/>
                    <a:pt x="100" y="3"/>
                  </a:cubicBezTo>
                  <a:cubicBezTo>
                    <a:pt x="89" y="8"/>
                    <a:pt x="75" y="17"/>
                    <a:pt x="75" y="17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2" y="16"/>
                    <a:pt x="68" y="16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3" y="15"/>
                    <a:pt x="62" y="14"/>
                    <a:pt x="61" y="14"/>
                  </a:cubicBezTo>
                  <a:cubicBezTo>
                    <a:pt x="58" y="14"/>
                    <a:pt x="54" y="16"/>
                    <a:pt x="51" y="20"/>
                  </a:cubicBezTo>
                  <a:cubicBezTo>
                    <a:pt x="47" y="23"/>
                    <a:pt x="44" y="28"/>
                    <a:pt x="40" y="36"/>
                  </a:cubicBezTo>
                  <a:cubicBezTo>
                    <a:pt x="35" y="44"/>
                    <a:pt x="28" y="52"/>
                    <a:pt x="22" y="59"/>
                  </a:cubicBezTo>
                  <a:cubicBezTo>
                    <a:pt x="19" y="62"/>
                    <a:pt x="16" y="65"/>
                    <a:pt x="14" y="66"/>
                  </a:cubicBezTo>
                  <a:cubicBezTo>
                    <a:pt x="13" y="67"/>
                    <a:pt x="12" y="68"/>
                    <a:pt x="12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2" y="71"/>
                    <a:pt x="12" y="71"/>
                    <a:pt x="12" y="71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3" name="Freeform 402"/>
            <p:cNvSpPr/>
            <p:nvPr/>
          </p:nvSpPr>
          <p:spPr bwMode="auto">
            <a:xfrm>
              <a:off x="2231" y="1665"/>
              <a:ext cx="22" cy="10"/>
            </a:xfrm>
            <a:custGeom>
              <a:avLst/>
              <a:gdLst>
                <a:gd name="T0" fmla="*/ 46 w 46"/>
                <a:gd name="T1" fmla="*/ 4 h 22"/>
                <a:gd name="T2" fmla="*/ 34 w 46"/>
                <a:gd name="T3" fmla="*/ 2 h 22"/>
                <a:gd name="T4" fmla="*/ 0 w 46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2">
                  <a:moveTo>
                    <a:pt x="46" y="4"/>
                  </a:moveTo>
                  <a:cubicBezTo>
                    <a:pt x="46" y="4"/>
                    <a:pt x="39" y="0"/>
                    <a:pt x="34" y="2"/>
                  </a:cubicBezTo>
                  <a:cubicBezTo>
                    <a:pt x="30" y="5"/>
                    <a:pt x="0" y="22"/>
                    <a:pt x="0" y="22"/>
                  </a:cubicBezTo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4" name="Line 403"/>
            <p:cNvSpPr>
              <a:spLocks noChangeShapeType="1"/>
            </p:cNvSpPr>
            <p:nvPr/>
          </p:nvSpPr>
          <p:spPr bwMode="auto">
            <a:xfrm flipH="1">
              <a:off x="2219" y="1666"/>
              <a:ext cx="7" cy="4"/>
            </a:xfrm>
            <a:prstGeom prst="line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5" name="Freeform 404"/>
            <p:cNvSpPr/>
            <p:nvPr/>
          </p:nvSpPr>
          <p:spPr bwMode="auto">
            <a:xfrm>
              <a:off x="2108" y="1656"/>
              <a:ext cx="67" cy="41"/>
            </a:xfrm>
            <a:custGeom>
              <a:avLst/>
              <a:gdLst>
                <a:gd name="T0" fmla="*/ 43 w 140"/>
                <a:gd name="T1" fmla="*/ 86 h 86"/>
                <a:gd name="T2" fmla="*/ 102 w 140"/>
                <a:gd name="T3" fmla="*/ 81 h 86"/>
                <a:gd name="T4" fmla="*/ 129 w 140"/>
                <a:gd name="T5" fmla="*/ 58 h 86"/>
                <a:gd name="T6" fmla="*/ 117 w 140"/>
                <a:gd name="T7" fmla="*/ 52 h 86"/>
                <a:gd name="T8" fmla="*/ 86 w 140"/>
                <a:gd name="T9" fmla="*/ 63 h 86"/>
                <a:gd name="T10" fmla="*/ 70 w 140"/>
                <a:gd name="T11" fmla="*/ 58 h 86"/>
                <a:gd name="T12" fmla="*/ 102 w 140"/>
                <a:gd name="T13" fmla="*/ 33 h 86"/>
                <a:gd name="T14" fmla="*/ 126 w 140"/>
                <a:gd name="T15" fmla="*/ 33 h 86"/>
                <a:gd name="T16" fmla="*/ 133 w 140"/>
                <a:gd name="T17" fmla="*/ 20 h 86"/>
                <a:gd name="T18" fmla="*/ 108 w 140"/>
                <a:gd name="T19" fmla="*/ 12 h 86"/>
                <a:gd name="T20" fmla="*/ 98 w 140"/>
                <a:gd name="T21" fmla="*/ 14 h 86"/>
                <a:gd name="T22" fmla="*/ 83 w 140"/>
                <a:gd name="T23" fmla="*/ 2 h 86"/>
                <a:gd name="T24" fmla="*/ 72 w 140"/>
                <a:gd name="T25" fmla="*/ 8 h 86"/>
                <a:gd name="T26" fmla="*/ 58 w 140"/>
                <a:gd name="T27" fmla="*/ 9 h 86"/>
                <a:gd name="T28" fmla="*/ 37 w 140"/>
                <a:gd name="T29" fmla="*/ 21 h 86"/>
                <a:gd name="T30" fmla="*/ 3 w 140"/>
                <a:gd name="T31" fmla="*/ 47 h 86"/>
                <a:gd name="T32" fmla="*/ 43 w 140"/>
                <a:gd name="T3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0" h="86">
                  <a:moveTo>
                    <a:pt x="43" y="86"/>
                  </a:moveTo>
                  <a:cubicBezTo>
                    <a:pt x="43" y="86"/>
                    <a:pt x="94" y="85"/>
                    <a:pt x="102" y="81"/>
                  </a:cubicBezTo>
                  <a:cubicBezTo>
                    <a:pt x="109" y="76"/>
                    <a:pt x="128" y="63"/>
                    <a:pt x="129" y="58"/>
                  </a:cubicBezTo>
                  <a:cubicBezTo>
                    <a:pt x="129" y="52"/>
                    <a:pt x="125" y="49"/>
                    <a:pt x="117" y="52"/>
                  </a:cubicBezTo>
                  <a:cubicBezTo>
                    <a:pt x="109" y="55"/>
                    <a:pt x="89" y="63"/>
                    <a:pt x="86" y="63"/>
                  </a:cubicBezTo>
                  <a:cubicBezTo>
                    <a:pt x="81" y="62"/>
                    <a:pt x="75" y="60"/>
                    <a:pt x="70" y="58"/>
                  </a:cubicBezTo>
                  <a:cubicBezTo>
                    <a:pt x="70" y="58"/>
                    <a:pt x="92" y="38"/>
                    <a:pt x="102" y="33"/>
                  </a:cubicBezTo>
                  <a:cubicBezTo>
                    <a:pt x="109" y="28"/>
                    <a:pt x="119" y="28"/>
                    <a:pt x="126" y="33"/>
                  </a:cubicBezTo>
                  <a:cubicBezTo>
                    <a:pt x="132" y="36"/>
                    <a:pt x="140" y="26"/>
                    <a:pt x="133" y="20"/>
                  </a:cubicBezTo>
                  <a:cubicBezTo>
                    <a:pt x="126" y="15"/>
                    <a:pt x="117" y="12"/>
                    <a:pt x="108" y="12"/>
                  </a:cubicBezTo>
                  <a:cubicBezTo>
                    <a:pt x="105" y="12"/>
                    <a:pt x="101" y="13"/>
                    <a:pt x="98" y="14"/>
                  </a:cubicBezTo>
                  <a:cubicBezTo>
                    <a:pt x="98" y="14"/>
                    <a:pt x="89" y="0"/>
                    <a:pt x="83" y="2"/>
                  </a:cubicBezTo>
                  <a:cubicBezTo>
                    <a:pt x="79" y="3"/>
                    <a:pt x="75" y="5"/>
                    <a:pt x="72" y="8"/>
                  </a:cubicBezTo>
                  <a:cubicBezTo>
                    <a:pt x="68" y="6"/>
                    <a:pt x="62" y="6"/>
                    <a:pt x="58" y="9"/>
                  </a:cubicBezTo>
                  <a:cubicBezTo>
                    <a:pt x="51" y="13"/>
                    <a:pt x="44" y="15"/>
                    <a:pt x="37" y="21"/>
                  </a:cubicBezTo>
                  <a:cubicBezTo>
                    <a:pt x="29" y="27"/>
                    <a:pt x="6" y="42"/>
                    <a:pt x="3" y="47"/>
                  </a:cubicBezTo>
                  <a:cubicBezTo>
                    <a:pt x="0" y="53"/>
                    <a:pt x="43" y="86"/>
                    <a:pt x="43" y="8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6" name="Freeform 405"/>
            <p:cNvSpPr/>
            <p:nvPr/>
          </p:nvSpPr>
          <p:spPr bwMode="auto">
            <a:xfrm>
              <a:off x="2108" y="1656"/>
              <a:ext cx="66" cy="42"/>
            </a:xfrm>
            <a:custGeom>
              <a:avLst/>
              <a:gdLst>
                <a:gd name="T0" fmla="*/ 68 w 137"/>
                <a:gd name="T1" fmla="*/ 87 h 88"/>
                <a:gd name="T2" fmla="*/ 102 w 137"/>
                <a:gd name="T3" fmla="*/ 82 h 88"/>
                <a:gd name="T4" fmla="*/ 128 w 137"/>
                <a:gd name="T5" fmla="*/ 61 h 88"/>
                <a:gd name="T6" fmla="*/ 127 w 137"/>
                <a:gd name="T7" fmla="*/ 51 h 88"/>
                <a:gd name="T8" fmla="*/ 98 w 137"/>
                <a:gd name="T9" fmla="*/ 57 h 88"/>
                <a:gd name="T10" fmla="*/ 85 w 137"/>
                <a:gd name="T11" fmla="*/ 61 h 88"/>
                <a:gd name="T12" fmla="*/ 85 w 137"/>
                <a:gd name="T13" fmla="*/ 63 h 88"/>
                <a:gd name="T14" fmla="*/ 69 w 137"/>
                <a:gd name="T15" fmla="*/ 58 h 88"/>
                <a:gd name="T16" fmla="*/ 88 w 137"/>
                <a:gd name="T17" fmla="*/ 45 h 88"/>
                <a:gd name="T18" fmla="*/ 101 w 137"/>
                <a:gd name="T19" fmla="*/ 35 h 88"/>
                <a:gd name="T20" fmla="*/ 125 w 137"/>
                <a:gd name="T21" fmla="*/ 33 h 88"/>
                <a:gd name="T22" fmla="*/ 134 w 137"/>
                <a:gd name="T23" fmla="*/ 32 h 88"/>
                <a:gd name="T24" fmla="*/ 132 w 137"/>
                <a:gd name="T25" fmla="*/ 20 h 88"/>
                <a:gd name="T26" fmla="*/ 107 w 137"/>
                <a:gd name="T27" fmla="*/ 10 h 88"/>
                <a:gd name="T28" fmla="*/ 97 w 137"/>
                <a:gd name="T29" fmla="*/ 14 h 88"/>
                <a:gd name="T30" fmla="*/ 89 w 137"/>
                <a:gd name="T31" fmla="*/ 2 h 88"/>
                <a:gd name="T32" fmla="*/ 81 w 137"/>
                <a:gd name="T33" fmla="*/ 0 h 88"/>
                <a:gd name="T34" fmla="*/ 72 w 137"/>
                <a:gd name="T35" fmla="*/ 6 h 88"/>
                <a:gd name="T36" fmla="*/ 56 w 137"/>
                <a:gd name="T37" fmla="*/ 7 h 88"/>
                <a:gd name="T38" fmla="*/ 16 w 137"/>
                <a:gd name="T39" fmla="*/ 33 h 88"/>
                <a:gd name="T40" fmla="*/ 0 w 137"/>
                <a:gd name="T41" fmla="*/ 48 h 88"/>
                <a:gd name="T42" fmla="*/ 40 w 137"/>
                <a:gd name="T43" fmla="*/ 88 h 88"/>
                <a:gd name="T44" fmla="*/ 43 w 137"/>
                <a:gd name="T45" fmla="*/ 85 h 88"/>
                <a:gd name="T46" fmla="*/ 7 w 137"/>
                <a:gd name="T47" fmla="*/ 53 h 88"/>
                <a:gd name="T48" fmla="*/ 4 w 137"/>
                <a:gd name="T49" fmla="*/ 48 h 88"/>
                <a:gd name="T50" fmla="*/ 4 w 137"/>
                <a:gd name="T51" fmla="*/ 48 h 88"/>
                <a:gd name="T52" fmla="*/ 4 w 137"/>
                <a:gd name="T53" fmla="*/ 48 h 88"/>
                <a:gd name="T54" fmla="*/ 37 w 137"/>
                <a:gd name="T55" fmla="*/ 23 h 88"/>
                <a:gd name="T56" fmla="*/ 57 w 137"/>
                <a:gd name="T57" fmla="*/ 9 h 88"/>
                <a:gd name="T58" fmla="*/ 70 w 137"/>
                <a:gd name="T59" fmla="*/ 10 h 88"/>
                <a:gd name="T60" fmla="*/ 82 w 137"/>
                <a:gd name="T61" fmla="*/ 2 h 88"/>
                <a:gd name="T62" fmla="*/ 86 w 137"/>
                <a:gd name="T63" fmla="*/ 5 h 88"/>
                <a:gd name="T64" fmla="*/ 95 w 137"/>
                <a:gd name="T65" fmla="*/ 15 h 88"/>
                <a:gd name="T66" fmla="*/ 108 w 137"/>
                <a:gd name="T67" fmla="*/ 14 h 88"/>
                <a:gd name="T68" fmla="*/ 108 w 137"/>
                <a:gd name="T69" fmla="*/ 14 h 88"/>
                <a:gd name="T70" fmla="*/ 133 w 137"/>
                <a:gd name="T71" fmla="*/ 25 h 88"/>
                <a:gd name="T72" fmla="*/ 126 w 137"/>
                <a:gd name="T73" fmla="*/ 31 h 88"/>
                <a:gd name="T74" fmla="*/ 100 w 137"/>
                <a:gd name="T75" fmla="*/ 31 h 88"/>
                <a:gd name="T76" fmla="*/ 67 w 137"/>
                <a:gd name="T77" fmla="*/ 57 h 88"/>
                <a:gd name="T78" fmla="*/ 85 w 137"/>
                <a:gd name="T79" fmla="*/ 65 h 88"/>
                <a:gd name="T80" fmla="*/ 102 w 137"/>
                <a:gd name="T81" fmla="*/ 60 h 88"/>
                <a:gd name="T82" fmla="*/ 125 w 137"/>
                <a:gd name="T83" fmla="*/ 54 h 88"/>
                <a:gd name="T84" fmla="*/ 125 w 137"/>
                <a:gd name="T85" fmla="*/ 59 h 88"/>
                <a:gd name="T86" fmla="*/ 95 w 137"/>
                <a:gd name="T87" fmla="*/ 80 h 88"/>
                <a:gd name="T88" fmla="*/ 42 w 137"/>
                <a:gd name="T89" fmla="*/ 84 h 88"/>
                <a:gd name="T90" fmla="*/ 42 w 137"/>
                <a:gd name="T91" fmla="*/ 8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7" h="88">
                  <a:moveTo>
                    <a:pt x="42" y="86"/>
                  </a:moveTo>
                  <a:cubicBezTo>
                    <a:pt x="42" y="88"/>
                    <a:pt x="42" y="88"/>
                    <a:pt x="42" y="88"/>
                  </a:cubicBezTo>
                  <a:cubicBezTo>
                    <a:pt x="42" y="88"/>
                    <a:pt x="55" y="88"/>
                    <a:pt x="68" y="87"/>
                  </a:cubicBezTo>
                  <a:cubicBezTo>
                    <a:pt x="75" y="87"/>
                    <a:pt x="82" y="86"/>
                    <a:pt x="88" y="86"/>
                  </a:cubicBezTo>
                  <a:cubicBezTo>
                    <a:pt x="91" y="85"/>
                    <a:pt x="94" y="85"/>
                    <a:pt x="96" y="84"/>
                  </a:cubicBezTo>
                  <a:cubicBezTo>
                    <a:pt x="98" y="84"/>
                    <a:pt x="100" y="83"/>
                    <a:pt x="102" y="82"/>
                  </a:cubicBezTo>
                  <a:cubicBezTo>
                    <a:pt x="106" y="80"/>
                    <a:pt x="112" y="76"/>
                    <a:pt x="118" y="71"/>
                  </a:cubicBezTo>
                  <a:cubicBezTo>
                    <a:pt x="121" y="69"/>
                    <a:pt x="124" y="66"/>
                    <a:pt x="126" y="64"/>
                  </a:cubicBezTo>
                  <a:cubicBezTo>
                    <a:pt x="127" y="63"/>
                    <a:pt x="128" y="62"/>
                    <a:pt x="128" y="61"/>
                  </a:cubicBezTo>
                  <a:cubicBezTo>
                    <a:pt x="129" y="60"/>
                    <a:pt x="129" y="59"/>
                    <a:pt x="130" y="58"/>
                  </a:cubicBezTo>
                  <a:cubicBezTo>
                    <a:pt x="130" y="57"/>
                    <a:pt x="130" y="57"/>
                    <a:pt x="130" y="56"/>
                  </a:cubicBezTo>
                  <a:cubicBezTo>
                    <a:pt x="130" y="54"/>
                    <a:pt x="129" y="52"/>
                    <a:pt x="127" y="51"/>
                  </a:cubicBezTo>
                  <a:cubicBezTo>
                    <a:pt x="126" y="50"/>
                    <a:pt x="124" y="49"/>
                    <a:pt x="122" y="49"/>
                  </a:cubicBezTo>
                  <a:cubicBezTo>
                    <a:pt x="120" y="49"/>
                    <a:pt x="118" y="49"/>
                    <a:pt x="115" y="50"/>
                  </a:cubicBezTo>
                  <a:cubicBezTo>
                    <a:pt x="111" y="52"/>
                    <a:pt x="104" y="55"/>
                    <a:pt x="98" y="57"/>
                  </a:cubicBezTo>
                  <a:cubicBezTo>
                    <a:pt x="95" y="58"/>
                    <a:pt x="92" y="59"/>
                    <a:pt x="89" y="60"/>
                  </a:cubicBezTo>
                  <a:cubicBezTo>
                    <a:pt x="88" y="60"/>
                    <a:pt x="87" y="60"/>
                    <a:pt x="86" y="61"/>
                  </a:cubicBezTo>
                  <a:cubicBezTo>
                    <a:pt x="86" y="61"/>
                    <a:pt x="86" y="61"/>
                    <a:pt x="85" y="61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80" y="60"/>
                    <a:pt x="75" y="58"/>
                    <a:pt x="69" y="56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70" y="60"/>
                    <a:pt x="70" y="60"/>
                    <a:pt x="70" y="60"/>
                  </a:cubicBezTo>
                  <a:cubicBezTo>
                    <a:pt x="70" y="60"/>
                    <a:pt x="72" y="59"/>
                    <a:pt x="74" y="57"/>
                  </a:cubicBezTo>
                  <a:cubicBezTo>
                    <a:pt x="77" y="54"/>
                    <a:pt x="82" y="49"/>
                    <a:pt x="88" y="45"/>
                  </a:cubicBezTo>
                  <a:cubicBezTo>
                    <a:pt x="93" y="41"/>
                    <a:pt x="98" y="36"/>
                    <a:pt x="102" y="34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5" y="33"/>
                    <a:pt x="109" y="32"/>
                    <a:pt x="113" y="32"/>
                  </a:cubicBezTo>
                  <a:cubicBezTo>
                    <a:pt x="117" y="32"/>
                    <a:pt x="121" y="33"/>
                    <a:pt x="124" y="35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5" y="35"/>
                    <a:pt x="126" y="35"/>
                    <a:pt x="128" y="35"/>
                  </a:cubicBezTo>
                  <a:cubicBezTo>
                    <a:pt x="130" y="35"/>
                    <a:pt x="132" y="34"/>
                    <a:pt x="134" y="32"/>
                  </a:cubicBezTo>
                  <a:cubicBezTo>
                    <a:pt x="136" y="30"/>
                    <a:pt x="137" y="28"/>
                    <a:pt x="137" y="25"/>
                  </a:cubicBezTo>
                  <a:cubicBezTo>
                    <a:pt x="137" y="23"/>
                    <a:pt x="136" y="21"/>
                    <a:pt x="133" y="19"/>
                  </a:cubicBezTo>
                  <a:cubicBezTo>
                    <a:pt x="132" y="20"/>
                    <a:pt x="132" y="20"/>
                    <a:pt x="132" y="20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26" y="13"/>
                    <a:pt x="117" y="10"/>
                    <a:pt x="108" y="10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3" y="10"/>
                    <a:pt x="100" y="11"/>
                    <a:pt x="96" y="12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8" y="13"/>
                    <a:pt x="96" y="10"/>
                    <a:pt x="94" y="7"/>
                  </a:cubicBezTo>
                  <a:cubicBezTo>
                    <a:pt x="92" y="5"/>
                    <a:pt x="91" y="3"/>
                    <a:pt x="89" y="2"/>
                  </a:cubicBezTo>
                  <a:cubicBezTo>
                    <a:pt x="87" y="1"/>
                    <a:pt x="85" y="0"/>
                    <a:pt x="83" y="0"/>
                  </a:cubicBezTo>
                  <a:cubicBezTo>
                    <a:pt x="82" y="0"/>
                    <a:pt x="82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7" y="1"/>
                    <a:pt x="73" y="3"/>
                    <a:pt x="70" y="7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0" y="5"/>
                    <a:pt x="67" y="5"/>
                    <a:pt x="65" y="5"/>
                  </a:cubicBezTo>
                  <a:cubicBezTo>
                    <a:pt x="62" y="5"/>
                    <a:pt x="59" y="5"/>
                    <a:pt x="56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3" y="9"/>
                    <a:pt x="49" y="11"/>
                    <a:pt x="46" y="13"/>
                  </a:cubicBezTo>
                  <a:cubicBezTo>
                    <a:pt x="42" y="14"/>
                    <a:pt x="38" y="16"/>
                    <a:pt x="34" y="20"/>
                  </a:cubicBezTo>
                  <a:cubicBezTo>
                    <a:pt x="31" y="23"/>
                    <a:pt x="23" y="28"/>
                    <a:pt x="16" y="33"/>
                  </a:cubicBezTo>
                  <a:cubicBezTo>
                    <a:pt x="12" y="36"/>
                    <a:pt x="9" y="38"/>
                    <a:pt x="6" y="40"/>
                  </a:cubicBezTo>
                  <a:cubicBezTo>
                    <a:pt x="4" y="43"/>
                    <a:pt x="2" y="45"/>
                    <a:pt x="0" y="46"/>
                  </a:cubicBezTo>
                  <a:cubicBezTo>
                    <a:pt x="0" y="47"/>
                    <a:pt x="0" y="48"/>
                    <a:pt x="0" y="48"/>
                  </a:cubicBezTo>
                  <a:cubicBezTo>
                    <a:pt x="0" y="49"/>
                    <a:pt x="0" y="50"/>
                    <a:pt x="1" y="51"/>
                  </a:cubicBezTo>
                  <a:cubicBezTo>
                    <a:pt x="2" y="53"/>
                    <a:pt x="5" y="57"/>
                    <a:pt x="9" y="61"/>
                  </a:cubicBezTo>
                  <a:cubicBezTo>
                    <a:pt x="21" y="72"/>
                    <a:pt x="40" y="88"/>
                    <a:pt x="40" y="88"/>
                  </a:cubicBezTo>
                  <a:cubicBezTo>
                    <a:pt x="41" y="88"/>
                    <a:pt x="41" y="88"/>
                    <a:pt x="42" y="88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0" y="83"/>
                    <a:pt x="37" y="80"/>
                  </a:cubicBezTo>
                  <a:cubicBezTo>
                    <a:pt x="31" y="75"/>
                    <a:pt x="23" y="68"/>
                    <a:pt x="16" y="62"/>
                  </a:cubicBezTo>
                  <a:cubicBezTo>
                    <a:pt x="13" y="59"/>
                    <a:pt x="9" y="56"/>
                    <a:pt x="7" y="53"/>
                  </a:cubicBezTo>
                  <a:cubicBezTo>
                    <a:pt x="6" y="52"/>
                    <a:pt x="5" y="51"/>
                    <a:pt x="5" y="50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6" y="46"/>
                    <a:pt x="9" y="43"/>
                  </a:cubicBezTo>
                  <a:cubicBezTo>
                    <a:pt x="13" y="40"/>
                    <a:pt x="18" y="36"/>
                    <a:pt x="24" y="32"/>
                  </a:cubicBezTo>
                  <a:cubicBezTo>
                    <a:pt x="29" y="29"/>
                    <a:pt x="34" y="25"/>
                    <a:pt x="37" y="23"/>
                  </a:cubicBezTo>
                  <a:cubicBezTo>
                    <a:pt x="40" y="20"/>
                    <a:pt x="44" y="18"/>
                    <a:pt x="48" y="16"/>
                  </a:cubicBezTo>
                  <a:cubicBezTo>
                    <a:pt x="51" y="14"/>
                    <a:pt x="55" y="13"/>
                    <a:pt x="58" y="10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60" y="9"/>
                    <a:pt x="63" y="9"/>
                    <a:pt x="65" y="9"/>
                  </a:cubicBezTo>
                  <a:cubicBezTo>
                    <a:pt x="67" y="9"/>
                    <a:pt x="69" y="9"/>
                    <a:pt x="70" y="10"/>
                  </a:cubicBezTo>
                  <a:cubicBezTo>
                    <a:pt x="71" y="10"/>
                    <a:pt x="72" y="10"/>
                    <a:pt x="72" y="9"/>
                  </a:cubicBezTo>
                  <a:cubicBezTo>
                    <a:pt x="75" y="7"/>
                    <a:pt x="79" y="5"/>
                    <a:pt x="83" y="4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4" y="4"/>
                    <a:pt x="85" y="4"/>
                    <a:pt x="86" y="5"/>
                  </a:cubicBezTo>
                  <a:cubicBezTo>
                    <a:pt x="89" y="7"/>
                    <a:pt x="91" y="9"/>
                    <a:pt x="92" y="11"/>
                  </a:cubicBezTo>
                  <a:cubicBezTo>
                    <a:pt x="93" y="13"/>
                    <a:pt x="94" y="13"/>
                    <a:pt x="94" y="14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6"/>
                    <a:pt x="96" y="16"/>
                    <a:pt x="97" y="16"/>
                  </a:cubicBezTo>
                  <a:cubicBezTo>
                    <a:pt x="101" y="15"/>
                    <a:pt x="104" y="14"/>
                    <a:pt x="108" y="14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6" y="14"/>
                    <a:pt x="125" y="17"/>
                    <a:pt x="131" y="22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32" y="23"/>
                    <a:pt x="133" y="24"/>
                    <a:pt x="133" y="25"/>
                  </a:cubicBezTo>
                  <a:cubicBezTo>
                    <a:pt x="133" y="27"/>
                    <a:pt x="132" y="28"/>
                    <a:pt x="131" y="30"/>
                  </a:cubicBezTo>
                  <a:cubicBezTo>
                    <a:pt x="130" y="31"/>
                    <a:pt x="129" y="31"/>
                    <a:pt x="128" y="31"/>
                  </a:cubicBezTo>
                  <a:cubicBezTo>
                    <a:pt x="127" y="31"/>
                    <a:pt x="127" y="31"/>
                    <a:pt x="126" y="31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2" y="29"/>
                    <a:pt x="118" y="28"/>
                    <a:pt x="113" y="28"/>
                  </a:cubicBezTo>
                  <a:cubicBezTo>
                    <a:pt x="108" y="28"/>
                    <a:pt x="104" y="29"/>
                    <a:pt x="100" y="31"/>
                  </a:cubicBezTo>
                  <a:cubicBezTo>
                    <a:pt x="99" y="31"/>
                    <a:pt x="99" y="31"/>
                    <a:pt x="99" y="31"/>
                  </a:cubicBezTo>
                  <a:cubicBezTo>
                    <a:pt x="95" y="34"/>
                    <a:pt x="87" y="40"/>
                    <a:pt x="80" y="46"/>
                  </a:cubicBezTo>
                  <a:cubicBezTo>
                    <a:pt x="73" y="52"/>
                    <a:pt x="67" y="57"/>
                    <a:pt x="67" y="57"/>
                  </a:cubicBezTo>
                  <a:cubicBezTo>
                    <a:pt x="67" y="57"/>
                    <a:pt x="67" y="58"/>
                    <a:pt x="67" y="59"/>
                  </a:cubicBezTo>
                  <a:cubicBezTo>
                    <a:pt x="67" y="59"/>
                    <a:pt x="67" y="60"/>
                    <a:pt x="68" y="60"/>
                  </a:cubicBezTo>
                  <a:cubicBezTo>
                    <a:pt x="73" y="62"/>
                    <a:pt x="79" y="64"/>
                    <a:pt x="85" y="65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6" y="65"/>
                    <a:pt x="86" y="65"/>
                    <a:pt x="87" y="65"/>
                  </a:cubicBezTo>
                  <a:cubicBezTo>
                    <a:pt x="91" y="64"/>
                    <a:pt x="96" y="62"/>
                    <a:pt x="102" y="60"/>
                  </a:cubicBezTo>
                  <a:cubicBezTo>
                    <a:pt x="108" y="58"/>
                    <a:pt x="113" y="55"/>
                    <a:pt x="117" y="54"/>
                  </a:cubicBezTo>
                  <a:cubicBezTo>
                    <a:pt x="119" y="53"/>
                    <a:pt x="120" y="53"/>
                    <a:pt x="122" y="53"/>
                  </a:cubicBezTo>
                  <a:cubicBezTo>
                    <a:pt x="123" y="53"/>
                    <a:pt x="124" y="53"/>
                    <a:pt x="125" y="54"/>
                  </a:cubicBezTo>
                  <a:cubicBezTo>
                    <a:pt x="125" y="54"/>
                    <a:pt x="126" y="55"/>
                    <a:pt x="126" y="56"/>
                  </a:cubicBezTo>
                  <a:cubicBezTo>
                    <a:pt x="126" y="57"/>
                    <a:pt x="126" y="57"/>
                    <a:pt x="126" y="57"/>
                  </a:cubicBezTo>
                  <a:cubicBezTo>
                    <a:pt x="126" y="57"/>
                    <a:pt x="125" y="58"/>
                    <a:pt x="125" y="59"/>
                  </a:cubicBezTo>
                  <a:cubicBezTo>
                    <a:pt x="123" y="61"/>
                    <a:pt x="118" y="66"/>
                    <a:pt x="113" y="70"/>
                  </a:cubicBezTo>
                  <a:cubicBezTo>
                    <a:pt x="108" y="73"/>
                    <a:pt x="103" y="77"/>
                    <a:pt x="99" y="79"/>
                  </a:cubicBezTo>
                  <a:cubicBezTo>
                    <a:pt x="99" y="79"/>
                    <a:pt x="97" y="80"/>
                    <a:pt x="95" y="80"/>
                  </a:cubicBezTo>
                  <a:cubicBezTo>
                    <a:pt x="88" y="82"/>
                    <a:pt x="75" y="83"/>
                    <a:pt x="63" y="83"/>
                  </a:cubicBezTo>
                  <a:cubicBezTo>
                    <a:pt x="57" y="84"/>
                    <a:pt x="52" y="84"/>
                    <a:pt x="48" y="84"/>
                  </a:cubicBezTo>
                  <a:cubicBezTo>
                    <a:pt x="44" y="84"/>
                    <a:pt x="42" y="84"/>
                    <a:pt x="42" y="84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2" y="86"/>
                    <a:pt x="42" y="86"/>
                    <a:pt x="42" y="86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7" name="Line 406"/>
            <p:cNvSpPr>
              <a:spLocks noChangeShapeType="1"/>
            </p:cNvSpPr>
            <p:nvPr/>
          </p:nvSpPr>
          <p:spPr bwMode="auto">
            <a:xfrm flipH="1">
              <a:off x="2144" y="1663"/>
              <a:ext cx="11" cy="6"/>
            </a:xfrm>
            <a:prstGeom prst="line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8" name="Line 407"/>
            <p:cNvSpPr>
              <a:spLocks noChangeShapeType="1"/>
            </p:cNvSpPr>
            <p:nvPr/>
          </p:nvSpPr>
          <p:spPr bwMode="auto">
            <a:xfrm flipH="1">
              <a:off x="2135" y="1660"/>
              <a:ext cx="7" cy="5"/>
            </a:xfrm>
            <a:prstGeom prst="line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9" name="Freeform 408"/>
            <p:cNvSpPr/>
            <p:nvPr/>
          </p:nvSpPr>
          <p:spPr bwMode="auto">
            <a:xfrm>
              <a:off x="2040" y="1537"/>
              <a:ext cx="173" cy="234"/>
            </a:xfrm>
            <a:custGeom>
              <a:avLst/>
              <a:gdLst>
                <a:gd name="T0" fmla="*/ 36 w 359"/>
                <a:gd name="T1" fmla="*/ 68 h 486"/>
                <a:gd name="T2" fmla="*/ 7 w 359"/>
                <a:gd name="T3" fmla="*/ 121 h 486"/>
                <a:gd name="T4" fmla="*/ 11 w 359"/>
                <a:gd name="T5" fmla="*/ 185 h 486"/>
                <a:gd name="T6" fmla="*/ 151 w 359"/>
                <a:gd name="T7" fmla="*/ 461 h 486"/>
                <a:gd name="T8" fmla="*/ 189 w 359"/>
                <a:gd name="T9" fmla="*/ 483 h 486"/>
                <a:gd name="T10" fmla="*/ 329 w 359"/>
                <a:gd name="T11" fmla="*/ 385 h 486"/>
                <a:gd name="T12" fmla="*/ 355 w 359"/>
                <a:gd name="T13" fmla="*/ 363 h 486"/>
                <a:gd name="T14" fmla="*/ 342 w 359"/>
                <a:gd name="T15" fmla="*/ 325 h 486"/>
                <a:gd name="T16" fmla="*/ 316 w 359"/>
                <a:gd name="T17" fmla="*/ 318 h 486"/>
                <a:gd name="T18" fmla="*/ 208 w 359"/>
                <a:gd name="T19" fmla="*/ 348 h 486"/>
                <a:gd name="T20" fmla="*/ 140 w 359"/>
                <a:gd name="T21" fmla="*/ 97 h 486"/>
                <a:gd name="T22" fmla="*/ 122 w 359"/>
                <a:gd name="T23" fmla="*/ 38 h 486"/>
                <a:gd name="T24" fmla="*/ 74 w 359"/>
                <a:gd name="T25" fmla="*/ 0 h 486"/>
                <a:gd name="T26" fmla="*/ 36 w 359"/>
                <a:gd name="T27" fmla="*/ 68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9" h="486">
                  <a:moveTo>
                    <a:pt x="36" y="68"/>
                  </a:moveTo>
                  <a:cubicBezTo>
                    <a:pt x="36" y="68"/>
                    <a:pt x="14" y="98"/>
                    <a:pt x="7" y="121"/>
                  </a:cubicBezTo>
                  <a:cubicBezTo>
                    <a:pt x="0" y="144"/>
                    <a:pt x="9" y="178"/>
                    <a:pt x="11" y="185"/>
                  </a:cubicBezTo>
                  <a:cubicBezTo>
                    <a:pt x="14" y="193"/>
                    <a:pt x="137" y="437"/>
                    <a:pt x="151" y="461"/>
                  </a:cubicBezTo>
                  <a:cubicBezTo>
                    <a:pt x="164" y="485"/>
                    <a:pt x="179" y="486"/>
                    <a:pt x="189" y="483"/>
                  </a:cubicBezTo>
                  <a:cubicBezTo>
                    <a:pt x="200" y="479"/>
                    <a:pt x="325" y="390"/>
                    <a:pt x="329" y="385"/>
                  </a:cubicBezTo>
                  <a:cubicBezTo>
                    <a:pt x="334" y="380"/>
                    <a:pt x="355" y="363"/>
                    <a:pt x="355" y="363"/>
                  </a:cubicBezTo>
                  <a:cubicBezTo>
                    <a:pt x="355" y="363"/>
                    <a:pt x="359" y="338"/>
                    <a:pt x="342" y="325"/>
                  </a:cubicBezTo>
                  <a:cubicBezTo>
                    <a:pt x="324" y="312"/>
                    <a:pt x="316" y="318"/>
                    <a:pt x="316" y="318"/>
                  </a:cubicBezTo>
                  <a:cubicBezTo>
                    <a:pt x="208" y="348"/>
                    <a:pt x="208" y="348"/>
                    <a:pt x="208" y="348"/>
                  </a:cubicBezTo>
                  <a:cubicBezTo>
                    <a:pt x="208" y="348"/>
                    <a:pt x="147" y="137"/>
                    <a:pt x="140" y="97"/>
                  </a:cubicBezTo>
                  <a:cubicBezTo>
                    <a:pt x="133" y="57"/>
                    <a:pt x="144" y="59"/>
                    <a:pt x="122" y="38"/>
                  </a:cubicBezTo>
                  <a:cubicBezTo>
                    <a:pt x="107" y="23"/>
                    <a:pt x="91" y="11"/>
                    <a:pt x="74" y="0"/>
                  </a:cubicBezTo>
                  <a:cubicBezTo>
                    <a:pt x="36" y="68"/>
                    <a:pt x="36" y="68"/>
                    <a:pt x="36" y="68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10" name="Freeform 409"/>
            <p:cNvSpPr/>
            <p:nvPr/>
          </p:nvSpPr>
          <p:spPr bwMode="auto">
            <a:xfrm>
              <a:off x="2042" y="1543"/>
              <a:ext cx="169" cy="227"/>
            </a:xfrm>
            <a:custGeom>
              <a:avLst/>
              <a:gdLst>
                <a:gd name="T0" fmla="*/ 62 w 350"/>
                <a:gd name="T1" fmla="*/ 0 h 472"/>
                <a:gd name="T2" fmla="*/ 62 w 350"/>
                <a:gd name="T3" fmla="*/ 0 h 472"/>
                <a:gd name="T4" fmla="*/ 31 w 350"/>
                <a:gd name="T5" fmla="*/ 56 h 472"/>
                <a:gd name="T6" fmla="*/ 2 w 350"/>
                <a:gd name="T7" fmla="*/ 109 h 472"/>
                <a:gd name="T8" fmla="*/ 0 w 350"/>
                <a:gd name="T9" fmla="*/ 130 h 472"/>
                <a:gd name="T10" fmla="*/ 6 w 350"/>
                <a:gd name="T11" fmla="*/ 173 h 472"/>
                <a:gd name="T12" fmla="*/ 81 w 350"/>
                <a:gd name="T13" fmla="*/ 322 h 472"/>
                <a:gd name="T14" fmla="*/ 81 w 350"/>
                <a:gd name="T15" fmla="*/ 322 h 472"/>
                <a:gd name="T16" fmla="*/ 86 w 350"/>
                <a:gd name="T17" fmla="*/ 332 h 472"/>
                <a:gd name="T18" fmla="*/ 145 w 350"/>
                <a:gd name="T19" fmla="*/ 448 h 472"/>
                <a:gd name="T20" fmla="*/ 167 w 350"/>
                <a:gd name="T21" fmla="*/ 471 h 472"/>
                <a:gd name="T22" fmla="*/ 175 w 350"/>
                <a:gd name="T23" fmla="*/ 472 h 472"/>
                <a:gd name="T24" fmla="*/ 179 w 350"/>
                <a:gd name="T25" fmla="*/ 472 h 472"/>
                <a:gd name="T26" fmla="*/ 179 w 350"/>
                <a:gd name="T27" fmla="*/ 472 h 472"/>
                <a:gd name="T28" fmla="*/ 324 w 350"/>
                <a:gd name="T29" fmla="*/ 373 h 472"/>
                <a:gd name="T30" fmla="*/ 350 w 350"/>
                <a:gd name="T31" fmla="*/ 351 h 472"/>
                <a:gd name="T32" fmla="*/ 349 w 350"/>
                <a:gd name="T33" fmla="*/ 333 h 472"/>
                <a:gd name="T34" fmla="*/ 211 w 350"/>
                <a:gd name="T35" fmla="*/ 391 h 472"/>
                <a:gd name="T36" fmla="*/ 208 w 350"/>
                <a:gd name="T37" fmla="*/ 393 h 472"/>
                <a:gd name="T38" fmla="*/ 207 w 350"/>
                <a:gd name="T39" fmla="*/ 372 h 472"/>
                <a:gd name="T40" fmla="*/ 206 w 350"/>
                <a:gd name="T41" fmla="*/ 369 h 472"/>
                <a:gd name="T42" fmla="*/ 183 w 350"/>
                <a:gd name="T43" fmla="*/ 405 h 472"/>
                <a:gd name="T44" fmla="*/ 182 w 350"/>
                <a:gd name="T45" fmla="*/ 406 h 472"/>
                <a:gd name="T46" fmla="*/ 169 w 350"/>
                <a:gd name="T47" fmla="*/ 367 h 472"/>
                <a:gd name="T48" fmla="*/ 114 w 350"/>
                <a:gd name="T49" fmla="*/ 201 h 472"/>
                <a:gd name="T50" fmla="*/ 68 w 350"/>
                <a:gd name="T51" fmla="*/ 9 h 472"/>
                <a:gd name="T52" fmla="*/ 62 w 350"/>
                <a:gd name="T53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0" h="472">
                  <a:moveTo>
                    <a:pt x="62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9" y="86"/>
                    <a:pt x="2" y="109"/>
                  </a:cubicBezTo>
                  <a:cubicBezTo>
                    <a:pt x="0" y="116"/>
                    <a:pt x="0" y="123"/>
                    <a:pt x="0" y="130"/>
                  </a:cubicBezTo>
                  <a:cubicBezTo>
                    <a:pt x="0" y="149"/>
                    <a:pt x="4" y="168"/>
                    <a:pt x="6" y="173"/>
                  </a:cubicBezTo>
                  <a:cubicBezTo>
                    <a:pt x="8" y="178"/>
                    <a:pt x="45" y="252"/>
                    <a:pt x="81" y="322"/>
                  </a:cubicBezTo>
                  <a:cubicBezTo>
                    <a:pt x="81" y="322"/>
                    <a:pt x="81" y="322"/>
                    <a:pt x="81" y="322"/>
                  </a:cubicBezTo>
                  <a:cubicBezTo>
                    <a:pt x="81" y="322"/>
                    <a:pt x="83" y="326"/>
                    <a:pt x="86" y="332"/>
                  </a:cubicBezTo>
                  <a:cubicBezTo>
                    <a:pt x="113" y="387"/>
                    <a:pt x="139" y="437"/>
                    <a:pt x="145" y="448"/>
                  </a:cubicBezTo>
                  <a:cubicBezTo>
                    <a:pt x="153" y="459"/>
                    <a:pt x="160" y="467"/>
                    <a:pt x="167" y="471"/>
                  </a:cubicBezTo>
                  <a:cubicBezTo>
                    <a:pt x="170" y="472"/>
                    <a:pt x="173" y="472"/>
                    <a:pt x="175" y="472"/>
                  </a:cubicBezTo>
                  <a:cubicBezTo>
                    <a:pt x="176" y="472"/>
                    <a:pt x="178" y="472"/>
                    <a:pt x="179" y="472"/>
                  </a:cubicBezTo>
                  <a:cubicBezTo>
                    <a:pt x="179" y="472"/>
                    <a:pt x="179" y="472"/>
                    <a:pt x="179" y="472"/>
                  </a:cubicBezTo>
                  <a:cubicBezTo>
                    <a:pt x="211" y="452"/>
                    <a:pt x="320" y="377"/>
                    <a:pt x="324" y="373"/>
                  </a:cubicBezTo>
                  <a:cubicBezTo>
                    <a:pt x="329" y="368"/>
                    <a:pt x="350" y="351"/>
                    <a:pt x="350" y="351"/>
                  </a:cubicBezTo>
                  <a:cubicBezTo>
                    <a:pt x="350" y="345"/>
                    <a:pt x="350" y="338"/>
                    <a:pt x="349" y="333"/>
                  </a:cubicBezTo>
                  <a:cubicBezTo>
                    <a:pt x="305" y="350"/>
                    <a:pt x="216" y="386"/>
                    <a:pt x="211" y="391"/>
                  </a:cubicBezTo>
                  <a:cubicBezTo>
                    <a:pt x="209" y="392"/>
                    <a:pt x="208" y="393"/>
                    <a:pt x="208" y="393"/>
                  </a:cubicBezTo>
                  <a:cubicBezTo>
                    <a:pt x="205" y="393"/>
                    <a:pt x="207" y="383"/>
                    <a:pt x="207" y="372"/>
                  </a:cubicBezTo>
                  <a:cubicBezTo>
                    <a:pt x="207" y="370"/>
                    <a:pt x="207" y="369"/>
                    <a:pt x="206" y="369"/>
                  </a:cubicBezTo>
                  <a:cubicBezTo>
                    <a:pt x="201" y="369"/>
                    <a:pt x="186" y="397"/>
                    <a:pt x="183" y="405"/>
                  </a:cubicBezTo>
                  <a:cubicBezTo>
                    <a:pt x="183" y="406"/>
                    <a:pt x="182" y="406"/>
                    <a:pt x="182" y="406"/>
                  </a:cubicBezTo>
                  <a:cubicBezTo>
                    <a:pt x="178" y="406"/>
                    <a:pt x="172" y="378"/>
                    <a:pt x="169" y="367"/>
                  </a:cubicBezTo>
                  <a:cubicBezTo>
                    <a:pt x="167" y="353"/>
                    <a:pt x="126" y="249"/>
                    <a:pt x="114" y="201"/>
                  </a:cubicBezTo>
                  <a:cubicBezTo>
                    <a:pt x="102" y="153"/>
                    <a:pt x="81" y="36"/>
                    <a:pt x="68" y="9"/>
                  </a:cubicBezTo>
                  <a:cubicBezTo>
                    <a:pt x="66" y="6"/>
                    <a:pt x="64" y="3"/>
                    <a:pt x="62" y="0"/>
                  </a:cubicBezTo>
                </a:path>
              </a:pathLst>
            </a:custGeom>
            <a:solidFill>
              <a:srgbClr val="264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11" name="Freeform 410"/>
            <p:cNvSpPr/>
            <p:nvPr/>
          </p:nvSpPr>
          <p:spPr bwMode="auto">
            <a:xfrm>
              <a:off x="2040" y="1537"/>
              <a:ext cx="173" cy="234"/>
            </a:xfrm>
            <a:custGeom>
              <a:avLst/>
              <a:gdLst>
                <a:gd name="T0" fmla="*/ 36 w 359"/>
                <a:gd name="T1" fmla="*/ 68 h 486"/>
                <a:gd name="T2" fmla="*/ 7 w 359"/>
                <a:gd name="T3" fmla="*/ 121 h 486"/>
                <a:gd name="T4" fmla="*/ 11 w 359"/>
                <a:gd name="T5" fmla="*/ 185 h 486"/>
                <a:gd name="T6" fmla="*/ 151 w 359"/>
                <a:gd name="T7" fmla="*/ 461 h 486"/>
                <a:gd name="T8" fmla="*/ 189 w 359"/>
                <a:gd name="T9" fmla="*/ 483 h 486"/>
                <a:gd name="T10" fmla="*/ 329 w 359"/>
                <a:gd name="T11" fmla="*/ 385 h 486"/>
                <a:gd name="T12" fmla="*/ 355 w 359"/>
                <a:gd name="T13" fmla="*/ 363 h 486"/>
                <a:gd name="T14" fmla="*/ 342 w 359"/>
                <a:gd name="T15" fmla="*/ 325 h 486"/>
                <a:gd name="T16" fmla="*/ 316 w 359"/>
                <a:gd name="T17" fmla="*/ 318 h 486"/>
                <a:gd name="T18" fmla="*/ 208 w 359"/>
                <a:gd name="T19" fmla="*/ 348 h 486"/>
                <a:gd name="T20" fmla="*/ 140 w 359"/>
                <a:gd name="T21" fmla="*/ 97 h 486"/>
                <a:gd name="T22" fmla="*/ 122 w 359"/>
                <a:gd name="T23" fmla="*/ 38 h 486"/>
                <a:gd name="T24" fmla="*/ 74 w 359"/>
                <a:gd name="T2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9" h="486">
                  <a:moveTo>
                    <a:pt x="36" y="68"/>
                  </a:moveTo>
                  <a:cubicBezTo>
                    <a:pt x="36" y="68"/>
                    <a:pt x="14" y="98"/>
                    <a:pt x="7" y="121"/>
                  </a:cubicBezTo>
                  <a:cubicBezTo>
                    <a:pt x="0" y="144"/>
                    <a:pt x="9" y="178"/>
                    <a:pt x="11" y="185"/>
                  </a:cubicBezTo>
                  <a:cubicBezTo>
                    <a:pt x="14" y="193"/>
                    <a:pt x="137" y="437"/>
                    <a:pt x="151" y="461"/>
                  </a:cubicBezTo>
                  <a:cubicBezTo>
                    <a:pt x="164" y="485"/>
                    <a:pt x="179" y="486"/>
                    <a:pt x="189" y="483"/>
                  </a:cubicBezTo>
                  <a:cubicBezTo>
                    <a:pt x="200" y="479"/>
                    <a:pt x="325" y="390"/>
                    <a:pt x="329" y="385"/>
                  </a:cubicBezTo>
                  <a:cubicBezTo>
                    <a:pt x="334" y="380"/>
                    <a:pt x="355" y="363"/>
                    <a:pt x="355" y="363"/>
                  </a:cubicBezTo>
                  <a:cubicBezTo>
                    <a:pt x="355" y="363"/>
                    <a:pt x="359" y="338"/>
                    <a:pt x="342" y="325"/>
                  </a:cubicBezTo>
                  <a:cubicBezTo>
                    <a:pt x="324" y="312"/>
                    <a:pt x="316" y="318"/>
                    <a:pt x="316" y="318"/>
                  </a:cubicBezTo>
                  <a:cubicBezTo>
                    <a:pt x="208" y="348"/>
                    <a:pt x="208" y="348"/>
                    <a:pt x="208" y="348"/>
                  </a:cubicBezTo>
                  <a:cubicBezTo>
                    <a:pt x="208" y="348"/>
                    <a:pt x="147" y="137"/>
                    <a:pt x="140" y="97"/>
                  </a:cubicBezTo>
                  <a:cubicBezTo>
                    <a:pt x="133" y="57"/>
                    <a:pt x="144" y="59"/>
                    <a:pt x="122" y="38"/>
                  </a:cubicBezTo>
                  <a:cubicBezTo>
                    <a:pt x="107" y="23"/>
                    <a:pt x="91" y="11"/>
                    <a:pt x="74" y="0"/>
                  </a:cubicBezTo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12" name="Freeform 411"/>
            <p:cNvSpPr/>
            <p:nvPr/>
          </p:nvSpPr>
          <p:spPr bwMode="auto">
            <a:xfrm>
              <a:off x="2185" y="1693"/>
              <a:ext cx="18" cy="25"/>
            </a:xfrm>
            <a:custGeom>
              <a:avLst/>
              <a:gdLst>
                <a:gd name="T0" fmla="*/ 0 w 37"/>
                <a:gd name="T1" fmla="*/ 0 h 52"/>
                <a:gd name="T2" fmla="*/ 37 w 37"/>
                <a:gd name="T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52">
                  <a:moveTo>
                    <a:pt x="0" y="0"/>
                  </a:moveTo>
                  <a:cubicBezTo>
                    <a:pt x="0" y="0"/>
                    <a:pt x="35" y="5"/>
                    <a:pt x="37" y="52"/>
                  </a:cubicBezTo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13" name="Freeform 412"/>
            <p:cNvSpPr/>
            <p:nvPr/>
          </p:nvSpPr>
          <p:spPr bwMode="auto">
            <a:xfrm>
              <a:off x="1863" y="1484"/>
              <a:ext cx="149" cy="302"/>
            </a:xfrm>
            <a:custGeom>
              <a:avLst/>
              <a:gdLst>
                <a:gd name="T0" fmla="*/ 292 w 310"/>
                <a:gd name="T1" fmla="*/ 628 h 628"/>
                <a:gd name="T2" fmla="*/ 310 w 310"/>
                <a:gd name="T3" fmla="*/ 628 h 628"/>
                <a:gd name="T4" fmla="*/ 126 w 310"/>
                <a:gd name="T5" fmla="*/ 280 h 628"/>
                <a:gd name="T6" fmla="*/ 109 w 310"/>
                <a:gd name="T7" fmla="*/ 260 h 628"/>
                <a:gd name="T8" fmla="*/ 109 w 310"/>
                <a:gd name="T9" fmla="*/ 214 h 628"/>
                <a:gd name="T10" fmla="*/ 42 w 310"/>
                <a:gd name="T11" fmla="*/ 25 h 628"/>
                <a:gd name="T12" fmla="*/ 6 w 310"/>
                <a:gd name="T13" fmla="*/ 3 h 628"/>
                <a:gd name="T14" fmla="*/ 0 w 310"/>
                <a:gd name="T15" fmla="*/ 18 h 628"/>
                <a:gd name="T16" fmla="*/ 90 w 310"/>
                <a:gd name="T17" fmla="*/ 262 h 628"/>
                <a:gd name="T18" fmla="*/ 292 w 310"/>
                <a:gd name="T19" fmla="*/ 62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628">
                  <a:moveTo>
                    <a:pt x="292" y="628"/>
                  </a:moveTo>
                  <a:cubicBezTo>
                    <a:pt x="310" y="628"/>
                    <a:pt x="310" y="628"/>
                    <a:pt x="310" y="628"/>
                  </a:cubicBezTo>
                  <a:cubicBezTo>
                    <a:pt x="282" y="577"/>
                    <a:pt x="131" y="293"/>
                    <a:pt x="126" y="280"/>
                  </a:cubicBezTo>
                  <a:cubicBezTo>
                    <a:pt x="120" y="266"/>
                    <a:pt x="111" y="266"/>
                    <a:pt x="109" y="260"/>
                  </a:cubicBezTo>
                  <a:cubicBezTo>
                    <a:pt x="106" y="255"/>
                    <a:pt x="110" y="230"/>
                    <a:pt x="109" y="214"/>
                  </a:cubicBezTo>
                  <a:cubicBezTo>
                    <a:pt x="108" y="198"/>
                    <a:pt x="56" y="49"/>
                    <a:pt x="42" y="25"/>
                  </a:cubicBezTo>
                  <a:cubicBezTo>
                    <a:pt x="28" y="0"/>
                    <a:pt x="6" y="3"/>
                    <a:pt x="6" y="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0" y="262"/>
                    <a:pt x="90" y="262"/>
                    <a:pt x="90" y="262"/>
                  </a:cubicBezTo>
                  <a:lnTo>
                    <a:pt x="292" y="6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14" name="Freeform 413"/>
            <p:cNvSpPr/>
            <p:nvPr/>
          </p:nvSpPr>
          <p:spPr bwMode="auto">
            <a:xfrm>
              <a:off x="1863" y="1484"/>
              <a:ext cx="149" cy="302"/>
            </a:xfrm>
            <a:custGeom>
              <a:avLst/>
              <a:gdLst>
                <a:gd name="T0" fmla="*/ 292 w 310"/>
                <a:gd name="T1" fmla="*/ 628 h 628"/>
                <a:gd name="T2" fmla="*/ 310 w 310"/>
                <a:gd name="T3" fmla="*/ 628 h 628"/>
                <a:gd name="T4" fmla="*/ 126 w 310"/>
                <a:gd name="T5" fmla="*/ 280 h 628"/>
                <a:gd name="T6" fmla="*/ 109 w 310"/>
                <a:gd name="T7" fmla="*/ 260 h 628"/>
                <a:gd name="T8" fmla="*/ 109 w 310"/>
                <a:gd name="T9" fmla="*/ 214 h 628"/>
                <a:gd name="T10" fmla="*/ 42 w 310"/>
                <a:gd name="T11" fmla="*/ 25 h 628"/>
                <a:gd name="T12" fmla="*/ 6 w 310"/>
                <a:gd name="T13" fmla="*/ 3 h 628"/>
                <a:gd name="T14" fmla="*/ 0 w 310"/>
                <a:gd name="T15" fmla="*/ 18 h 628"/>
                <a:gd name="T16" fmla="*/ 90 w 310"/>
                <a:gd name="T17" fmla="*/ 262 h 628"/>
                <a:gd name="T18" fmla="*/ 292 w 310"/>
                <a:gd name="T19" fmla="*/ 62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628">
                  <a:moveTo>
                    <a:pt x="292" y="628"/>
                  </a:moveTo>
                  <a:cubicBezTo>
                    <a:pt x="310" y="628"/>
                    <a:pt x="310" y="628"/>
                    <a:pt x="310" y="628"/>
                  </a:cubicBezTo>
                  <a:cubicBezTo>
                    <a:pt x="282" y="577"/>
                    <a:pt x="131" y="293"/>
                    <a:pt x="126" y="280"/>
                  </a:cubicBezTo>
                  <a:cubicBezTo>
                    <a:pt x="120" y="266"/>
                    <a:pt x="111" y="266"/>
                    <a:pt x="109" y="260"/>
                  </a:cubicBezTo>
                  <a:cubicBezTo>
                    <a:pt x="106" y="255"/>
                    <a:pt x="110" y="230"/>
                    <a:pt x="109" y="214"/>
                  </a:cubicBezTo>
                  <a:cubicBezTo>
                    <a:pt x="108" y="198"/>
                    <a:pt x="56" y="49"/>
                    <a:pt x="42" y="25"/>
                  </a:cubicBezTo>
                  <a:cubicBezTo>
                    <a:pt x="28" y="0"/>
                    <a:pt x="6" y="3"/>
                    <a:pt x="6" y="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0" y="262"/>
                    <a:pt x="90" y="262"/>
                    <a:pt x="90" y="262"/>
                  </a:cubicBezTo>
                  <a:lnTo>
                    <a:pt x="292" y="628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15" name="Freeform 414"/>
            <p:cNvSpPr/>
            <p:nvPr/>
          </p:nvSpPr>
          <p:spPr bwMode="auto">
            <a:xfrm>
              <a:off x="1807" y="1480"/>
              <a:ext cx="197" cy="306"/>
            </a:xfrm>
            <a:custGeom>
              <a:avLst/>
              <a:gdLst>
                <a:gd name="T0" fmla="*/ 59 w 410"/>
                <a:gd name="T1" fmla="*/ 286 h 636"/>
                <a:gd name="T2" fmla="*/ 211 w 410"/>
                <a:gd name="T3" fmla="*/ 636 h 636"/>
                <a:gd name="T4" fmla="*/ 410 w 410"/>
                <a:gd name="T5" fmla="*/ 636 h 636"/>
                <a:gd name="T6" fmla="*/ 218 w 410"/>
                <a:gd name="T7" fmla="*/ 263 h 636"/>
                <a:gd name="T8" fmla="*/ 124 w 410"/>
                <a:gd name="T9" fmla="*/ 11 h 636"/>
                <a:gd name="T10" fmla="*/ 26 w 410"/>
                <a:gd name="T11" fmla="*/ 8 h 636"/>
                <a:gd name="T12" fmla="*/ 1 w 410"/>
                <a:gd name="T13" fmla="*/ 35 h 636"/>
                <a:gd name="T14" fmla="*/ 59 w 410"/>
                <a:gd name="T15" fmla="*/ 28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0" h="636">
                  <a:moveTo>
                    <a:pt x="59" y="286"/>
                  </a:moveTo>
                  <a:cubicBezTo>
                    <a:pt x="96" y="372"/>
                    <a:pt x="202" y="612"/>
                    <a:pt x="211" y="636"/>
                  </a:cubicBezTo>
                  <a:cubicBezTo>
                    <a:pt x="410" y="636"/>
                    <a:pt x="410" y="636"/>
                    <a:pt x="410" y="636"/>
                  </a:cubicBezTo>
                  <a:cubicBezTo>
                    <a:pt x="387" y="594"/>
                    <a:pt x="247" y="342"/>
                    <a:pt x="218" y="263"/>
                  </a:cubicBezTo>
                  <a:cubicBezTo>
                    <a:pt x="186" y="176"/>
                    <a:pt x="136" y="22"/>
                    <a:pt x="124" y="11"/>
                  </a:cubicBezTo>
                  <a:cubicBezTo>
                    <a:pt x="111" y="0"/>
                    <a:pt x="50" y="1"/>
                    <a:pt x="26" y="8"/>
                  </a:cubicBezTo>
                  <a:cubicBezTo>
                    <a:pt x="1" y="16"/>
                    <a:pt x="0" y="19"/>
                    <a:pt x="1" y="35"/>
                  </a:cubicBezTo>
                  <a:cubicBezTo>
                    <a:pt x="2" y="51"/>
                    <a:pt x="22" y="200"/>
                    <a:pt x="59" y="286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16" name="Freeform 415"/>
            <p:cNvSpPr/>
            <p:nvPr/>
          </p:nvSpPr>
          <p:spPr bwMode="auto">
            <a:xfrm>
              <a:off x="1807" y="1480"/>
              <a:ext cx="197" cy="306"/>
            </a:xfrm>
            <a:custGeom>
              <a:avLst/>
              <a:gdLst>
                <a:gd name="T0" fmla="*/ 59 w 410"/>
                <a:gd name="T1" fmla="*/ 286 h 636"/>
                <a:gd name="T2" fmla="*/ 211 w 410"/>
                <a:gd name="T3" fmla="*/ 636 h 636"/>
                <a:gd name="T4" fmla="*/ 410 w 410"/>
                <a:gd name="T5" fmla="*/ 636 h 636"/>
                <a:gd name="T6" fmla="*/ 218 w 410"/>
                <a:gd name="T7" fmla="*/ 263 h 636"/>
                <a:gd name="T8" fmla="*/ 124 w 410"/>
                <a:gd name="T9" fmla="*/ 11 h 636"/>
                <a:gd name="T10" fmla="*/ 26 w 410"/>
                <a:gd name="T11" fmla="*/ 8 h 636"/>
                <a:gd name="T12" fmla="*/ 1 w 410"/>
                <a:gd name="T13" fmla="*/ 35 h 636"/>
                <a:gd name="T14" fmla="*/ 59 w 410"/>
                <a:gd name="T15" fmla="*/ 28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0" h="636">
                  <a:moveTo>
                    <a:pt x="59" y="286"/>
                  </a:moveTo>
                  <a:cubicBezTo>
                    <a:pt x="96" y="372"/>
                    <a:pt x="202" y="612"/>
                    <a:pt x="211" y="636"/>
                  </a:cubicBezTo>
                  <a:cubicBezTo>
                    <a:pt x="410" y="636"/>
                    <a:pt x="410" y="636"/>
                    <a:pt x="410" y="636"/>
                  </a:cubicBezTo>
                  <a:cubicBezTo>
                    <a:pt x="387" y="594"/>
                    <a:pt x="247" y="342"/>
                    <a:pt x="218" y="263"/>
                  </a:cubicBezTo>
                  <a:cubicBezTo>
                    <a:pt x="186" y="176"/>
                    <a:pt x="136" y="22"/>
                    <a:pt x="124" y="11"/>
                  </a:cubicBezTo>
                  <a:cubicBezTo>
                    <a:pt x="111" y="0"/>
                    <a:pt x="50" y="1"/>
                    <a:pt x="26" y="8"/>
                  </a:cubicBezTo>
                  <a:cubicBezTo>
                    <a:pt x="1" y="16"/>
                    <a:pt x="0" y="19"/>
                    <a:pt x="1" y="35"/>
                  </a:cubicBezTo>
                  <a:cubicBezTo>
                    <a:pt x="2" y="51"/>
                    <a:pt x="22" y="200"/>
                    <a:pt x="59" y="286"/>
                  </a:cubicBez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</p:grpSp>
      <p:sp>
        <p:nvSpPr>
          <p:cNvPr id="417" name="TextBox 416"/>
          <p:cNvSpPr txBox="1"/>
          <p:nvPr/>
        </p:nvSpPr>
        <p:spPr>
          <a:xfrm>
            <a:off x="5155959" y="918018"/>
            <a:ext cx="1800000" cy="54000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blurRad="63500" sx="102000" sy="102000" algn="ctr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Web-scraping software</a:t>
            </a:r>
            <a:endParaRPr lang="ru-RU" sz="16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18" name="TextBox 417"/>
          <p:cNvSpPr txBox="1"/>
          <p:nvPr/>
        </p:nvSpPr>
        <p:spPr>
          <a:xfrm>
            <a:off x="2483225" y="2675586"/>
            <a:ext cx="2085773" cy="576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indent="266700" algn="just">
              <a:lnSpc>
                <a:spcPct val="80000"/>
              </a:lnSpc>
              <a:defRPr sz="1400">
                <a:cs typeface="Arial" panose="020B0604020202020204" pitchFamily="34" charset="0"/>
              </a:defRPr>
            </a:lvl1pPr>
          </a:lstStyle>
          <a:p>
            <a:pPr indent="0" algn="ctr"/>
            <a:r>
              <a:rPr lang="ru-RU" b="1" dirty="0">
                <a:solidFill>
                  <a:schemeClr val="lt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Prices and general information </a:t>
            </a:r>
            <a:br>
              <a:rPr lang="ru-RU" b="1" dirty="0">
                <a:solidFill>
                  <a:schemeClr val="lt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</a:br>
            <a:r>
              <a:rPr lang="ru-RU" b="1" dirty="0">
                <a:solidFill>
                  <a:schemeClr val="lt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product description</a:t>
            </a:r>
          </a:p>
        </p:txBody>
      </p:sp>
      <p:sp>
        <p:nvSpPr>
          <p:cNvPr id="419" name="TextBox 418"/>
          <p:cNvSpPr txBox="1"/>
          <p:nvPr/>
        </p:nvSpPr>
        <p:spPr>
          <a:xfrm>
            <a:off x="4969718" y="2667774"/>
            <a:ext cx="2184196" cy="576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400" b="1" dirty="0">
                <a:solidFill>
                  <a:schemeClr val="l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Automated access to websites</a:t>
            </a:r>
          </a:p>
        </p:txBody>
      </p:sp>
      <p:sp>
        <p:nvSpPr>
          <p:cNvPr id="420" name="TextBox 419"/>
          <p:cNvSpPr txBox="1"/>
          <p:nvPr/>
        </p:nvSpPr>
        <p:spPr>
          <a:xfrm>
            <a:off x="7738846" y="916211"/>
            <a:ext cx="1800000" cy="54000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blurRad="63500" sx="102000" sy="102000" algn="ctr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Database </a:t>
            </a:r>
            <a:br>
              <a:rPr lang="ru-RU" sz="1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statistics </a:t>
            </a:r>
            <a:endParaRPr lang="ru-RU" sz="16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421" name="Рисунок 42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51876" y="1405300"/>
            <a:ext cx="1450742" cy="1202612"/>
          </a:xfrm>
          <a:prstGeom prst="rect">
            <a:avLst/>
          </a:prstGeom>
        </p:spPr>
      </p:pic>
      <p:sp>
        <p:nvSpPr>
          <p:cNvPr id="422" name="TextBox 421"/>
          <p:cNvSpPr txBox="1"/>
          <p:nvPr/>
        </p:nvSpPr>
        <p:spPr>
          <a:xfrm>
            <a:off x="7530592" y="2654789"/>
            <a:ext cx="2348591" cy="576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400" b="1" dirty="0">
                <a:solidFill>
                  <a:schemeClr val="l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Combining with information  </a:t>
            </a:r>
            <a:br>
              <a:rPr lang="ru-RU" sz="1400" b="1" dirty="0">
                <a:solidFill>
                  <a:schemeClr val="lt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1400" b="1" dirty="0">
                <a:solidFill>
                  <a:schemeClr val="l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from other sources</a:t>
            </a:r>
          </a:p>
        </p:txBody>
      </p:sp>
      <p:sp>
        <p:nvSpPr>
          <p:cNvPr id="423" name="Шеврон 901"/>
          <p:cNvSpPr/>
          <p:nvPr/>
        </p:nvSpPr>
        <p:spPr>
          <a:xfrm>
            <a:off x="4568998" y="1884719"/>
            <a:ext cx="339449" cy="38698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24" name="Шеврон 901"/>
          <p:cNvSpPr/>
          <p:nvPr/>
        </p:nvSpPr>
        <p:spPr>
          <a:xfrm>
            <a:off x="7191143" y="1878880"/>
            <a:ext cx="339449" cy="38698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31" name="Скругленный прямоугольник 51">
            <a:extLst>
              <a:ext uri="{FF2B5EF4-FFF2-40B4-BE49-F238E27FC236}">
                <a16:creationId xmlns:a16="http://schemas.microsoft.com/office/drawing/2014/main" id="{BE3E97EF-17C3-09F0-CA1B-EDC7ACF6BE2B}"/>
              </a:ext>
            </a:extLst>
          </p:cNvPr>
          <p:cNvSpPr/>
          <p:nvPr/>
        </p:nvSpPr>
        <p:spPr>
          <a:xfrm>
            <a:off x="44825" y="777678"/>
            <a:ext cx="2438400" cy="2610984"/>
          </a:xfrm>
          <a:prstGeom prst="roundRect">
            <a:avLst>
              <a:gd name="adj" fmla="val 6365"/>
            </a:avLst>
          </a:prstGeom>
          <a:solidFill>
            <a:srgbClr val="EDF1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z-Cyrl-UZ" sz="14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32" name="Скругленный прямоугольник 431"/>
          <p:cNvSpPr/>
          <p:nvPr/>
        </p:nvSpPr>
        <p:spPr>
          <a:xfrm>
            <a:off x="120489" y="1676402"/>
            <a:ext cx="2210132" cy="1622613"/>
          </a:xfrm>
          <a:prstGeom prst="roundRect">
            <a:avLst>
              <a:gd name="adj" fmla="val 682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/>
          <a:lstStyle/>
          <a:p>
            <a:pPr marL="88900" indent="1588" algn="ctr">
              <a:lnSpc>
                <a:spcPts val="1400"/>
              </a:lnSpc>
              <a:spcBef>
                <a:spcPts val="600"/>
              </a:spcBef>
              <a:tabLst>
                <a:tab pos="88900" algn="l"/>
              </a:tabLst>
            </a:pPr>
            <a:r>
              <a:rPr lang="ru-RU" sz="13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Implementation of open source technologies (such as the use of </a:t>
            </a:r>
            <a:r>
              <a:rPr lang="en-US" sz="1300" noProof="1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GitLab</a:t>
            </a:r>
            <a:r>
              <a:rPr lang="ru-RU" sz="13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for version control or use </a:t>
            </a:r>
            <a:r>
              <a:rPr lang="en-US" sz="13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Python</a:t>
            </a:r>
            <a:r>
              <a:rPr lang="ru-RU" sz="13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33" name="Скругленный прямоугольник 432"/>
          <p:cNvSpPr/>
          <p:nvPr/>
        </p:nvSpPr>
        <p:spPr>
          <a:xfrm>
            <a:off x="120489" y="878455"/>
            <a:ext cx="2214989" cy="860087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2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WEB-SCRAPING</a:t>
            </a:r>
            <a:r>
              <a:rPr lang="en-US" altLang="ru-RU" sz="12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technology</a:t>
            </a:r>
            <a:endParaRPr lang="ru-RU" altLang="ru-RU" sz="1200" b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altLang="en-US" sz="1200" b="1" noProof="1" smtClean="0">
                <a:solidFill>
                  <a:schemeClr val="accent4"/>
                </a:solidFill>
                <a:latin typeface="Cambria" panose="02040503050406030204" pitchFamily="18" charset="0"/>
                <a:ea typeface="Cambria" panose="02040503050406030204" pitchFamily="18" charset="0"/>
                <a:sym typeface="+mn-ea"/>
              </a:rPr>
              <a:t>automated data collection from websites</a:t>
            </a:r>
            <a:endParaRPr lang="ru-RU" sz="1200" b="1" dirty="0">
              <a:solidFill>
                <a:schemeClr val="accent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4" name="Скругленный прямоугольник 5">
            <a:extLst>
              <a:ext uri="{FF2B5EF4-FFF2-40B4-BE49-F238E27FC236}">
                <a16:creationId xmlns:a16="http://schemas.microsoft.com/office/drawing/2014/main" id="{8B95078C-257A-07C4-0B75-5E69EE9DAF25}"/>
              </a:ext>
            </a:extLst>
          </p:cNvPr>
          <p:cNvSpPr/>
          <p:nvPr/>
        </p:nvSpPr>
        <p:spPr>
          <a:xfrm>
            <a:off x="10025608" y="1220522"/>
            <a:ext cx="1987098" cy="648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Number of products</a:t>
            </a:r>
            <a:endParaRPr lang="uz-Cyrl-UZ" sz="1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5" name="Скругленный прямоугольник 88">
            <a:extLst>
              <a:ext uri="{FF2B5EF4-FFF2-40B4-BE49-F238E27FC236}">
                <a16:creationId xmlns:a16="http://schemas.microsoft.com/office/drawing/2014/main" id="{A32676BE-67FE-7C5B-CA8E-4EC1DAC843B6}"/>
              </a:ext>
            </a:extLst>
          </p:cNvPr>
          <p:cNvSpPr/>
          <p:nvPr/>
        </p:nvSpPr>
        <p:spPr>
          <a:xfrm>
            <a:off x="10443887" y="906759"/>
            <a:ext cx="1260000" cy="432000"/>
          </a:xfrm>
          <a:prstGeom prst="roundRect">
            <a:avLst/>
          </a:prstGeom>
          <a:solidFill>
            <a:schemeClr val="bg1"/>
          </a:solidFill>
          <a:ln w="12700">
            <a:noFill/>
          </a:ln>
          <a:effectLst>
            <a:outerShdw blurRad="63500" sx="102000" sy="102000" algn="ctr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</a:t>
            </a:r>
            <a:r>
              <a:rPr lang="uz-Cyrl-UZ" sz="2400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7</a:t>
            </a:r>
            <a:endParaRPr lang="uz-Cyrl-UZ" sz="12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36" name="Скругленный прямоугольник 5">
            <a:extLst>
              <a:ext uri="{FF2B5EF4-FFF2-40B4-BE49-F238E27FC236}">
                <a16:creationId xmlns:a16="http://schemas.microsoft.com/office/drawing/2014/main" id="{62F224B8-7C4C-61EE-2325-F41B26510949}"/>
              </a:ext>
            </a:extLst>
          </p:cNvPr>
          <p:cNvSpPr/>
          <p:nvPr/>
        </p:nvSpPr>
        <p:spPr>
          <a:xfrm>
            <a:off x="10007922" y="2485832"/>
            <a:ext cx="2058572" cy="612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Quantity </a:t>
            </a:r>
            <a:r>
              <a:rPr lang="uz-Cyrl-UZ" sz="1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prices</a:t>
            </a:r>
            <a:endParaRPr lang="uz-Cyrl-UZ" sz="1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7" name="Скругленный прямоугольник 88">
            <a:extLst>
              <a:ext uri="{FF2B5EF4-FFF2-40B4-BE49-F238E27FC236}">
                <a16:creationId xmlns:a16="http://schemas.microsoft.com/office/drawing/2014/main" id="{858FF1B0-9E89-61CA-1A97-D25C845C32DD}"/>
              </a:ext>
            </a:extLst>
          </p:cNvPr>
          <p:cNvSpPr/>
          <p:nvPr/>
        </p:nvSpPr>
        <p:spPr>
          <a:xfrm>
            <a:off x="10400327" y="2119346"/>
            <a:ext cx="1271720" cy="432000"/>
          </a:xfrm>
          <a:prstGeom prst="roundRect">
            <a:avLst/>
          </a:prstGeom>
          <a:solidFill>
            <a:schemeClr val="bg1"/>
          </a:solidFill>
          <a:ln w="12700">
            <a:noFill/>
          </a:ln>
          <a:effectLst>
            <a:outerShdw blurRad="63500" sx="102000" sy="102000" algn="ctr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16</a:t>
            </a:r>
            <a:r>
              <a:rPr lang="uz-Cyrl-UZ" sz="2400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0</a:t>
            </a:r>
            <a:r>
              <a:rPr lang="uz-Cyrl-UZ" sz="2400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00</a:t>
            </a:r>
            <a:endParaRPr lang="uz-Cyrl-UZ" sz="28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43" name="Скругленный прямоугольник 442"/>
          <p:cNvSpPr/>
          <p:nvPr/>
        </p:nvSpPr>
        <p:spPr>
          <a:xfrm>
            <a:off x="219102" y="4670612"/>
            <a:ext cx="2990264" cy="1873634"/>
          </a:xfrm>
          <a:prstGeom prst="roundRect">
            <a:avLst>
              <a:gd name="adj" fmla="val 682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/>
          <a:lstStyle/>
          <a:p>
            <a:pPr marL="88900" indent="1588" algn="ctr">
              <a:tabLst>
                <a:tab pos="88900" algn="l"/>
              </a:tabLst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 targeted Memorandum of Understanding has been signed,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allowing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access to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data from several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other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retailers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4" name="Скругленный прямоугольник 443"/>
          <p:cNvSpPr/>
          <p:nvPr/>
        </p:nvSpPr>
        <p:spPr>
          <a:xfrm>
            <a:off x="263927" y="3859490"/>
            <a:ext cx="2945440" cy="944987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Corporate Data</a:t>
            </a:r>
          </a:p>
        </p:txBody>
      </p:sp>
      <p:sp>
        <p:nvSpPr>
          <p:cNvPr id="445" name="Прямоугольник: скругленные углы 42">
            <a:extLst>
              <a:ext uri="{FF2B5EF4-FFF2-40B4-BE49-F238E27FC236}">
                <a16:creationId xmlns:a16="http://schemas.microsoft.com/office/drawing/2014/main" id="{BB6F0F79-A23D-3B4E-5CF8-3A6D796AE429}"/>
              </a:ext>
            </a:extLst>
          </p:cNvPr>
          <p:cNvSpPr/>
          <p:nvPr/>
        </p:nvSpPr>
        <p:spPr>
          <a:xfrm>
            <a:off x="3276904" y="4246400"/>
            <a:ext cx="2628000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7" name="object 9">
            <a:extLst>
              <a:ext uri="{FF2B5EF4-FFF2-40B4-BE49-F238E27FC236}">
                <a16:creationId xmlns:a16="http://schemas.microsoft.com/office/drawing/2014/main" id="{9D7E3CB0-7022-3F19-61E7-0AA18E0CF660}"/>
              </a:ext>
            </a:extLst>
          </p:cNvPr>
          <p:cNvSpPr txBox="1"/>
          <p:nvPr/>
        </p:nvSpPr>
        <p:spPr>
          <a:xfrm>
            <a:off x="3463334" y="4327681"/>
            <a:ext cx="1574828" cy="46903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>
              <a:lnSpc>
                <a:spcPct val="70000"/>
              </a:lnSpc>
            </a:pPr>
            <a:r>
              <a:rPr lang="ru-RU" sz="1400" b="1" dirty="0" smtClean="0">
                <a:latin typeface="Cambria" pitchFamily="18" charset="0"/>
                <a:ea typeface="Cambria" pitchFamily="18" charset="0"/>
                <a:cs typeface="Roboto Cn"/>
              </a:rPr>
              <a:t>Number of supermarkets </a:t>
            </a:r>
            <a:br>
              <a:rPr lang="ru-RU" sz="1400" b="1" dirty="0" smtClean="0">
                <a:latin typeface="Cambria" pitchFamily="18" charset="0"/>
                <a:ea typeface="Cambria" pitchFamily="18" charset="0"/>
                <a:cs typeface="Roboto Cn"/>
              </a:rPr>
            </a:br>
            <a:r>
              <a:rPr lang="ru-RU" sz="1400" b="1" dirty="0" smtClean="0">
                <a:latin typeface="Cambria" pitchFamily="18" charset="0"/>
                <a:ea typeface="Cambria" pitchFamily="18" charset="0"/>
                <a:cs typeface="Roboto Cn"/>
              </a:rPr>
              <a:t>in the network</a:t>
            </a:r>
            <a:endParaRPr lang="en-US" sz="1400" b="1" dirty="0" smtClean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48" name="object 9">
            <a:extLst>
              <a:ext uri="{FF2B5EF4-FFF2-40B4-BE49-F238E27FC236}">
                <a16:creationId xmlns:a16="http://schemas.microsoft.com/office/drawing/2014/main" id="{2D8CBA6B-4086-1E9A-0DFD-901608FC7A82}"/>
              </a:ext>
            </a:extLst>
          </p:cNvPr>
          <p:cNvSpPr txBox="1"/>
          <p:nvPr/>
        </p:nvSpPr>
        <p:spPr>
          <a:xfrm>
            <a:off x="5087007" y="4389883"/>
            <a:ext cx="785263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ctr">
              <a:lnSpc>
                <a:spcPct val="80000"/>
              </a:lnSpc>
            </a:pPr>
            <a:r>
              <a:rPr lang="uz-Cyrl-UZ" sz="2000" b="1" dirty="0" smtClean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+</a:t>
            </a:r>
            <a:r>
              <a:rPr lang="en-US" sz="2000" b="1" dirty="0" smtClean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2</a:t>
            </a:r>
            <a:r>
              <a:rPr lang="uz-Cyrl-UZ" sz="2000" b="1" dirty="0" smtClean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50</a:t>
            </a:r>
            <a:endParaRPr lang="uz-Cyrl-UZ" sz="1400" dirty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50" name="Прямоугольник: скругленные углы 53">
            <a:extLst>
              <a:ext uri="{FF2B5EF4-FFF2-40B4-BE49-F238E27FC236}">
                <a16:creationId xmlns:a16="http://schemas.microsoft.com/office/drawing/2014/main" id="{18BE26FF-AF54-BAAD-0189-4D23232F3137}"/>
              </a:ext>
            </a:extLst>
          </p:cNvPr>
          <p:cNvSpPr/>
          <p:nvPr/>
        </p:nvSpPr>
        <p:spPr>
          <a:xfrm>
            <a:off x="3265173" y="5013024"/>
            <a:ext cx="2628000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2" name="object 9">
            <a:extLst>
              <a:ext uri="{FF2B5EF4-FFF2-40B4-BE49-F238E27FC236}">
                <a16:creationId xmlns:a16="http://schemas.microsoft.com/office/drawing/2014/main" id="{44B21E17-8F36-C704-3D27-7ECE1761452B}"/>
              </a:ext>
            </a:extLst>
          </p:cNvPr>
          <p:cNvSpPr txBox="1"/>
          <p:nvPr/>
        </p:nvSpPr>
        <p:spPr>
          <a:xfrm>
            <a:off x="5076547" y="5207804"/>
            <a:ext cx="702459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ctr">
              <a:lnSpc>
                <a:spcPct val="80000"/>
              </a:lnSpc>
            </a:pPr>
            <a:r>
              <a:rPr lang="uz-Cyrl-UZ" sz="2000" b="1" dirty="0" smtClean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+1</a:t>
            </a:r>
            <a:r>
              <a:rPr lang="en-US" sz="2000" b="1" dirty="0" smtClean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9</a:t>
            </a:r>
            <a:r>
              <a:rPr lang="uz-Cyrl-UZ" sz="2000" b="1" dirty="0" smtClean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0</a:t>
            </a:r>
            <a:endParaRPr lang="uz-Cyrl-UZ" sz="2000" dirty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56" name="Прямоугольник: скругленные углы 42">
            <a:extLst>
              <a:ext uri="{FF2B5EF4-FFF2-40B4-BE49-F238E27FC236}">
                <a16:creationId xmlns:a16="http://schemas.microsoft.com/office/drawing/2014/main" id="{BB6F0F79-A23D-3B4E-5CF8-3A6D796AE429}"/>
              </a:ext>
            </a:extLst>
          </p:cNvPr>
          <p:cNvSpPr/>
          <p:nvPr/>
        </p:nvSpPr>
        <p:spPr>
          <a:xfrm>
            <a:off x="3258974" y="5761428"/>
            <a:ext cx="2628000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8" name="object 9">
            <a:extLst>
              <a:ext uri="{FF2B5EF4-FFF2-40B4-BE49-F238E27FC236}">
                <a16:creationId xmlns:a16="http://schemas.microsoft.com/office/drawing/2014/main" id="{2D8CBA6B-4086-1E9A-0DFD-901608FC7A82}"/>
              </a:ext>
            </a:extLst>
          </p:cNvPr>
          <p:cNvSpPr txBox="1"/>
          <p:nvPr/>
        </p:nvSpPr>
        <p:spPr>
          <a:xfrm>
            <a:off x="4934604" y="5931808"/>
            <a:ext cx="883484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ctr">
              <a:lnSpc>
                <a:spcPct val="80000"/>
              </a:lnSpc>
            </a:pPr>
            <a:r>
              <a:rPr lang="uz-Cyrl-UZ" sz="2000" b="1" dirty="0" smtClean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+9 </a:t>
            </a:r>
            <a:r>
              <a:rPr lang="en-US" sz="2000" b="1" dirty="0" smtClean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7</a:t>
            </a:r>
            <a:r>
              <a:rPr lang="uz-Cyrl-UZ" sz="2000" b="1" dirty="0" smtClean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00</a:t>
            </a:r>
            <a:endParaRPr lang="uz-Cyrl-UZ" sz="2000" dirty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61" name="object 9">
            <a:extLst>
              <a:ext uri="{FF2B5EF4-FFF2-40B4-BE49-F238E27FC236}">
                <a16:creationId xmlns:a16="http://schemas.microsoft.com/office/drawing/2014/main" id="{9D7E3CB0-7022-3F19-61E7-0AA18E0CF660}"/>
              </a:ext>
            </a:extLst>
          </p:cNvPr>
          <p:cNvSpPr txBox="1"/>
          <p:nvPr/>
        </p:nvSpPr>
        <p:spPr>
          <a:xfrm>
            <a:off x="3490233" y="5179320"/>
            <a:ext cx="1574828" cy="3182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>
              <a:lnSpc>
                <a:spcPct val="70000"/>
              </a:lnSpc>
            </a:pPr>
            <a:r>
              <a:rPr lang="ru-RU" sz="1400" b="1" dirty="0" smtClean="0">
                <a:latin typeface="Cambria" pitchFamily="18" charset="0"/>
                <a:ea typeface="Cambria" pitchFamily="18" charset="0"/>
                <a:cs typeface="Roboto Cn"/>
              </a:rPr>
              <a:t>Number of products</a:t>
            </a:r>
            <a:endParaRPr lang="en-US" sz="1400" b="1" dirty="0" smtClean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62" name="object 9">
            <a:extLst>
              <a:ext uri="{FF2B5EF4-FFF2-40B4-BE49-F238E27FC236}">
                <a16:creationId xmlns:a16="http://schemas.microsoft.com/office/drawing/2014/main" id="{9D7E3CB0-7022-3F19-61E7-0AA18E0CF660}"/>
              </a:ext>
            </a:extLst>
          </p:cNvPr>
          <p:cNvSpPr txBox="1"/>
          <p:nvPr/>
        </p:nvSpPr>
        <p:spPr>
          <a:xfrm>
            <a:off x="3479856" y="5897382"/>
            <a:ext cx="1574828" cy="3182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>
              <a:lnSpc>
                <a:spcPct val="70000"/>
              </a:lnSpc>
            </a:pPr>
            <a:r>
              <a:rPr lang="en-US" sz="1400" b="1" dirty="0" smtClean="0">
                <a:latin typeface="Cambria" pitchFamily="18" charset="0"/>
                <a:ea typeface="Cambria" pitchFamily="18" charset="0"/>
                <a:cs typeface="Roboto Cn"/>
              </a:rPr>
              <a:t>Number of</a:t>
            </a:r>
            <a:r>
              <a:rPr lang="ru-RU" sz="1400" b="1" dirty="0" smtClean="0">
                <a:latin typeface="Cambria" pitchFamily="18" charset="0"/>
                <a:ea typeface="Cambria" pitchFamily="18" charset="0"/>
                <a:cs typeface="Roboto Cn"/>
              </a:rPr>
              <a:t>  </a:t>
            </a:r>
            <a:br>
              <a:rPr lang="ru-RU" sz="1400" b="1" dirty="0" smtClean="0">
                <a:latin typeface="Cambria" pitchFamily="18" charset="0"/>
                <a:ea typeface="Cambria" pitchFamily="18" charset="0"/>
                <a:cs typeface="Roboto Cn"/>
              </a:rPr>
            </a:br>
            <a:r>
              <a:rPr lang="ru-RU" sz="1400" b="1" dirty="0" smtClean="0">
                <a:latin typeface="Cambria" pitchFamily="18" charset="0"/>
                <a:ea typeface="Cambria" pitchFamily="18" charset="0"/>
                <a:cs typeface="Roboto Cn"/>
              </a:rPr>
              <a:t>prices</a:t>
            </a:r>
            <a:endParaRPr lang="en-US" sz="1400" b="1" dirty="0" smtClean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64" name="Скругленный прямоугольник 463"/>
          <p:cNvSpPr/>
          <p:nvPr/>
        </p:nvSpPr>
        <p:spPr>
          <a:xfrm>
            <a:off x="6162540" y="3808348"/>
            <a:ext cx="3240000" cy="763653"/>
          </a:xfrm>
          <a:prstGeom prst="roundRect">
            <a:avLst/>
          </a:prstGeom>
          <a:gradFill>
            <a:gsLst>
              <a:gs pos="54000">
                <a:srgbClr val="2853A0"/>
              </a:gs>
              <a:gs pos="100000">
                <a:srgbClr val="336ACD"/>
              </a:gs>
              <a:gs pos="0">
                <a:srgbClr val="27519D"/>
              </a:gs>
            </a:gsLst>
            <a:lin ang="5400000" scaled="1"/>
          </a:gradFill>
          <a:ln w="19050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altLang="ru-RU" sz="1400" b="1" dirty="0" err="1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Administrative</a:t>
            </a:r>
            <a:r>
              <a:rPr lang="ru-RU" altLang="ru-RU" sz="14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altLang="ru-RU" sz="14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D</a:t>
            </a:r>
            <a:r>
              <a:rPr lang="ru-RU" altLang="ru-RU" sz="1400" b="1" dirty="0" err="1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ata</a:t>
            </a:r>
            <a:endParaRPr lang="uz-Cyrl-UZ" sz="14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65" name="TextBox 464">
            <a:extLst>
              <a:ext uri="{FF2B5EF4-FFF2-40B4-BE49-F238E27FC236}">
                <a16:creationId xmlns:a16="http://schemas.microsoft.com/office/drawing/2014/main" id="{7C9D7857-2A81-2231-BB3B-AF33F1BEC4A5}"/>
              </a:ext>
            </a:extLst>
          </p:cNvPr>
          <p:cNvSpPr txBox="1"/>
          <p:nvPr/>
        </p:nvSpPr>
        <p:spPr>
          <a:xfrm>
            <a:off x="6107856" y="4607862"/>
            <a:ext cx="3186801" cy="1954300"/>
          </a:xfrm>
          <a:prstGeom prst="roundRect">
            <a:avLst>
              <a:gd name="adj" fmla="val 9209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anchor="ctr" anchorCtr="0">
            <a:noAutofit/>
          </a:bodyPr>
          <a:lstStyle/>
          <a:p>
            <a:pPr algn="ctr"/>
            <a:r>
              <a:rPr lang="en-US" alt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State-regulated tariffs and </a:t>
            </a:r>
            <a:r>
              <a:rPr lang="en-US" altLang="ru-RU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prices (utilities</a:t>
            </a:r>
            <a:r>
              <a:rPr lang="en-US" alt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, etc</a:t>
            </a:r>
            <a:r>
              <a:rPr lang="en-US" altLang="ru-RU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.)</a:t>
            </a:r>
            <a:br>
              <a:rPr lang="en-US" altLang="ru-RU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</a:br>
            <a:r>
              <a:rPr lang="en-US" altLang="ru-RU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Communication </a:t>
            </a:r>
            <a:r>
              <a:rPr lang="en-US" alt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services </a:t>
            </a:r>
            <a:r>
              <a:rPr lang="en-US" altLang="ru-RU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/>
            </a:r>
            <a:br>
              <a:rPr lang="en-US" altLang="ru-RU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</a:br>
            <a:r>
              <a:rPr lang="en-US" altLang="ru-RU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(</a:t>
            </a:r>
            <a:r>
              <a:rPr lang="en-US" alt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mobile operators</a:t>
            </a:r>
            <a:r>
              <a:rPr lang="en-US" altLang="ru-RU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)</a:t>
            </a:r>
            <a:br>
              <a:rPr lang="en-US" altLang="ru-RU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</a:br>
            <a:r>
              <a:rPr lang="en-US" altLang="ru-RU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Transport </a:t>
            </a:r>
            <a:r>
              <a:rPr lang="en-US" alt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services </a:t>
            </a:r>
            <a:r>
              <a:rPr lang="en-US" altLang="ru-RU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/>
            </a:r>
            <a:br>
              <a:rPr lang="en-US" altLang="ru-RU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</a:br>
            <a:r>
              <a:rPr lang="en-US" altLang="ru-RU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(</a:t>
            </a:r>
            <a:r>
              <a:rPr lang="en-US" alt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air and railway tickets)</a:t>
            </a:r>
            <a:endParaRPr lang="uz-Cyrl-UZ" sz="1200" b="1" i="1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70" name="Прямоугольник: скругленные углы 53">
            <a:extLst>
              <a:ext uri="{FF2B5EF4-FFF2-40B4-BE49-F238E27FC236}">
                <a16:creationId xmlns:a16="http://schemas.microsoft.com/office/drawing/2014/main" id="{18BE26FF-AF54-BAAD-0189-4D23232F3137}"/>
              </a:ext>
            </a:extLst>
          </p:cNvPr>
          <p:cNvSpPr/>
          <p:nvPr/>
        </p:nvSpPr>
        <p:spPr>
          <a:xfrm>
            <a:off x="9453653" y="4824760"/>
            <a:ext cx="2568017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1" name="object 9">
            <a:extLst>
              <a:ext uri="{FF2B5EF4-FFF2-40B4-BE49-F238E27FC236}">
                <a16:creationId xmlns:a16="http://schemas.microsoft.com/office/drawing/2014/main" id="{44B21E17-8F36-C704-3D27-7ECE1761452B}"/>
              </a:ext>
            </a:extLst>
          </p:cNvPr>
          <p:cNvSpPr txBox="1"/>
          <p:nvPr/>
        </p:nvSpPr>
        <p:spPr>
          <a:xfrm>
            <a:off x="11175378" y="4992645"/>
            <a:ext cx="702459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ctr">
              <a:lnSpc>
                <a:spcPct val="80000"/>
              </a:lnSpc>
            </a:pPr>
            <a:r>
              <a:rPr lang="uz-Cyrl-UZ" sz="2000" b="1" dirty="0" smtClean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+</a:t>
            </a:r>
            <a:r>
              <a:rPr lang="en-US" sz="2000" b="1" dirty="0" smtClean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30</a:t>
            </a:r>
            <a:endParaRPr lang="uz-Cyrl-UZ" sz="2000" dirty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72" name="Прямоугольник: скругленные углы 42">
            <a:extLst>
              <a:ext uri="{FF2B5EF4-FFF2-40B4-BE49-F238E27FC236}">
                <a16:creationId xmlns:a16="http://schemas.microsoft.com/office/drawing/2014/main" id="{BB6F0F79-A23D-3B4E-5CF8-3A6D796AE429}"/>
              </a:ext>
            </a:extLst>
          </p:cNvPr>
          <p:cNvSpPr/>
          <p:nvPr/>
        </p:nvSpPr>
        <p:spPr>
          <a:xfrm>
            <a:off x="9438490" y="5617989"/>
            <a:ext cx="2610075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3" name="object 9">
            <a:extLst>
              <a:ext uri="{FF2B5EF4-FFF2-40B4-BE49-F238E27FC236}">
                <a16:creationId xmlns:a16="http://schemas.microsoft.com/office/drawing/2014/main" id="{2D8CBA6B-4086-1E9A-0DFD-901608FC7A82}"/>
              </a:ext>
            </a:extLst>
          </p:cNvPr>
          <p:cNvSpPr txBox="1"/>
          <p:nvPr/>
        </p:nvSpPr>
        <p:spPr>
          <a:xfrm>
            <a:off x="11069295" y="5788369"/>
            <a:ext cx="883484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ctr">
              <a:lnSpc>
                <a:spcPct val="80000"/>
              </a:lnSpc>
            </a:pPr>
            <a:r>
              <a:rPr lang="uz-Cyrl-UZ" sz="2000" b="1" dirty="0" smtClean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+8</a:t>
            </a:r>
            <a:r>
              <a:rPr lang="en-US" sz="2000" b="1" smtClean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70</a:t>
            </a:r>
            <a:r>
              <a:rPr lang="uz-Cyrl-UZ" sz="2000" b="1" smtClean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0</a:t>
            </a:r>
            <a:endParaRPr lang="uz-Cyrl-UZ" sz="2000" dirty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74" name="object 9">
            <a:extLst>
              <a:ext uri="{FF2B5EF4-FFF2-40B4-BE49-F238E27FC236}">
                <a16:creationId xmlns:a16="http://schemas.microsoft.com/office/drawing/2014/main" id="{9D7E3CB0-7022-3F19-61E7-0AA18E0CF660}"/>
              </a:ext>
            </a:extLst>
          </p:cNvPr>
          <p:cNvSpPr txBox="1"/>
          <p:nvPr/>
        </p:nvSpPr>
        <p:spPr>
          <a:xfrm>
            <a:off x="9544239" y="4991056"/>
            <a:ext cx="1574828" cy="3182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>
              <a:lnSpc>
                <a:spcPct val="70000"/>
              </a:lnSpc>
            </a:pPr>
            <a:r>
              <a:rPr lang="ru-RU" sz="1400" b="1" dirty="0" smtClean="0">
                <a:latin typeface="Cambria" pitchFamily="18" charset="0"/>
                <a:ea typeface="Cambria" pitchFamily="18" charset="0"/>
                <a:cs typeface="Roboto Cn"/>
              </a:rPr>
              <a:t>Number of products</a:t>
            </a:r>
            <a:endParaRPr lang="en-US" sz="1400" b="1" dirty="0" smtClean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75" name="object 9">
            <a:extLst>
              <a:ext uri="{FF2B5EF4-FFF2-40B4-BE49-F238E27FC236}">
                <a16:creationId xmlns:a16="http://schemas.microsoft.com/office/drawing/2014/main" id="{9D7E3CB0-7022-3F19-61E7-0AA18E0CF660}"/>
              </a:ext>
            </a:extLst>
          </p:cNvPr>
          <p:cNvSpPr txBox="1"/>
          <p:nvPr/>
        </p:nvSpPr>
        <p:spPr>
          <a:xfrm>
            <a:off x="9561807" y="5788369"/>
            <a:ext cx="1574828" cy="3182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>
              <a:lnSpc>
                <a:spcPct val="70000"/>
              </a:lnSpc>
            </a:pPr>
            <a:r>
              <a:rPr lang="en-US" sz="1400" b="1" dirty="0" smtClean="0">
                <a:latin typeface="Cambria" pitchFamily="18" charset="0"/>
                <a:ea typeface="Cambria" pitchFamily="18" charset="0"/>
                <a:cs typeface="Roboto Cn"/>
              </a:rPr>
              <a:t>Number of</a:t>
            </a:r>
            <a:r>
              <a:rPr lang="ru-RU" sz="1400" b="1" dirty="0" smtClean="0">
                <a:latin typeface="Cambria" pitchFamily="18" charset="0"/>
                <a:ea typeface="Cambria" pitchFamily="18" charset="0"/>
                <a:cs typeface="Roboto Cn"/>
              </a:rPr>
              <a:t>  </a:t>
            </a:r>
            <a:br>
              <a:rPr lang="ru-RU" sz="1400" b="1" dirty="0" smtClean="0">
                <a:latin typeface="Cambria" pitchFamily="18" charset="0"/>
                <a:ea typeface="Cambria" pitchFamily="18" charset="0"/>
                <a:cs typeface="Roboto Cn"/>
              </a:rPr>
            </a:br>
            <a:r>
              <a:rPr lang="ru-RU" sz="1400" b="1" dirty="0" smtClean="0">
                <a:latin typeface="Cambria" pitchFamily="18" charset="0"/>
                <a:ea typeface="Cambria" pitchFamily="18" charset="0"/>
                <a:cs typeface="Roboto Cn"/>
              </a:rPr>
              <a:t>prices</a:t>
            </a:r>
            <a:endParaRPr lang="en-US" sz="1400" b="1" dirty="0" smtClean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51" name="Прямоугольник 450"/>
          <p:cNvSpPr/>
          <p:nvPr/>
        </p:nvSpPr>
        <p:spPr>
          <a:xfrm>
            <a:off x="658737" y="6807"/>
            <a:ext cx="2600761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343254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defRPr/>
            </a:pP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NATIONAL STATISTICS COMMITTEE </a:t>
            </a:r>
            <a:b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OF THE REPUBLIC OF UZBEKISTAN</a:t>
            </a:r>
          </a:p>
        </p:txBody>
      </p:sp>
    </p:spTree>
    <p:extLst>
      <p:ext uri="{BB962C8B-B14F-4D97-AF65-F5344CB8AC3E}">
        <p14:creationId xmlns:p14="http://schemas.microsoft.com/office/powerpoint/2010/main" val="84955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Скругленный прямоугольник 31"/>
          <p:cNvSpPr/>
          <p:nvPr/>
        </p:nvSpPr>
        <p:spPr>
          <a:xfrm>
            <a:off x="234902" y="3530600"/>
            <a:ext cx="11679410" cy="3132000"/>
          </a:xfrm>
          <a:prstGeom prst="roundRect">
            <a:avLst>
              <a:gd name="adj" fmla="val 4637"/>
            </a:avLst>
          </a:prstGeom>
          <a:solidFill>
            <a:schemeClr val="accent6">
              <a:lumMod val="20000"/>
              <a:lumOff val="80000"/>
              <a:alpha val="32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27000" y="641956"/>
            <a:ext cx="11880000" cy="2808000"/>
          </a:xfrm>
          <a:prstGeom prst="roundRect">
            <a:avLst>
              <a:gd name="adj" fmla="val 5793"/>
            </a:avLst>
          </a:prstGeom>
          <a:solidFill>
            <a:srgbClr val="BDFFFF">
              <a:alpha val="31765"/>
            </a:srgb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4"/>
          <p:cNvSpPr txBox="1"/>
          <p:nvPr/>
        </p:nvSpPr>
        <p:spPr>
          <a:xfrm>
            <a:off x="11557769" y="325563"/>
            <a:ext cx="99347" cy="328633"/>
          </a:xfrm>
          <a:prstGeom prst="rect">
            <a:avLst/>
          </a:prstGeom>
        </p:spPr>
        <p:txBody>
          <a:bodyPr vert="horz" wrap="square" lIns="0" tIns="7701" rIns="0" bIns="0" rtlCol="0">
            <a:spAutoFit/>
          </a:bodyPr>
          <a:lstStyle/>
          <a:p>
            <a:pPr marL="7701">
              <a:spcBef>
                <a:spcPts val="61"/>
              </a:spcBef>
            </a:pPr>
            <a:endParaRPr lang="uz-Cyrl-UZ"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  <a:p>
            <a:pPr marL="7701">
              <a:spcBef>
                <a:spcPts val="61"/>
              </a:spcBef>
            </a:pPr>
            <a:endParaRPr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6350"/>
            <a:ext cx="12192000" cy="612000"/>
          </a:xfrm>
          <a:prstGeom prst="rect">
            <a:avLst/>
          </a:prstGeom>
        </p:spPr>
      </p:pic>
      <p:pic>
        <p:nvPicPr>
          <p:cNvPr id="7" name="Picture 2" descr="\\302-10\почта гкс\UZSTAT Logo(yangi).png">
            <a:extLst>
              <a:ext uri="{FF2B5EF4-FFF2-40B4-BE49-F238E27FC236}">
                <a16:creationId xmlns:a16="http://schemas.microsoft.com/office/drawing/2014/main" id="{D0756F70-613D-7C33-C224-EF61AEB4F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83" y="74386"/>
            <a:ext cx="378884" cy="378884"/>
          </a:xfrm>
          <a:prstGeom prst="rect">
            <a:avLst/>
          </a:prstGeom>
          <a:noFill/>
        </p:spPr>
      </p:pic>
      <p:sp>
        <p:nvSpPr>
          <p:cNvPr id="17" name="object 13">
            <a:extLst>
              <a:ext uri="{FF2B5EF4-FFF2-40B4-BE49-F238E27FC236}">
                <a16:creationId xmlns:a16="http://schemas.microsoft.com/office/drawing/2014/main" id="{F36E94E3-7BD5-B02E-AC33-747B9BE7832A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uz-Cyrl-UZ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</a:t>
            </a:r>
            <a:r>
              <a:rPr lang="en-US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5953" y="103517"/>
            <a:ext cx="5726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zh-CN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COMBINATION AND </a:t>
            </a:r>
            <a:r>
              <a:rPr lang="ru-RU" altLang="zh-CN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sym typeface="+mn-ea"/>
              </a:rPr>
              <a:t>ADVANTAGES</a:t>
            </a:r>
            <a:r>
              <a:rPr lang="en-US" altLang="zh-CN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altLang="zh-CN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OF</a:t>
            </a:r>
            <a:r>
              <a:rPr lang="ru-RU" altLang="zh-CN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altLang="zh-CN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DATA SOURCES </a:t>
            </a:r>
            <a:endParaRPr lang="ru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Скругленный прямоугольник 53">
            <a:extLst>
              <a:ext uri="{FF2B5EF4-FFF2-40B4-BE49-F238E27FC236}">
                <a16:creationId xmlns:a16="http://schemas.microsoft.com/office/drawing/2014/main" id="{D52FCBF9-196F-EEBC-C09A-6159A92E6292}"/>
              </a:ext>
            </a:extLst>
          </p:cNvPr>
          <p:cNvSpPr/>
          <p:nvPr/>
        </p:nvSpPr>
        <p:spPr>
          <a:xfrm>
            <a:off x="264655" y="1326700"/>
            <a:ext cx="3960000" cy="19626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5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380990" indent="-380990">
              <a:lnSpc>
                <a:spcPct val="90000"/>
              </a:lnSpc>
              <a:buFont typeface="Wingdings" pitchFamily="2" charset="2"/>
              <a:buChar char="Ø"/>
            </a:pPr>
            <a:r>
              <a:rPr lang="ru-RU" b="1" dirty="0" err="1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direct</a:t>
            </a:r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</a:t>
            </a:r>
            <a:r>
              <a:rPr lang="en-US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visits</a:t>
            </a:r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to trade and service facilities 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ru-RU" b="1" dirty="0" smtClean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  <a:p>
            <a:pPr marL="380990" indent="-380990">
              <a:lnSpc>
                <a:spcPct val="90000"/>
              </a:lnSpc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using tablets and special software</a:t>
            </a:r>
            <a:endParaRPr lang="ru-RU" sz="12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55594" y="719542"/>
            <a:ext cx="3960000" cy="576000"/>
          </a:xfrm>
          <a:prstGeom prst="roundRect">
            <a:avLst/>
          </a:prstGeom>
          <a:gradFill>
            <a:gsLst>
              <a:gs pos="54000">
                <a:srgbClr val="2853A0"/>
              </a:gs>
              <a:gs pos="100000">
                <a:srgbClr val="336ACD"/>
              </a:gs>
              <a:gs pos="0">
                <a:srgbClr val="27519D"/>
              </a:gs>
            </a:gsLst>
            <a:lin ang="5400000" scaled="1"/>
          </a:gradFill>
          <a:ln w="19050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z-Cyrl-UZ" sz="1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Traditional</a:t>
            </a:r>
            <a:endParaRPr lang="ru-RU" sz="1600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  <a:p>
            <a:pPr algn="ctr"/>
            <a:r>
              <a:rPr lang="ru-RU" sz="1600" b="1" dirty="0" err="1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data</a:t>
            </a:r>
            <a:r>
              <a:rPr lang="ru-RU" sz="16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</a:t>
            </a:r>
            <a:r>
              <a:rPr lang="ru-RU" sz="1600" b="1" dirty="0" err="1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source</a:t>
            </a:r>
            <a:r>
              <a:rPr lang="en-US" sz="16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s</a:t>
            </a:r>
            <a:endParaRPr lang="ru-RU" sz="1600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</p:txBody>
      </p:sp>
      <p:sp>
        <p:nvSpPr>
          <p:cNvPr id="34" name="Скругленный прямоугольник 53">
            <a:extLst>
              <a:ext uri="{FF2B5EF4-FFF2-40B4-BE49-F238E27FC236}">
                <a16:creationId xmlns:a16="http://schemas.microsoft.com/office/drawing/2014/main" id="{D52FCBF9-196F-EEBC-C09A-6159A92E6292}"/>
              </a:ext>
            </a:extLst>
          </p:cNvPr>
          <p:cNvSpPr/>
          <p:nvPr/>
        </p:nvSpPr>
        <p:spPr>
          <a:xfrm>
            <a:off x="7594600" y="1326700"/>
            <a:ext cx="4237355" cy="19753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5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lnSpc>
                <a:spcPct val="90000"/>
              </a:lnSpc>
              <a:spcAft>
                <a:spcPts val="1600"/>
              </a:spcAft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information </a:t>
            </a:r>
            <a:r>
              <a:rPr lang="ru-RU" sz="1600" b="1" dirty="0" err="1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system</a:t>
            </a:r>
            <a:r>
              <a:rPr lang="ru-RU" sz="1600" b="1" dirty="0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</a:t>
            </a:r>
            <a:r>
              <a:rPr lang="en-US" sz="1600" b="1" dirty="0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of</a:t>
            </a:r>
            <a:r>
              <a:rPr lang="ru-RU" sz="1600" b="1" dirty="0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</a:t>
            </a:r>
            <a:r>
              <a:rPr lang="ru-RU" sz="1600" b="1" dirty="0" err="1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online</a:t>
            </a:r>
            <a:r>
              <a:rPr lang="ru-RU" sz="1600" b="1" dirty="0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</a:t>
            </a:r>
            <a:r>
              <a:rPr lang="en-US" sz="1600" b="1" dirty="0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cash</a:t>
            </a:r>
            <a:r>
              <a:rPr lang="ru-RU" sz="1600" b="1" dirty="0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</a:t>
            </a:r>
            <a:r>
              <a:rPr lang="ru-RU" sz="1600" b="1" dirty="0" err="1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register</a:t>
            </a:r>
            <a:r>
              <a:rPr lang="en-US" sz="1600" b="1" dirty="0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s of</a:t>
            </a:r>
            <a:r>
              <a:rPr lang="ru-RU" sz="1600" b="1" dirty="0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tax authorities</a:t>
            </a:r>
            <a:endParaRPr lang="en-US" sz="1600" b="1" dirty="0" smtClean="0">
              <a:solidFill>
                <a:srgbClr val="5B9BD5"/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  <a:p>
            <a:pPr>
              <a:lnSpc>
                <a:spcPct val="90000"/>
              </a:lnSpc>
              <a:spcAft>
                <a:spcPts val="1600"/>
              </a:spcAft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web-scraping of major </a:t>
            </a:r>
            <a:r>
              <a:rPr lang="ru-RU" sz="1600" b="1" dirty="0" err="1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retail</a:t>
            </a:r>
            <a:r>
              <a:rPr lang="ru-RU" sz="1600" b="1" dirty="0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</a:t>
            </a:r>
            <a:r>
              <a:rPr lang="en-US" sz="1600" b="1" dirty="0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websites</a:t>
            </a:r>
          </a:p>
          <a:p>
            <a:pPr>
              <a:lnSpc>
                <a:spcPct val="90000"/>
              </a:lnSpc>
              <a:spcAft>
                <a:spcPts val="1600"/>
              </a:spcAft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administrative data sources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658100" y="697317"/>
            <a:ext cx="4139394" cy="576000"/>
          </a:xfrm>
          <a:prstGeom prst="roundRect">
            <a:avLst/>
          </a:prstGeom>
          <a:gradFill>
            <a:gsLst>
              <a:gs pos="54000">
                <a:srgbClr val="2853A0"/>
              </a:gs>
              <a:gs pos="100000">
                <a:srgbClr val="336ACD"/>
              </a:gs>
              <a:gs pos="0">
                <a:srgbClr val="27519D"/>
              </a:gs>
            </a:gsLst>
            <a:lin ang="5400000" scaled="1"/>
          </a:gradFill>
          <a:ln w="19050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A</a:t>
            </a:r>
            <a:r>
              <a:rPr lang="ru-RU" sz="1600" b="1" dirty="0" err="1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lternative</a:t>
            </a:r>
            <a:endParaRPr lang="ru-RU" sz="1600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  <a:p>
            <a:pPr algn="ctr"/>
            <a:r>
              <a:rPr lang="ru-RU" sz="1600" b="1" dirty="0" err="1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data</a:t>
            </a:r>
            <a:r>
              <a:rPr lang="ru-RU" sz="16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</a:t>
            </a:r>
            <a:r>
              <a:rPr lang="ru-RU" sz="1600" b="1" dirty="0" err="1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source</a:t>
            </a:r>
            <a:r>
              <a:rPr lang="en-US" sz="16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s</a:t>
            </a:r>
            <a:endParaRPr lang="ru-RU" sz="1600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</p:txBody>
      </p:sp>
      <p:sp>
        <p:nvSpPr>
          <p:cNvPr id="36" name="Скругленный прямоугольник 35">
            <a:extLst>
              <a:ext uri="{FF2B5EF4-FFF2-40B4-BE49-F238E27FC236}">
                <a16:creationId xmlns:a16="http://schemas.microsoft.com/office/drawing/2014/main" id="{BC3DE5D1-3FDA-D179-7211-864E40B2BA7C}"/>
              </a:ext>
            </a:extLst>
          </p:cNvPr>
          <p:cNvSpPr/>
          <p:nvPr/>
        </p:nvSpPr>
        <p:spPr>
          <a:xfrm>
            <a:off x="386974" y="3624563"/>
            <a:ext cx="11360526" cy="374571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algn="ctr" fontAlgn="ctr"/>
            <a:r>
              <a:rPr lang="en-US" altLang="zh-CN" sz="1600" b="1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sym typeface="+mn-ea"/>
              </a:rPr>
              <a:t>Time savings and quality improvement </a:t>
            </a:r>
            <a:r>
              <a:rPr lang="ru-RU" altLang="zh-CN" sz="1600" b="1" dirty="0" err="1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sym typeface="+mn-ea"/>
              </a:rPr>
              <a:t>by</a:t>
            </a:r>
            <a:r>
              <a:rPr lang="ru-RU" altLang="zh-CN" sz="1600" b="1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sym typeface="+mn-ea"/>
              </a:rPr>
              <a:t> including alternative data sources</a:t>
            </a:r>
            <a:endParaRPr lang="ru" sz="1600" b="1" dirty="0" smtClean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Скругленный прямоугольник 88">
            <a:extLst>
              <a:ext uri="{FF2B5EF4-FFF2-40B4-BE49-F238E27FC236}">
                <a16:creationId xmlns:a16="http://schemas.microsoft.com/office/drawing/2014/main" id="{7D821E08-D5C5-FE80-F34B-D1D23AC86C59}"/>
              </a:ext>
            </a:extLst>
          </p:cNvPr>
          <p:cNvSpPr/>
          <p:nvPr/>
        </p:nvSpPr>
        <p:spPr>
          <a:xfrm>
            <a:off x="8464190" y="4073525"/>
            <a:ext cx="2635610" cy="2376205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5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uz-Cyrl-UZ" sz="2800" b="1" dirty="0" smtClean="0">
                <a:solidFill>
                  <a:schemeClr val="accent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+ 70 %</a:t>
            </a:r>
          </a:p>
          <a:p>
            <a:pPr algn="ctr"/>
            <a:r>
              <a:rPr lang="ru-RU" altLang="ru-RU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The number </a:t>
            </a:r>
            <a:r>
              <a:rPr lang="ru-RU" altLang="ru-RU" sz="1600" b="1" dirty="0" err="1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of</a:t>
            </a:r>
            <a:r>
              <a:rPr lang="ru-RU" altLang="ru-RU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altLang="ru-RU" sz="1600" b="1" dirty="0" err="1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prices</a:t>
            </a:r>
            <a:r>
              <a:rPr lang="en-US" altLang="ru-RU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has</a:t>
            </a:r>
            <a:r>
              <a:rPr lang="ru-RU" altLang="ru-RU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increased</a:t>
            </a:r>
            <a:endParaRPr lang="en-US" altLang="ru-RU" sz="1600" b="1" dirty="0" err="1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6" name="Скругленный прямоугольник 88">
            <a:extLst>
              <a:ext uri="{FF2B5EF4-FFF2-40B4-BE49-F238E27FC236}">
                <a16:creationId xmlns:a16="http://schemas.microsoft.com/office/drawing/2014/main" id="{7D821E08-D5C5-FE80-F34B-D1D23AC86C59}"/>
              </a:ext>
            </a:extLst>
          </p:cNvPr>
          <p:cNvSpPr/>
          <p:nvPr/>
        </p:nvSpPr>
        <p:spPr>
          <a:xfrm>
            <a:off x="4329800" y="4191000"/>
            <a:ext cx="2617100" cy="22733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5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uz-Cyrl-UZ" sz="3200" b="1" dirty="0" smtClean="0">
                <a:solidFill>
                  <a:schemeClr val="accent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+ 30 %</a:t>
            </a:r>
            <a:endParaRPr lang="uz-Cyrl-UZ" sz="3200" b="1" dirty="0">
              <a:solidFill>
                <a:schemeClr val="accent6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altLang="en-US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Speed </a:t>
            </a:r>
            <a:r>
              <a:rPr lang="en-US" altLang="en-US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of </a:t>
            </a:r>
            <a:r>
              <a:rPr lang="en-US" altLang="en-US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price data collection has </a:t>
            </a:r>
            <a:r>
              <a:rPr lang="en-US" altLang="en-US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increased</a:t>
            </a:r>
          </a:p>
        </p:txBody>
      </p:sp>
      <p:sp>
        <p:nvSpPr>
          <p:cNvPr id="47" name="Шеврон 20"/>
          <p:cNvSpPr/>
          <p:nvPr/>
        </p:nvSpPr>
        <p:spPr>
          <a:xfrm>
            <a:off x="3186101" y="4970332"/>
            <a:ext cx="335104" cy="411293"/>
          </a:xfrm>
          <a:prstGeom prst="chevron">
            <a:avLst>
              <a:gd name="adj" fmla="val 50549"/>
            </a:avLst>
          </a:prstGeom>
          <a:gradFill flip="none" rotWithShape="1">
            <a:gsLst>
              <a:gs pos="52000">
                <a:srgbClr val="2853A0"/>
              </a:gs>
              <a:gs pos="100000">
                <a:srgbClr val="4073D0"/>
              </a:gs>
              <a:gs pos="0">
                <a:srgbClr val="1B386B"/>
              </a:gs>
            </a:gsLst>
            <a:lin ang="5400000" scaled="1"/>
            <a:tileRect/>
          </a:gradFill>
          <a:ln w="12700">
            <a:noFill/>
          </a:ln>
          <a:effectLst>
            <a:outerShdw blurRad="63500" sx="102000" sy="102000" algn="ctr" rotWithShape="0">
              <a:srgbClr val="0070C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050" b="1" dirty="0">
              <a:solidFill>
                <a:prstClr val="white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8" name="Шеврон 74"/>
          <p:cNvSpPr/>
          <p:nvPr/>
        </p:nvSpPr>
        <p:spPr>
          <a:xfrm>
            <a:off x="7505566" y="5018198"/>
            <a:ext cx="335104" cy="411293"/>
          </a:xfrm>
          <a:prstGeom prst="chevron">
            <a:avLst>
              <a:gd name="adj" fmla="val 50549"/>
            </a:avLst>
          </a:prstGeom>
          <a:gradFill flip="none" rotWithShape="1">
            <a:gsLst>
              <a:gs pos="52000">
                <a:srgbClr val="2853A0"/>
              </a:gs>
              <a:gs pos="100000">
                <a:srgbClr val="4073D0"/>
              </a:gs>
              <a:gs pos="0">
                <a:srgbClr val="1B386B"/>
              </a:gs>
            </a:gsLst>
            <a:lin ang="5400000" scaled="1"/>
            <a:tileRect/>
          </a:gradFill>
          <a:ln w="12700">
            <a:noFill/>
          </a:ln>
          <a:effectLst>
            <a:outerShdw blurRad="63500" sx="102000" sy="102000" algn="ctr" rotWithShape="0">
              <a:srgbClr val="0070C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050" b="1" dirty="0">
              <a:solidFill>
                <a:prstClr val="white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9" name="Скругленный прямоугольник 88">
            <a:extLst>
              <a:ext uri="{FF2B5EF4-FFF2-40B4-BE49-F238E27FC236}">
                <a16:creationId xmlns:a16="http://schemas.microsoft.com/office/drawing/2014/main" id="{7D821E08-D5C5-FE80-F34B-D1D23AC86C59}"/>
              </a:ext>
            </a:extLst>
          </p:cNvPr>
          <p:cNvSpPr/>
          <p:nvPr/>
        </p:nvSpPr>
        <p:spPr>
          <a:xfrm>
            <a:off x="368300" y="4156792"/>
            <a:ext cx="2489200" cy="2294808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5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spcAft>
                <a:spcPts val="600"/>
              </a:spcAft>
            </a:pPr>
            <a:r>
              <a:rPr lang="uz-Cyrl-UZ" sz="3600" b="1" dirty="0" smtClean="0">
                <a:solidFill>
                  <a:schemeClr val="accent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- 130</a:t>
            </a:r>
            <a:endParaRPr lang="uz-Cyrl-UZ" sz="3600" b="1" dirty="0">
              <a:solidFill>
                <a:schemeClr val="accent6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altLang="en-US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Number of monitored </a:t>
            </a:r>
            <a:r>
              <a:rPr lang="ru-RU" altLang="en-US" sz="1600" b="1" dirty="0" err="1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points</a:t>
            </a:r>
            <a:r>
              <a:rPr lang="en-US" altLang="en-US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of</a:t>
            </a:r>
            <a:r>
              <a:rPr lang="ru-RU" altLang="ru-RU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altLang="en-US" sz="1600" b="1" dirty="0" err="1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sale</a:t>
            </a:r>
            <a:r>
              <a:rPr lang="en-US" altLang="en-US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has</a:t>
            </a:r>
            <a:r>
              <a:rPr lang="ru-RU" altLang="ru-RU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altLang="en-US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decreased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58737" y="6807"/>
            <a:ext cx="2600761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343254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defRPr/>
            </a:pP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NATIONAL STATISTICS COMMITTEE </a:t>
            </a:r>
            <a:b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OF THE REPUBLIC OF UZBEKISTAN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5" cstate="print"/>
          <a:srcRect l="41771" t="43297" r="32562" b="26941"/>
          <a:stretch>
            <a:fillRect/>
          </a:stretch>
        </p:blipFill>
        <p:spPr bwMode="auto">
          <a:xfrm>
            <a:off x="4527179" y="1277848"/>
            <a:ext cx="2794000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TextBox 49"/>
          <p:cNvSpPr txBox="1"/>
          <p:nvPr/>
        </p:nvSpPr>
        <p:spPr>
          <a:xfrm>
            <a:off x="4985748" y="1861444"/>
            <a:ext cx="1928281" cy="73866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Hybrid approach</a:t>
            </a:r>
            <a:endParaRPr lang="ru-RU" sz="2000" b="1" dirty="0"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55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Скругленный прямоугольник 51">
            <a:extLst>
              <a:ext uri="{FF2B5EF4-FFF2-40B4-BE49-F238E27FC236}">
                <a16:creationId xmlns:a16="http://schemas.microsoft.com/office/drawing/2014/main" id="{7F4387C4-B9ED-5203-545D-08049EA17EDA}"/>
              </a:ext>
            </a:extLst>
          </p:cNvPr>
          <p:cNvSpPr/>
          <p:nvPr/>
        </p:nvSpPr>
        <p:spPr>
          <a:xfrm>
            <a:off x="8223146" y="736021"/>
            <a:ext cx="3821524" cy="5906821"/>
          </a:xfrm>
          <a:prstGeom prst="roundRect">
            <a:avLst>
              <a:gd name="adj" fmla="val 5976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uz-Cyrl-UZ" sz="1400" dirty="0">
              <a:solidFill>
                <a:srgbClr val="20386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3" name="Скругленный прямоугольник 51">
            <a:extLst>
              <a:ext uri="{FF2B5EF4-FFF2-40B4-BE49-F238E27FC236}">
                <a16:creationId xmlns:a16="http://schemas.microsoft.com/office/drawing/2014/main" id="{7F4387C4-B9ED-5203-545D-08049EA17EDA}"/>
              </a:ext>
            </a:extLst>
          </p:cNvPr>
          <p:cNvSpPr/>
          <p:nvPr/>
        </p:nvSpPr>
        <p:spPr>
          <a:xfrm>
            <a:off x="4314537" y="753947"/>
            <a:ext cx="3821524" cy="5906821"/>
          </a:xfrm>
          <a:prstGeom prst="roundRect">
            <a:avLst>
              <a:gd name="adj" fmla="val 7299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uz-Cyrl-UZ" sz="1400" dirty="0">
              <a:solidFill>
                <a:srgbClr val="20386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2" name="Скругленный прямоугольник 51">
            <a:extLst>
              <a:ext uri="{FF2B5EF4-FFF2-40B4-BE49-F238E27FC236}">
                <a16:creationId xmlns:a16="http://schemas.microsoft.com/office/drawing/2014/main" id="{7F4387C4-B9ED-5203-545D-08049EA17EDA}"/>
              </a:ext>
            </a:extLst>
          </p:cNvPr>
          <p:cNvSpPr/>
          <p:nvPr/>
        </p:nvSpPr>
        <p:spPr>
          <a:xfrm>
            <a:off x="217664" y="736019"/>
            <a:ext cx="3821524" cy="5906821"/>
          </a:xfrm>
          <a:prstGeom prst="roundRect">
            <a:avLst>
              <a:gd name="adj" fmla="val 6096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uz-Cyrl-UZ" sz="1400" dirty="0">
              <a:solidFill>
                <a:srgbClr val="20386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object 14"/>
          <p:cNvSpPr txBox="1"/>
          <p:nvPr/>
        </p:nvSpPr>
        <p:spPr>
          <a:xfrm>
            <a:off x="11557769" y="325563"/>
            <a:ext cx="99347" cy="328633"/>
          </a:xfrm>
          <a:prstGeom prst="rect">
            <a:avLst/>
          </a:prstGeom>
        </p:spPr>
        <p:txBody>
          <a:bodyPr vert="horz" wrap="square" lIns="0" tIns="7701" rIns="0" bIns="0" rtlCol="0">
            <a:spAutoFit/>
          </a:bodyPr>
          <a:lstStyle/>
          <a:p>
            <a:pPr marL="7701">
              <a:spcBef>
                <a:spcPts val="61"/>
              </a:spcBef>
            </a:pPr>
            <a:endParaRPr lang="uz-Cyrl-UZ"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  <a:p>
            <a:pPr marL="7701">
              <a:spcBef>
                <a:spcPts val="61"/>
              </a:spcBef>
            </a:pPr>
            <a:endParaRPr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6350"/>
            <a:ext cx="12192000" cy="612000"/>
          </a:xfrm>
          <a:prstGeom prst="rect">
            <a:avLst/>
          </a:prstGeom>
        </p:spPr>
      </p:pic>
      <p:pic>
        <p:nvPicPr>
          <p:cNvPr id="7" name="Picture 2" descr="\\302-10\почта гкс\UZSTAT Logo(yangi).png">
            <a:extLst>
              <a:ext uri="{FF2B5EF4-FFF2-40B4-BE49-F238E27FC236}">
                <a16:creationId xmlns:a16="http://schemas.microsoft.com/office/drawing/2014/main" id="{D0756F70-613D-7C33-C224-EF61AEB4F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83" y="74386"/>
            <a:ext cx="378884" cy="378884"/>
          </a:xfrm>
          <a:prstGeom prst="rect">
            <a:avLst/>
          </a:prstGeom>
          <a:noFill/>
        </p:spPr>
      </p:pic>
      <p:sp>
        <p:nvSpPr>
          <p:cNvPr id="17" name="object 13">
            <a:extLst>
              <a:ext uri="{FF2B5EF4-FFF2-40B4-BE49-F238E27FC236}">
                <a16:creationId xmlns:a16="http://schemas.microsoft.com/office/drawing/2014/main" id="{F36E94E3-7BD5-B02E-AC33-747B9BE7832A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ru-RU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</a:t>
            </a:r>
            <a:r>
              <a:rPr lang="en-US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3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58737" y="6807"/>
            <a:ext cx="2600761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343254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defRPr/>
            </a:pP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NATIONAL STATISTICS COMMITTEE </a:t>
            </a:r>
            <a:b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OF THE REPUBLIC OF UZBEKISTAN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58477" y="103517"/>
            <a:ext cx="4309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zh-CN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VECTORS OF FURTHER DEVELOPMENT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28616" y="3933827"/>
            <a:ext cx="3658993" cy="269149"/>
          </a:xfrm>
          <a:prstGeom prst="rect">
            <a:avLst/>
          </a:prstGeom>
        </p:spPr>
        <p:txBody>
          <a:bodyPr wrap="square" lIns="69531" tIns="34765" rIns="69531" bIns="34765">
            <a:spAutoFit/>
          </a:bodyPr>
          <a:lstStyle/>
          <a:p>
            <a:pPr algn="ctr"/>
            <a:endParaRPr lang="ru-RU" altLang="zh-CN" sz="1300" dirty="0"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6084" y="2835059"/>
            <a:ext cx="2248458" cy="269149"/>
          </a:xfrm>
          <a:prstGeom prst="rect">
            <a:avLst/>
          </a:prstGeom>
        </p:spPr>
        <p:txBody>
          <a:bodyPr wrap="square" lIns="69531" tIns="34765" rIns="69531" bIns="34765">
            <a:spAutoFit/>
          </a:bodyPr>
          <a:lstStyle/>
          <a:p>
            <a:pPr algn="ctr"/>
            <a:endParaRPr lang="ru-RU" altLang="zh-CN" sz="1300" dirty="0"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02717" y="1551768"/>
            <a:ext cx="3053080" cy="1316355"/>
          </a:xfrm>
          <a:prstGeom prst="rect">
            <a:avLst/>
          </a:prstGeom>
        </p:spPr>
        <p:txBody>
          <a:bodyPr wrap="square" lIns="69531" tIns="34765" rIns="69531" bIns="34765">
            <a:noAutofit/>
          </a:bodyPr>
          <a:lstStyle/>
          <a:p>
            <a:pPr algn="l"/>
            <a:endParaRPr lang="en-US" altLang="ru-RU" sz="1400" b="1" dirty="0"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606787" y="2461894"/>
            <a:ext cx="2487295" cy="521970"/>
          </a:xfrm>
          <a:prstGeom prst="rect">
            <a:avLst/>
          </a:prstGeom>
        </p:spPr>
        <p:txBody>
          <a:bodyPr wrap="square" lIns="69531" tIns="34765" rIns="69531" bIns="34765">
            <a:noAutofit/>
          </a:bodyPr>
          <a:lstStyle/>
          <a:p>
            <a:endParaRPr lang="en-US" altLang="en-US" sz="1400" b="1" dirty="0"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517252" y="3331844"/>
            <a:ext cx="3137535" cy="995680"/>
          </a:xfrm>
          <a:prstGeom prst="rect">
            <a:avLst/>
          </a:prstGeom>
        </p:spPr>
        <p:txBody>
          <a:bodyPr wrap="square" lIns="69531" tIns="34765" rIns="69531" bIns="34765">
            <a:noAutofit/>
          </a:bodyPr>
          <a:lstStyle/>
          <a:p>
            <a:endParaRPr lang="en-US" altLang="en-US" sz="1400" b="1" dirty="0"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15" name="Стрелка: пятиугольник 23591">
            <a:extLst>
              <a:ext uri="{FF2B5EF4-FFF2-40B4-BE49-F238E27FC236}">
                <a16:creationId xmlns:a16="http://schemas.microsoft.com/office/drawing/2014/main" id="{58D736E7-120E-FBFD-CD25-2B62534FCD14}"/>
              </a:ext>
            </a:extLst>
          </p:cNvPr>
          <p:cNvSpPr/>
          <p:nvPr/>
        </p:nvSpPr>
        <p:spPr>
          <a:xfrm>
            <a:off x="8441744" y="1038732"/>
            <a:ext cx="3600000" cy="540000"/>
          </a:xfrm>
          <a:prstGeom prst="homePlat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0099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18900000" algn="bl" rotWithShape="0">
              <a:schemeClr val="accent5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b="1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85CA8EBA-5FF7-C2C5-4D96-003C10756E90}"/>
              </a:ext>
            </a:extLst>
          </p:cNvPr>
          <p:cNvSpPr/>
          <p:nvPr/>
        </p:nvSpPr>
        <p:spPr>
          <a:xfrm>
            <a:off x="8262190" y="926114"/>
            <a:ext cx="730933" cy="73900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/>
          <a:p>
            <a:pPr algn="ctr" defTabSz="2861981">
              <a:lnSpc>
                <a:spcPct val="90000"/>
              </a:lnSpc>
              <a:spcBef>
                <a:spcPts val="600"/>
              </a:spcBef>
            </a:pPr>
            <a:endParaRPr lang="ru-RU" sz="1400">
              <a:solidFill>
                <a:schemeClr val="bg1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8" name="Стрелка: пятиугольник 23593">
            <a:extLst>
              <a:ext uri="{FF2B5EF4-FFF2-40B4-BE49-F238E27FC236}">
                <a16:creationId xmlns:a16="http://schemas.microsoft.com/office/drawing/2014/main" id="{B29390B6-9F5C-D420-C201-11F2BB203AF4}"/>
              </a:ext>
            </a:extLst>
          </p:cNvPr>
          <p:cNvSpPr/>
          <p:nvPr/>
        </p:nvSpPr>
        <p:spPr>
          <a:xfrm>
            <a:off x="4518462" y="1033745"/>
            <a:ext cx="3600000" cy="521165"/>
          </a:xfrm>
          <a:prstGeom prst="homePlat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0099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18900000" algn="bl" rotWithShape="0">
              <a:schemeClr val="accent5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b="1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8567EB1E-EA79-9D63-E717-98BBC21F83D6}"/>
              </a:ext>
            </a:extLst>
          </p:cNvPr>
          <p:cNvSpPr/>
          <p:nvPr/>
        </p:nvSpPr>
        <p:spPr>
          <a:xfrm>
            <a:off x="4307727" y="924209"/>
            <a:ext cx="720000" cy="71925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/>
          <a:p>
            <a:pPr algn="ctr" defTabSz="2861981">
              <a:lnSpc>
                <a:spcPct val="90000"/>
              </a:lnSpc>
              <a:spcBef>
                <a:spcPts val="600"/>
              </a:spcBef>
            </a:pPr>
            <a:endParaRPr lang="ru-RU" sz="1400">
              <a:solidFill>
                <a:schemeClr val="bg1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0" name="Стрелка: пятиугольник 23595">
            <a:extLst>
              <a:ext uri="{FF2B5EF4-FFF2-40B4-BE49-F238E27FC236}">
                <a16:creationId xmlns:a16="http://schemas.microsoft.com/office/drawing/2014/main" id="{70D56EC7-FEA8-2DE0-FCB7-95EA111753C2}"/>
              </a:ext>
            </a:extLst>
          </p:cNvPr>
          <p:cNvSpPr/>
          <p:nvPr/>
        </p:nvSpPr>
        <p:spPr>
          <a:xfrm>
            <a:off x="436936" y="1028316"/>
            <a:ext cx="3600000" cy="540000"/>
          </a:xfrm>
          <a:prstGeom prst="homePlat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0099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18900000" algn="bl" rotWithShape="0">
              <a:schemeClr val="accent5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" name="原创设计师QQ598969553          _5">
            <a:extLst>
              <a:ext uri="{FF2B5EF4-FFF2-40B4-BE49-F238E27FC236}">
                <a16:creationId xmlns:a16="http://schemas.microsoft.com/office/drawing/2014/main" id="{F471611F-4774-E2BD-8C7F-898650C4C00C}"/>
              </a:ext>
            </a:extLst>
          </p:cNvPr>
          <p:cNvSpPr txBox="1"/>
          <p:nvPr/>
        </p:nvSpPr>
        <p:spPr>
          <a:xfrm>
            <a:off x="724522" y="1030710"/>
            <a:ext cx="2959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" algn="ctr">
              <a:spcBef>
                <a:spcPts val="105"/>
              </a:spcBef>
            </a:pPr>
            <a:r>
              <a:rPr lang="ru-RU" sz="2400" b="1" spc="19" dirty="0">
                <a:solidFill>
                  <a:schemeClr val="bg1"/>
                </a:solidFill>
                <a:latin typeface="Arial" panose="020B0604020202020204"/>
                <a:cs typeface="Arial" panose="020B0604020202020204"/>
              </a:rPr>
              <a:t>2025-2026</a:t>
            </a:r>
            <a:r>
              <a:rPr lang="en-US" sz="2400" b="1" spc="19" dirty="0">
                <a:solidFill>
                  <a:schemeClr val="bg1"/>
                </a:solidFill>
                <a:latin typeface="Arial" panose="020B0604020202020204"/>
                <a:cs typeface="Arial" panose="020B0604020202020204"/>
              </a:rPr>
              <a:t> </a:t>
            </a:r>
            <a:endParaRPr lang="ru-RU" sz="2400" dirty="0">
              <a:solidFill>
                <a:schemeClr val="bg1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54" name="Прямоугольник: скругленные углы 23629">
            <a:extLst>
              <a:ext uri="{FF2B5EF4-FFF2-40B4-BE49-F238E27FC236}">
                <a16:creationId xmlns:a16="http://schemas.microsoft.com/office/drawing/2014/main" id="{9B69568F-317A-A8CA-940D-4E27F14041DD}"/>
              </a:ext>
            </a:extLst>
          </p:cNvPr>
          <p:cNvSpPr/>
          <p:nvPr/>
        </p:nvSpPr>
        <p:spPr>
          <a:xfrm>
            <a:off x="1056842" y="2001763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rgbClr val="0070C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Processing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large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ones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sets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data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source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,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such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how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usage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formats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en-US" altLang="ru-RU" sz="1400" b="1" i="1" dirty="0">
                <a:solidFill>
                  <a:srgbClr val="FF0000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parquet </a:t>
            </a:r>
            <a:endParaRPr lang="uz-Cyrl-UZ" sz="14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5" name="Прямоугольник: скругленные углы 23630">
            <a:extLst>
              <a:ext uri="{FF2B5EF4-FFF2-40B4-BE49-F238E27FC236}">
                <a16:creationId xmlns:a16="http://schemas.microsoft.com/office/drawing/2014/main" id="{C8A31203-34C4-95C6-6374-C8F79B02C048}"/>
              </a:ext>
            </a:extLst>
          </p:cNvPr>
          <p:cNvSpPr/>
          <p:nvPr/>
        </p:nvSpPr>
        <p:spPr>
          <a:xfrm>
            <a:off x="1056843" y="3404808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rgbClr val="0070C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Exploring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the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possibility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of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using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different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sources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in weight formation</a:t>
            </a:r>
          </a:p>
        </p:txBody>
      </p:sp>
      <p:sp>
        <p:nvSpPr>
          <p:cNvPr id="56" name="Прямоугольник: скругленные углы 23631">
            <a:extLst>
              <a:ext uri="{FF2B5EF4-FFF2-40B4-BE49-F238E27FC236}">
                <a16:creationId xmlns:a16="http://schemas.microsoft.com/office/drawing/2014/main" id="{7BADF4A2-3C6F-A6FB-573F-F14D1328C480}"/>
              </a:ext>
            </a:extLst>
          </p:cNvPr>
          <p:cNvSpPr/>
          <p:nvPr/>
        </p:nvSpPr>
        <p:spPr>
          <a:xfrm>
            <a:off x="1056841" y="4715906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rgbClr val="0070C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Investment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in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raising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capacity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building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employees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. </a:t>
            </a:r>
          </a:p>
          <a:p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Participation</a:t>
            </a:r>
            <a:r>
              <a:rPr lang="ru-RU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in</a:t>
            </a:r>
            <a:r>
              <a:rPr lang="ru-RU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international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organizations</a:t>
            </a:r>
            <a:r>
              <a:rPr lang="ru-RU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conferences</a:t>
            </a:r>
            <a:r>
              <a:rPr lang="ru-RU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endParaRPr lang="ru-RU" altLang="en-US" sz="1400" b="1" dirty="0">
              <a:solidFill>
                <a:schemeClr val="tx2"/>
              </a:solidFill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59" name="原创设计师QQ598969553          _5">
            <a:extLst>
              <a:ext uri="{FF2B5EF4-FFF2-40B4-BE49-F238E27FC236}">
                <a16:creationId xmlns:a16="http://schemas.microsoft.com/office/drawing/2014/main" id="{4620F039-0640-2417-BB8B-2896EAFDC6F8}"/>
              </a:ext>
            </a:extLst>
          </p:cNvPr>
          <p:cNvSpPr txBox="1"/>
          <p:nvPr/>
        </p:nvSpPr>
        <p:spPr>
          <a:xfrm>
            <a:off x="4997559" y="1031833"/>
            <a:ext cx="2853809" cy="5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2026</a:t>
            </a:r>
            <a:endParaRPr lang="en-US" altLang="zh-CN" sz="24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60" name="原创设计师QQ598969553          _5">
            <a:extLst>
              <a:ext uri="{FF2B5EF4-FFF2-40B4-BE49-F238E27FC236}">
                <a16:creationId xmlns:a16="http://schemas.microsoft.com/office/drawing/2014/main" id="{6688036D-39FC-D5FE-A7CB-D9E3BEB390B3}"/>
              </a:ext>
            </a:extLst>
          </p:cNvPr>
          <p:cNvSpPr txBox="1"/>
          <p:nvPr/>
        </p:nvSpPr>
        <p:spPr>
          <a:xfrm>
            <a:off x="9164519" y="1060441"/>
            <a:ext cx="2556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Open Sans" panose="020B0606030504020204" pitchFamily="34" charset="0"/>
              </a:rPr>
              <a:t>2027</a:t>
            </a:r>
          </a:p>
        </p:txBody>
      </p:sp>
      <p:sp>
        <p:nvSpPr>
          <p:cNvPr id="61" name="Прямоугольник: скругленные углы 23637">
            <a:extLst>
              <a:ext uri="{FF2B5EF4-FFF2-40B4-BE49-F238E27FC236}">
                <a16:creationId xmlns:a16="http://schemas.microsoft.com/office/drawing/2014/main" id="{EAE348AD-D3EE-0FC2-CEAB-E37B6697DAE4}"/>
              </a:ext>
            </a:extLst>
          </p:cNvPr>
          <p:cNvSpPr/>
          <p:nvPr/>
        </p:nvSpPr>
        <p:spPr>
          <a:xfrm>
            <a:off x="9141947" y="2011583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tx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Using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the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en-US" altLang="en-US" sz="1400" b="1" dirty="0">
                <a:solidFill>
                  <a:srgbClr val="FF0000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dynamic sampling  </a:t>
            </a:r>
            <a:r>
              <a:rPr lang="ru-RU" altLang="en-US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method</a:t>
            </a:r>
            <a:endParaRPr lang="ru-RU" altLang="en-US" sz="1400" b="1" dirty="0">
              <a:solidFill>
                <a:schemeClr val="tx2"/>
              </a:solidFill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62" name="Прямоугольник: скругленные углы 23638">
            <a:extLst>
              <a:ext uri="{FF2B5EF4-FFF2-40B4-BE49-F238E27FC236}">
                <a16:creationId xmlns:a16="http://schemas.microsoft.com/office/drawing/2014/main" id="{555769FF-1DC4-A263-ED49-331C8D82F3B5}"/>
              </a:ext>
            </a:extLst>
          </p:cNvPr>
          <p:cNvSpPr/>
          <p:nvPr/>
        </p:nvSpPr>
        <p:spPr>
          <a:xfrm>
            <a:off x="9182794" y="3385183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tx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Using the quality adjustment method for technological categories</a:t>
            </a:r>
          </a:p>
        </p:txBody>
      </p:sp>
      <p:sp>
        <p:nvSpPr>
          <p:cNvPr id="63" name="Прямоугольник: скругленные углы 23639">
            <a:extLst>
              <a:ext uri="{FF2B5EF4-FFF2-40B4-BE49-F238E27FC236}">
                <a16:creationId xmlns:a16="http://schemas.microsoft.com/office/drawing/2014/main" id="{40DB9BB1-C47F-9321-7348-E7EC295A08A5}"/>
              </a:ext>
            </a:extLst>
          </p:cNvPr>
          <p:cNvSpPr/>
          <p:nvPr/>
        </p:nvSpPr>
        <p:spPr>
          <a:xfrm>
            <a:off x="9172331" y="4725416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tx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Transition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to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open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source technologies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(</a:t>
            </a:r>
            <a:r>
              <a:rPr lang="en-US" altLang="ru-RU" sz="1400" b="1" dirty="0" err="1">
                <a:solidFill>
                  <a:schemeClr val="accent6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GitLab</a:t>
            </a:r>
            <a:r>
              <a:rPr lang="en-US" altLang="ru-RU" sz="1400" b="1" dirty="0">
                <a:solidFill>
                  <a:schemeClr val="accent6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for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version control or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use of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en-US" altLang="ru-RU" sz="1400" b="1" dirty="0">
                <a:solidFill>
                  <a:schemeClr val="accent6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Python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)  </a:t>
            </a:r>
          </a:p>
        </p:txBody>
      </p:sp>
      <p:sp>
        <p:nvSpPr>
          <p:cNvPr id="87" name="Прямоугольник 86"/>
          <p:cNvSpPr/>
          <p:nvPr/>
        </p:nvSpPr>
        <p:spPr>
          <a:xfrm>
            <a:off x="6358283" y="3925360"/>
            <a:ext cx="3658993" cy="269149"/>
          </a:xfrm>
          <a:prstGeom prst="rect">
            <a:avLst/>
          </a:prstGeom>
        </p:spPr>
        <p:txBody>
          <a:bodyPr wrap="square" lIns="69531" tIns="34765" rIns="69531" bIns="34765">
            <a:spAutoFit/>
          </a:bodyPr>
          <a:lstStyle/>
          <a:p>
            <a:pPr algn="ctr"/>
            <a:endParaRPr lang="ru-RU" altLang="zh-CN" sz="1300" dirty="0"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88" name="Прямоугольник: скругленные углы 23633">
            <a:extLst>
              <a:ext uri="{FF2B5EF4-FFF2-40B4-BE49-F238E27FC236}">
                <a16:creationId xmlns:a16="http://schemas.microsoft.com/office/drawing/2014/main" id="{5FB80503-E37B-1D82-AC7A-27D314308F4B}"/>
              </a:ext>
            </a:extLst>
          </p:cNvPr>
          <p:cNvSpPr/>
          <p:nvPr/>
        </p:nvSpPr>
        <p:spPr>
          <a:xfrm>
            <a:off x="5178094" y="2001120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tx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  <a:sym typeface="+mn-ea"/>
              </a:rPr>
              <a:t>Expanding the scope of data obtained </a:t>
            </a:r>
            <a:r>
              <a:rPr lang="en-US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  <a:sym typeface="+mn-ea"/>
              </a:rPr>
              <a:t>through</a:t>
            </a:r>
            <a:br>
              <a:rPr lang="en-US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  <a:sym typeface="+mn-ea"/>
              </a:rPr>
            </a:br>
            <a:r>
              <a:rPr lang="en-US" altLang="ru-RU" sz="1400" b="1" dirty="0" smtClean="0">
                <a:solidFill>
                  <a:srgbClr val="FF0000"/>
                </a:solidFill>
                <a:latin typeface="Cambria" panose="02040503050406030204" pitchFamily="18" charset="0"/>
                <a:cs typeface="Open Sans" panose="020B0606030504020204" pitchFamily="34" charset="0"/>
                <a:sym typeface="+mn-ea"/>
              </a:rPr>
              <a:t>WEB-SCRAPING 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  <a:sym typeface="+mn-ea"/>
              </a:rPr>
              <a:t>technology</a:t>
            </a:r>
            <a:endParaRPr lang="en-US" altLang="ru-RU" sz="1400" b="1" dirty="0">
              <a:solidFill>
                <a:schemeClr val="tx1"/>
              </a:solidFill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89" name="Прямоугольник: скругленные углы 23634">
            <a:extLst>
              <a:ext uri="{FF2B5EF4-FFF2-40B4-BE49-F238E27FC236}">
                <a16:creationId xmlns:a16="http://schemas.microsoft.com/office/drawing/2014/main" id="{1FA1E294-407D-C8ED-3D14-2B7E4932523E}"/>
              </a:ext>
            </a:extLst>
          </p:cNvPr>
          <p:cNvSpPr/>
          <p:nvPr/>
        </p:nvSpPr>
        <p:spPr>
          <a:xfrm>
            <a:off x="5179651" y="3418418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tx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Reducing the workload </a:t>
            </a:r>
            <a:b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</a:b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on registrars by </a:t>
            </a:r>
            <a:r>
              <a:rPr lang="ru-RU" altLang="ru-RU" sz="1400" b="1" dirty="0">
                <a:solidFill>
                  <a:schemeClr val="accent6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50 %</a:t>
            </a:r>
            <a:endParaRPr lang="en-US" altLang="ru-RU" sz="1400" b="1" dirty="0">
              <a:solidFill>
                <a:schemeClr val="accent6"/>
              </a:solidFill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90" name="Прямоугольник: скругленные углы 23635">
            <a:extLst>
              <a:ext uri="{FF2B5EF4-FFF2-40B4-BE49-F238E27FC236}">
                <a16:creationId xmlns:a16="http://schemas.microsoft.com/office/drawing/2014/main" id="{183ABA72-215F-DCC7-D19D-AFF12E513714}"/>
              </a:ext>
            </a:extLst>
          </p:cNvPr>
          <p:cNvSpPr/>
          <p:nvPr/>
        </p:nvSpPr>
        <p:spPr>
          <a:xfrm>
            <a:off x="5226424" y="4714437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tx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1400" b="1" dirty="0" err="1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Improving</a:t>
            </a:r>
            <a:r>
              <a:rPr 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the</a:t>
            </a:r>
            <a:r>
              <a:rPr 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methodology</a:t>
            </a:r>
            <a:r>
              <a:rPr 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br>
              <a:rPr 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</a:br>
            <a:r>
              <a:rPr lang="ru-RU" sz="1400" b="1" dirty="0" err="1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with</a:t>
            </a:r>
            <a:r>
              <a:rPr 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the expanded use of</a:t>
            </a:r>
            <a:r>
              <a:rPr 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/>
            </a:r>
            <a:br>
              <a:rPr 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</a:br>
            <a:r>
              <a:rPr 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BIG DATA</a:t>
            </a:r>
            <a:r>
              <a:rPr 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91" name="Овал 90">
            <a:extLst>
              <a:ext uri="{FF2B5EF4-FFF2-40B4-BE49-F238E27FC236}">
                <a16:creationId xmlns:a16="http://schemas.microsoft.com/office/drawing/2014/main" id="{85CA8EBA-5FF7-C2C5-4D96-003C10756E90}"/>
              </a:ext>
            </a:extLst>
          </p:cNvPr>
          <p:cNvSpPr/>
          <p:nvPr/>
        </p:nvSpPr>
        <p:spPr>
          <a:xfrm>
            <a:off x="200120" y="888014"/>
            <a:ext cx="730933" cy="73900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/>
          <a:p>
            <a:pPr algn="ctr" defTabSz="2861981">
              <a:lnSpc>
                <a:spcPct val="90000"/>
              </a:lnSpc>
              <a:spcBef>
                <a:spcPts val="600"/>
              </a:spcBef>
            </a:pPr>
            <a:endParaRPr lang="ru-RU" sz="1400">
              <a:solidFill>
                <a:schemeClr val="bg1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8942" y="2093253"/>
            <a:ext cx="690282" cy="690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938" y="4908177"/>
            <a:ext cx="726144" cy="72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27650" y="4882963"/>
            <a:ext cx="735105" cy="735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25473" y="2061884"/>
            <a:ext cx="927846" cy="927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0314" y="3576917"/>
            <a:ext cx="667870" cy="667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346140" y="2227729"/>
            <a:ext cx="591669" cy="591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79259" y="3550023"/>
            <a:ext cx="784412" cy="78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56846" y="4818531"/>
            <a:ext cx="878540" cy="878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82000" y="3533775"/>
            <a:ext cx="771523" cy="771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4955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зеленый, дизайн, иллюстрация&#10;&#10;Автоматически созданное описание">
            <a:extLst>
              <a:ext uri="{FF2B5EF4-FFF2-40B4-BE49-F238E27FC236}">
                <a16:creationId xmlns:a16="http://schemas.microsoft.com/office/drawing/2014/main" id="{B333A484-999E-133C-9968-2776E38606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004843C-C758-0947-370F-169D0F708CC1}"/>
              </a:ext>
            </a:extLst>
          </p:cNvPr>
          <p:cNvSpPr/>
          <p:nvPr/>
        </p:nvSpPr>
        <p:spPr>
          <a:xfrm>
            <a:off x="0" y="-12700"/>
            <a:ext cx="12205869" cy="6858000"/>
          </a:xfrm>
          <a:prstGeom prst="rect">
            <a:avLst/>
          </a:prstGeom>
          <a:solidFill>
            <a:srgbClr val="005996">
              <a:alpha val="6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Montserrat" panose="00000500000000000000" pitchFamily="2" charset="-52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8752C8C-1AEF-41BE-A88A-D214263CEDE6}"/>
              </a:ext>
            </a:extLst>
          </p:cNvPr>
          <p:cNvSpPr txBox="1"/>
          <p:nvPr/>
        </p:nvSpPr>
        <p:spPr>
          <a:xfrm>
            <a:off x="466361" y="2586842"/>
            <a:ext cx="61249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ctr"/>
            <a:r>
              <a:rPr lang="en-US" sz="3600" b="1" dirty="0" smtClean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T</a:t>
            </a:r>
            <a:r>
              <a:rPr lang="ru-RU" sz="3600" b="1" dirty="0" smtClean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HANK YOU FOR YOUR ATTENTION</a:t>
            </a:r>
            <a:r>
              <a:rPr lang="en-US" sz="3600" b="1" dirty="0" smtClean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!</a:t>
            </a:r>
            <a:endParaRPr lang="en-US" sz="3600" b="1" dirty="0">
              <a:solidFill>
                <a:schemeClr val="bg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7" y="240291"/>
            <a:ext cx="1309081" cy="8901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752C8C-1AEF-41BE-A88A-D214263CEDE6}"/>
              </a:ext>
            </a:extLst>
          </p:cNvPr>
          <p:cNvSpPr txBox="1"/>
          <p:nvPr/>
        </p:nvSpPr>
        <p:spPr>
          <a:xfrm>
            <a:off x="1317758" y="350249"/>
            <a:ext cx="82837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000" b="1" dirty="0" smtClean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NATIONAL STATISTICS COMMITTEE </a:t>
            </a:r>
            <a:r>
              <a:rPr lang="en-US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en-US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2000" b="1" dirty="0" smtClean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OF </a:t>
            </a:r>
            <a:r>
              <a:rPr lang="ru" sz="2000" b="1" dirty="0" smtClean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REPUBLIC </a:t>
            </a:r>
            <a:r>
              <a:rPr lang="ru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OF </a:t>
            </a:r>
            <a:r>
              <a:rPr lang="ru" sz="2000" b="1" dirty="0" smtClean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UZBEKISTAN</a:t>
            </a:r>
            <a:endParaRPr lang="ru" sz="2000" b="1" dirty="0">
              <a:solidFill>
                <a:prstClr val="white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46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4"/>
          <p:cNvSpPr txBox="1"/>
          <p:nvPr/>
        </p:nvSpPr>
        <p:spPr>
          <a:xfrm>
            <a:off x="11557769" y="325563"/>
            <a:ext cx="99347" cy="328633"/>
          </a:xfrm>
          <a:prstGeom prst="rect">
            <a:avLst/>
          </a:prstGeom>
        </p:spPr>
        <p:txBody>
          <a:bodyPr vert="horz" wrap="square" lIns="0" tIns="7701" rIns="0" bIns="0" rtlCol="0">
            <a:spAutoFit/>
          </a:bodyPr>
          <a:lstStyle/>
          <a:p>
            <a:pPr marL="7701">
              <a:spcBef>
                <a:spcPts val="61"/>
              </a:spcBef>
            </a:pPr>
            <a:endParaRPr lang="uz-Cyrl-UZ"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  <a:p>
            <a:pPr marL="7701">
              <a:spcBef>
                <a:spcPts val="61"/>
              </a:spcBef>
            </a:pPr>
            <a:endParaRPr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6350"/>
            <a:ext cx="12192000" cy="612000"/>
          </a:xfrm>
          <a:prstGeom prst="rect">
            <a:avLst/>
          </a:prstGeom>
        </p:spPr>
      </p:pic>
      <p:pic>
        <p:nvPicPr>
          <p:cNvPr id="7" name="Picture 2" descr="\\302-10\почта гкс\UZSTAT Logo(yangi).png">
            <a:extLst>
              <a:ext uri="{FF2B5EF4-FFF2-40B4-BE49-F238E27FC236}">
                <a16:creationId xmlns:a16="http://schemas.microsoft.com/office/drawing/2014/main" id="{D0756F70-613D-7C33-C224-EF61AEB4F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83" y="74386"/>
            <a:ext cx="378884" cy="378884"/>
          </a:xfrm>
          <a:prstGeom prst="rect">
            <a:avLst/>
          </a:prstGeom>
          <a:noFill/>
        </p:spPr>
      </p:pic>
      <p:sp>
        <p:nvSpPr>
          <p:cNvPr id="17" name="object 13">
            <a:extLst>
              <a:ext uri="{FF2B5EF4-FFF2-40B4-BE49-F238E27FC236}">
                <a16:creationId xmlns:a16="http://schemas.microsoft.com/office/drawing/2014/main" id="{F36E94E3-7BD5-B02E-AC33-747B9BE7832A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en-US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6" name="Заголовок 9">
            <a:extLst>
              <a:ext uri="{FF2B5EF4-FFF2-40B4-BE49-F238E27FC236}">
                <a16:creationId xmlns:a16="http://schemas.microsoft.com/office/drawing/2014/main" id="{93F43AD0-0793-47D4-8C67-DA676A0506EC}"/>
              </a:ext>
            </a:extLst>
          </p:cNvPr>
          <p:cNvSpPr txBox="1">
            <a:spLocks/>
          </p:cNvSpPr>
          <p:nvPr/>
        </p:nvSpPr>
        <p:spPr>
          <a:xfrm>
            <a:off x="1363978" y="1692059"/>
            <a:ext cx="9229260" cy="1689495"/>
          </a:xfrm>
          <a:prstGeom prst="rect">
            <a:avLst/>
          </a:prstGeom>
        </p:spPr>
        <p:txBody>
          <a:bodyPr vert="horz" lIns="29032" tIns="14516" rIns="29032" bIns="14516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ru-RU" sz="4000" b="1" dirty="0" err="1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Why</a:t>
            </a:r>
            <a:r>
              <a:rPr lang="ru-RU" sz="4000" b="1" dirty="0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4000" b="1" dirty="0" smtClean="0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are </a:t>
            </a:r>
            <a:r>
              <a:rPr lang="ru-RU" sz="4000" b="1" dirty="0" err="1" smtClean="0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Big</a:t>
            </a:r>
            <a:r>
              <a:rPr lang="ru-RU" sz="4000" b="1" dirty="0" smtClean="0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4000" b="1" dirty="0" err="1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Data</a:t>
            </a:r>
            <a:r>
              <a:rPr lang="ru-RU" sz="4000" b="1" dirty="0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4000" b="1" dirty="0" err="1" smtClean="0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important</a:t>
            </a:r>
            <a:r>
              <a:rPr lang="ru-RU" sz="4000" b="1" dirty="0" smtClean="0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4000" b="1" dirty="0" smtClean="0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in measuring</a:t>
            </a:r>
            <a:r>
              <a:rPr lang="ru-RU" sz="4000" b="1" dirty="0" smtClean="0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4000" b="1" dirty="0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inflation</a:t>
            </a:r>
            <a:r>
              <a:rPr lang="en-US" sz="4000" b="1" dirty="0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?</a:t>
            </a:r>
            <a:endParaRPr lang="ru" sz="4000" b="1" dirty="0">
              <a:solidFill>
                <a:schemeClr val="tx2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4127" y="3373076"/>
            <a:ext cx="2727236" cy="2727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85208" y="3536981"/>
            <a:ext cx="1769701" cy="1769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77774" y="3640496"/>
            <a:ext cx="1906438" cy="19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658737" y="6807"/>
            <a:ext cx="2600761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343254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defRPr/>
            </a:pP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NATIONAL STATISTICS COMMITTEE </a:t>
            </a:r>
            <a:b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OF THE REPUBLIC OF UZBEKISTAN</a:t>
            </a:r>
          </a:p>
        </p:txBody>
      </p:sp>
    </p:spTree>
    <p:extLst>
      <p:ext uri="{BB962C8B-B14F-4D97-AF65-F5344CB8AC3E}">
        <p14:creationId xmlns:p14="http://schemas.microsoft.com/office/powerpoint/2010/main" val="84955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4"/>
          <p:cNvSpPr txBox="1"/>
          <p:nvPr/>
        </p:nvSpPr>
        <p:spPr>
          <a:xfrm>
            <a:off x="11557769" y="325563"/>
            <a:ext cx="99347" cy="328633"/>
          </a:xfrm>
          <a:prstGeom prst="rect">
            <a:avLst/>
          </a:prstGeom>
        </p:spPr>
        <p:txBody>
          <a:bodyPr vert="horz" wrap="square" lIns="0" tIns="7701" rIns="0" bIns="0" rtlCol="0">
            <a:spAutoFit/>
          </a:bodyPr>
          <a:lstStyle/>
          <a:p>
            <a:pPr marL="7701">
              <a:spcBef>
                <a:spcPts val="61"/>
              </a:spcBef>
            </a:pPr>
            <a:endParaRPr lang="uz-Cyrl-UZ"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  <a:p>
            <a:pPr marL="7701">
              <a:spcBef>
                <a:spcPts val="61"/>
              </a:spcBef>
            </a:pPr>
            <a:endParaRPr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6350"/>
            <a:ext cx="12192000" cy="612000"/>
          </a:xfrm>
          <a:prstGeom prst="rect">
            <a:avLst/>
          </a:prstGeom>
        </p:spPr>
      </p:pic>
      <p:pic>
        <p:nvPicPr>
          <p:cNvPr id="7" name="Picture 2" descr="\\302-10\почта гкс\UZSTAT Logo(yangi).png">
            <a:extLst>
              <a:ext uri="{FF2B5EF4-FFF2-40B4-BE49-F238E27FC236}">
                <a16:creationId xmlns:a16="http://schemas.microsoft.com/office/drawing/2014/main" id="{D0756F70-613D-7C33-C224-EF61AEB4F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83" y="74386"/>
            <a:ext cx="378884" cy="378884"/>
          </a:xfrm>
          <a:prstGeom prst="rect">
            <a:avLst/>
          </a:prstGeom>
          <a:noFill/>
        </p:spPr>
      </p:pic>
      <p:sp>
        <p:nvSpPr>
          <p:cNvPr id="17" name="object 13">
            <a:extLst>
              <a:ext uri="{FF2B5EF4-FFF2-40B4-BE49-F238E27FC236}">
                <a16:creationId xmlns:a16="http://schemas.microsoft.com/office/drawing/2014/main" id="{F36E94E3-7BD5-B02E-AC33-747B9BE7832A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ru-RU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3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58737" y="6807"/>
            <a:ext cx="2600761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343254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defRPr/>
            </a:pP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NATIONAL STATISTICS COMMITTEE </a:t>
            </a:r>
            <a:b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OF THE REPUBLIC OF UZBEKISTAN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9778" y="1035410"/>
            <a:ext cx="11713297" cy="2266913"/>
          </a:xfrm>
          <a:prstGeom prst="roundRect">
            <a:avLst>
              <a:gd name="adj" fmla="val 5016"/>
            </a:avLst>
          </a:prstGeom>
          <a:solidFill>
            <a:schemeClr val="bg1"/>
          </a:solidFill>
          <a:ln w="12700">
            <a:noFill/>
            <a:prstDash val="dash"/>
          </a:ln>
          <a:effectLst>
            <a:outerShdw blurRad="63500" sx="102000" sy="102000" algn="ctr" rotWithShape="0">
              <a:srgbClr val="8FC26C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0" name="Скругленный прямоугольник 5">
            <a:extLst>
              <a:ext uri="{FF2B5EF4-FFF2-40B4-BE49-F238E27FC236}">
                <a16:creationId xmlns:a16="http://schemas.microsoft.com/office/drawing/2014/main" id="{8B95078C-257A-07C4-0B75-5E69EE9DAF25}"/>
              </a:ext>
            </a:extLst>
          </p:cNvPr>
          <p:cNvSpPr/>
          <p:nvPr/>
        </p:nvSpPr>
        <p:spPr>
          <a:xfrm>
            <a:off x="251028" y="1091801"/>
            <a:ext cx="8910220" cy="587028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CONSUMER PRICE INDEX</a:t>
            </a:r>
            <a:r>
              <a:rPr lang="uz-Cyrl-UZ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uz-Cyrl-UZ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Скругленный прямоугольник 88">
            <a:extLst>
              <a:ext uri="{FF2B5EF4-FFF2-40B4-BE49-F238E27FC236}">
                <a16:creationId xmlns:a16="http://schemas.microsoft.com/office/drawing/2014/main" id="{858FF1B0-9E89-61CA-1A97-D25C845C32DD}"/>
              </a:ext>
            </a:extLst>
          </p:cNvPr>
          <p:cNvSpPr/>
          <p:nvPr/>
        </p:nvSpPr>
        <p:spPr>
          <a:xfrm>
            <a:off x="289018" y="1753992"/>
            <a:ext cx="8898113" cy="1420199"/>
          </a:xfrm>
          <a:prstGeom prst="roundRect">
            <a:avLst/>
          </a:prstGeom>
          <a:solidFill>
            <a:schemeClr val="bg1"/>
          </a:solidFill>
          <a:ln w="12700">
            <a:noFill/>
          </a:ln>
          <a:effectLst>
            <a:outerShdw blurRad="63500" sx="102000" sy="102000" algn="ctr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It is calculated monthly and published on the official website of the National Statistics Committee in the format of tables and graphs, press releases, and compilations.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88282" y="3963705"/>
            <a:ext cx="11713297" cy="2407973"/>
          </a:xfrm>
          <a:prstGeom prst="roundRect">
            <a:avLst>
              <a:gd name="adj" fmla="val 5016"/>
            </a:avLst>
          </a:prstGeom>
          <a:solidFill>
            <a:schemeClr val="bg1"/>
          </a:solidFill>
          <a:ln w="12700">
            <a:noFill/>
            <a:prstDash val="dash"/>
          </a:ln>
          <a:effectLst>
            <a:outerShdw blurRad="63500" sx="102000" sy="102000" algn="ctr" rotWithShape="0">
              <a:srgbClr val="8FC26C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2" name="Скругленный прямоугольник 5">
            <a:extLst>
              <a:ext uri="{FF2B5EF4-FFF2-40B4-BE49-F238E27FC236}">
                <a16:creationId xmlns:a16="http://schemas.microsoft.com/office/drawing/2014/main" id="{8B95078C-257A-07C4-0B75-5E69EE9DAF25}"/>
              </a:ext>
            </a:extLst>
          </p:cNvPr>
          <p:cNvSpPr/>
          <p:nvPr/>
        </p:nvSpPr>
        <p:spPr>
          <a:xfrm>
            <a:off x="239532" y="4020096"/>
            <a:ext cx="8910220" cy="587028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AVERAGE CONSUMER PRICES</a:t>
            </a:r>
          </a:p>
        </p:txBody>
      </p:sp>
      <p:sp>
        <p:nvSpPr>
          <p:cNvPr id="23" name="Скругленный прямоугольник 88">
            <a:extLst>
              <a:ext uri="{FF2B5EF4-FFF2-40B4-BE49-F238E27FC236}">
                <a16:creationId xmlns:a16="http://schemas.microsoft.com/office/drawing/2014/main" id="{858FF1B0-9E89-61CA-1A97-D25C845C32DD}"/>
              </a:ext>
            </a:extLst>
          </p:cNvPr>
          <p:cNvSpPr/>
          <p:nvPr/>
        </p:nvSpPr>
        <p:spPr>
          <a:xfrm>
            <a:off x="277522" y="4682287"/>
            <a:ext cx="8866478" cy="1537963"/>
          </a:xfrm>
          <a:prstGeom prst="roundRect">
            <a:avLst/>
          </a:prstGeom>
          <a:solidFill>
            <a:schemeClr val="bg1"/>
          </a:solidFill>
          <a:ln w="12700">
            <a:noFill/>
          </a:ln>
          <a:effectLst>
            <a:outerShdw blurRad="63500" sx="102000" sy="102000" algn="ctr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They reflect the level of current prices by region and the national average. They are published on the official website of the National Statistics Committee. 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17972" y="103517"/>
            <a:ext cx="6369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INDICATORS FOR CONSUMER PRICE STATISTICS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32521" y="1221691"/>
            <a:ext cx="1519537" cy="151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23894" y="4265002"/>
            <a:ext cx="1554042" cy="155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4955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Скругленный прямоугольник 51">
            <a:extLst>
              <a:ext uri="{FF2B5EF4-FFF2-40B4-BE49-F238E27FC236}">
                <a16:creationId xmlns:a16="http://schemas.microsoft.com/office/drawing/2014/main" id="{04AB9F4D-F29E-814D-F370-5058B24BC097}"/>
              </a:ext>
            </a:extLst>
          </p:cNvPr>
          <p:cNvSpPr/>
          <p:nvPr/>
        </p:nvSpPr>
        <p:spPr>
          <a:xfrm>
            <a:off x="101503" y="732813"/>
            <a:ext cx="5971496" cy="5995790"/>
          </a:xfrm>
          <a:prstGeom prst="roundRect">
            <a:avLst>
              <a:gd name="adj" fmla="val 3331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uz-Cyrl-UZ" sz="1400" dirty="0">
              <a:solidFill>
                <a:srgbClr val="20386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object 14"/>
          <p:cNvSpPr txBox="1"/>
          <p:nvPr/>
        </p:nvSpPr>
        <p:spPr>
          <a:xfrm>
            <a:off x="11557769" y="325563"/>
            <a:ext cx="99347" cy="328633"/>
          </a:xfrm>
          <a:prstGeom prst="rect">
            <a:avLst/>
          </a:prstGeom>
        </p:spPr>
        <p:txBody>
          <a:bodyPr vert="horz" wrap="square" lIns="0" tIns="7701" rIns="0" bIns="0" rtlCol="0">
            <a:spAutoFit/>
          </a:bodyPr>
          <a:lstStyle/>
          <a:p>
            <a:pPr marL="7701">
              <a:spcBef>
                <a:spcPts val="61"/>
              </a:spcBef>
            </a:pPr>
            <a:endParaRPr lang="uz-Cyrl-UZ"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  <a:p>
            <a:pPr marL="7701">
              <a:spcBef>
                <a:spcPts val="61"/>
              </a:spcBef>
            </a:pPr>
            <a:endParaRPr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6350"/>
            <a:ext cx="12192000" cy="612000"/>
          </a:xfrm>
          <a:prstGeom prst="rect">
            <a:avLst/>
          </a:prstGeom>
        </p:spPr>
      </p:pic>
      <p:pic>
        <p:nvPicPr>
          <p:cNvPr id="7" name="Picture 2" descr="\\302-10\почта гкс\UZSTAT Logo(yangi).png">
            <a:extLst>
              <a:ext uri="{FF2B5EF4-FFF2-40B4-BE49-F238E27FC236}">
                <a16:creationId xmlns:a16="http://schemas.microsoft.com/office/drawing/2014/main" id="{D0756F70-613D-7C33-C224-EF61AEB4F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83" y="74386"/>
            <a:ext cx="378884" cy="378884"/>
          </a:xfrm>
          <a:prstGeom prst="rect">
            <a:avLst/>
          </a:prstGeom>
          <a:noFill/>
        </p:spPr>
      </p:pic>
      <p:sp>
        <p:nvSpPr>
          <p:cNvPr id="17" name="object 13">
            <a:extLst>
              <a:ext uri="{FF2B5EF4-FFF2-40B4-BE49-F238E27FC236}">
                <a16:creationId xmlns:a16="http://schemas.microsoft.com/office/drawing/2014/main" id="{F36E94E3-7BD5-B02E-AC33-747B9BE7832A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uz-Cyrl-UZ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46" name="object 13"/>
          <p:cNvSpPr txBox="1"/>
          <p:nvPr/>
        </p:nvSpPr>
        <p:spPr>
          <a:xfrm>
            <a:off x="3449184" y="97306"/>
            <a:ext cx="7592627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STATISTICAL COVERAGE 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1837574" y="962284"/>
            <a:ext cx="3959398" cy="684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Sample of cities and districts </a:t>
            </a:r>
            <a:endParaRPr lang="uz-Cyrl-UZ" sz="2000" b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834695" y="2037708"/>
            <a:ext cx="3959398" cy="684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Number of price registrars</a:t>
            </a: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1843325" y="3098753"/>
            <a:ext cx="3959398" cy="684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Sections of </a:t>
            </a:r>
            <a:r>
              <a:rPr lang="ru-RU" sz="2000" b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the</a:t>
            </a:r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C</a:t>
            </a:r>
            <a:r>
              <a:rPr lang="en-US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OICOP</a:t>
            </a:r>
            <a:endParaRPr lang="uz-Cyrl-UZ" sz="2000" b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1831820" y="4200055"/>
            <a:ext cx="3959398" cy="684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Objects of trade and services</a:t>
            </a:r>
          </a:p>
        </p:txBody>
      </p:sp>
      <p:sp>
        <p:nvSpPr>
          <p:cNvPr id="88" name="Скругленный прямоугольник 87"/>
          <p:cNvSpPr/>
          <p:nvPr/>
        </p:nvSpPr>
        <p:spPr>
          <a:xfrm>
            <a:off x="1843326" y="5358854"/>
            <a:ext cx="3959398" cy="684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Number of </a:t>
            </a:r>
            <a:r>
              <a:rPr lang="ru-RU" sz="2000" b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price</a:t>
            </a:r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quot</a:t>
            </a:r>
            <a:r>
              <a:rPr lang="en-US" sz="2000" b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ations</a:t>
            </a:r>
            <a:endParaRPr lang="uz-Cyrl-UZ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41" name="Скругленный прямоугольник 840"/>
          <p:cNvSpPr/>
          <p:nvPr/>
        </p:nvSpPr>
        <p:spPr>
          <a:xfrm>
            <a:off x="6229614" y="808596"/>
            <a:ext cx="5902004" cy="3290241"/>
          </a:xfrm>
          <a:prstGeom prst="roundRect">
            <a:avLst>
              <a:gd name="adj" fmla="val 5016"/>
            </a:avLst>
          </a:prstGeom>
          <a:solidFill>
            <a:schemeClr val="bg1"/>
          </a:solidFill>
          <a:ln w="12700">
            <a:noFill/>
            <a:prstDash val="dash"/>
          </a:ln>
          <a:effectLst>
            <a:outerShdw blurRad="63500" sx="102000" sy="102000" algn="ctr" rotWithShape="0">
              <a:srgbClr val="8FC26C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42" name="Скругленный прямоугольник 5">
            <a:extLst>
              <a:ext uri="{FF2B5EF4-FFF2-40B4-BE49-F238E27FC236}">
                <a16:creationId xmlns:a16="http://schemas.microsoft.com/office/drawing/2014/main" id="{6C13DD36-C917-D869-58FC-67F9122A6B07}"/>
              </a:ext>
            </a:extLst>
          </p:cNvPr>
          <p:cNvSpPr/>
          <p:nvPr/>
        </p:nvSpPr>
        <p:spPr>
          <a:xfrm>
            <a:off x="6341288" y="920321"/>
            <a:ext cx="5744319" cy="685904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510 items of goods and services</a:t>
            </a:r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67" name="Скругленный прямоугольник 88">
            <a:extLst>
              <a:ext uri="{FF2B5EF4-FFF2-40B4-BE49-F238E27FC236}">
                <a16:creationId xmlns:a16="http://schemas.microsoft.com/office/drawing/2014/main" id="{0C8075CB-6BC3-6DCA-75D0-E313FCA16ADA}"/>
              </a:ext>
            </a:extLst>
          </p:cNvPr>
          <p:cNvSpPr/>
          <p:nvPr/>
        </p:nvSpPr>
        <p:spPr>
          <a:xfrm>
            <a:off x="6426680" y="4432523"/>
            <a:ext cx="5503653" cy="958986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5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z-Cyrl-UZ" sz="1400" b="1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68" name="Прямоугольник 867">
            <a:extLst>
              <a:ext uri="{FF2B5EF4-FFF2-40B4-BE49-F238E27FC236}">
                <a16:creationId xmlns:a16="http://schemas.microsoft.com/office/drawing/2014/main" id="{0709E81E-A561-F537-D768-0688600EAF60}"/>
              </a:ext>
            </a:extLst>
          </p:cNvPr>
          <p:cNvSpPr/>
          <p:nvPr/>
        </p:nvSpPr>
        <p:spPr>
          <a:xfrm>
            <a:off x="6584038" y="4559206"/>
            <a:ext cx="1269331" cy="695575"/>
          </a:xfrm>
          <a:prstGeom prst="rect">
            <a:avLst/>
          </a:prstGeom>
          <a:effectLst>
            <a:outerShdw blurRad="63500" sx="102000" sy="102000" algn="ctr" rotWithShape="0">
              <a:schemeClr val="accent5">
                <a:lumMod val="50000"/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2000" spc="-19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since</a:t>
            </a:r>
            <a:r>
              <a:rPr lang="en-US" sz="2800" b="1" spc="-19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uz-Cyrl-UZ" sz="2800" b="1" spc="-19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2001</a:t>
            </a:r>
            <a:endParaRPr lang="ru-RU" sz="1400" spc="-19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69" name="Прямоугольник 868">
            <a:extLst>
              <a:ext uri="{FF2B5EF4-FFF2-40B4-BE49-F238E27FC236}">
                <a16:creationId xmlns:a16="http://schemas.microsoft.com/office/drawing/2014/main" id="{23B23E08-6EB5-7880-EDE0-A3264C2227D4}"/>
              </a:ext>
            </a:extLst>
          </p:cNvPr>
          <p:cNvSpPr/>
          <p:nvPr/>
        </p:nvSpPr>
        <p:spPr>
          <a:xfrm>
            <a:off x="7884543" y="4559206"/>
            <a:ext cx="4019908" cy="757130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schemeClr val="accent5">
                <a:lumMod val="50000"/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pc="-19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Data on consumer expenditures are  compiled in accordance </a:t>
            </a:r>
            <a:r>
              <a:rPr lang="en-US" spc="-19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with</a:t>
            </a:r>
            <a:br>
              <a:rPr lang="en-US" spc="-19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b="1" spc="-19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World</a:t>
            </a:r>
            <a:r>
              <a:rPr lang="ru-RU" b="1" spc="-19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b="1" spc="-19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Bank</a:t>
            </a:r>
            <a:r>
              <a:rPr lang="en-US" b="1" spc="-19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pc="-19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recimmendations</a:t>
            </a:r>
            <a:endParaRPr lang="ru-RU" b="1" spc="-19" dirty="0" smtClean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70" name="Скругленный прямоугольник 88">
            <a:extLst>
              <a:ext uri="{FF2B5EF4-FFF2-40B4-BE49-F238E27FC236}">
                <a16:creationId xmlns:a16="http://schemas.microsoft.com/office/drawing/2014/main" id="{6EB3FF40-CEED-60DE-8236-0F70FED7832F}"/>
              </a:ext>
            </a:extLst>
          </p:cNvPr>
          <p:cNvSpPr/>
          <p:nvPr/>
        </p:nvSpPr>
        <p:spPr>
          <a:xfrm>
            <a:off x="6415788" y="5491207"/>
            <a:ext cx="5523170" cy="961299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5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z-Cyrl-UZ" sz="1400" b="1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71" name="Прямоугольник 870">
            <a:extLst>
              <a:ext uri="{FF2B5EF4-FFF2-40B4-BE49-F238E27FC236}">
                <a16:creationId xmlns:a16="http://schemas.microsoft.com/office/drawing/2014/main" id="{A0A13831-FFD8-B044-CE40-62C3BF20B6D0}"/>
              </a:ext>
            </a:extLst>
          </p:cNvPr>
          <p:cNvSpPr/>
          <p:nvPr/>
        </p:nvSpPr>
        <p:spPr>
          <a:xfrm>
            <a:off x="6634874" y="5700854"/>
            <a:ext cx="1167657" cy="415498"/>
          </a:xfrm>
          <a:prstGeom prst="rect">
            <a:avLst/>
          </a:prstGeom>
          <a:effectLst>
            <a:outerShdw blurRad="63500" sx="102000" sy="102000" algn="ctr" rotWithShape="0">
              <a:schemeClr val="accent5">
                <a:lumMod val="50000"/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uz-Cyrl-UZ" sz="3000" b="1" spc="-19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2,0 </a:t>
            </a:r>
            <a:r>
              <a:rPr lang="uz-Cyrl-UZ" sz="3000" b="1" i="1" spc="-19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%</a:t>
            </a:r>
            <a:endParaRPr lang="ru-RU" sz="3000" i="1" spc="-19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72" name="Прямоугольник 871">
            <a:extLst>
              <a:ext uri="{FF2B5EF4-FFF2-40B4-BE49-F238E27FC236}">
                <a16:creationId xmlns:a16="http://schemas.microsoft.com/office/drawing/2014/main" id="{61E25A64-A843-A5A8-ED1E-D8C865C215C2}"/>
              </a:ext>
            </a:extLst>
          </p:cNvPr>
          <p:cNvSpPr/>
          <p:nvPr/>
        </p:nvSpPr>
        <p:spPr>
          <a:xfrm>
            <a:off x="7884543" y="5627058"/>
            <a:ext cx="3985404" cy="646331"/>
          </a:xfrm>
          <a:prstGeom prst="rect">
            <a:avLst/>
          </a:prstGeom>
          <a:effectLst>
            <a:outerShdw blurRad="63500" sx="102000" sy="102000" algn="ctr" rotWithShape="0">
              <a:schemeClr val="accent5">
                <a:lumMod val="50000"/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ru-RU" spc="-19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sample from </a:t>
            </a:r>
            <a:r>
              <a:rPr lang="ru-RU" spc="-19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the</a:t>
            </a:r>
            <a:r>
              <a:rPr lang="ru-RU" spc="-19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pc="-19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general</a:t>
            </a:r>
            <a:r>
              <a:rPr lang="en-US" spc="-19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en-US" spc="-19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pc="-19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population</a:t>
            </a:r>
            <a:r>
              <a:rPr lang="ru-RU" spc="-19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b="1" spc="-19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households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58737" y="6807"/>
            <a:ext cx="2600761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343254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defRPr/>
            </a:pP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NATIONAL STATISTICS COMMITTEE </a:t>
            </a:r>
            <a:b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OF THE REPUBLIC OF UZBEKISTAN</a:t>
            </a:r>
          </a:p>
        </p:txBody>
      </p:sp>
      <p:sp>
        <p:nvSpPr>
          <p:cNvPr id="33" name="Скругленный прямоугольник 32">
            <a:extLst>
              <a:ext uri="{FF2B5EF4-FFF2-40B4-BE49-F238E27FC236}">
                <a16:creationId xmlns:a16="http://schemas.microsoft.com/office/drawing/2014/main" id="{18612E4F-4E39-2A73-3302-A415D0DFFA28}"/>
              </a:ext>
            </a:extLst>
          </p:cNvPr>
          <p:cNvSpPr/>
          <p:nvPr/>
        </p:nvSpPr>
        <p:spPr>
          <a:xfrm>
            <a:off x="9594574" y="1690286"/>
            <a:ext cx="2439120" cy="816472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>
                <a:latin typeface="Cambria" panose="02040503050406030204" pitchFamily="18" charset="0"/>
                <a:ea typeface="Cambria" panose="02040503050406030204" pitchFamily="18" charset="0"/>
              </a:rPr>
              <a:t>Food</a:t>
            </a:r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1600" b="1" dirty="0" err="1">
                <a:latin typeface="Cambria" panose="02040503050406030204" pitchFamily="18" charset="0"/>
                <a:ea typeface="Cambria" panose="02040503050406030204" pitchFamily="18" charset="0"/>
              </a:rPr>
              <a:t>products</a:t>
            </a:r>
            <a:endParaRPr lang="ru-RU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5" name="Скругленный прямоугольник 88">
            <a:extLst>
              <a:ext uri="{FF2B5EF4-FFF2-40B4-BE49-F238E27FC236}">
                <a16:creationId xmlns:a16="http://schemas.microsoft.com/office/drawing/2014/main" id="{48C52E44-1549-CDCE-B2B4-216D5662562F}"/>
              </a:ext>
            </a:extLst>
          </p:cNvPr>
          <p:cNvSpPr/>
          <p:nvPr/>
        </p:nvSpPr>
        <p:spPr>
          <a:xfrm>
            <a:off x="8017565" y="1696851"/>
            <a:ext cx="1420394" cy="789151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170 </a:t>
            </a:r>
            <a:endParaRPr lang="uz-Cyrl-UZ" sz="1600" b="1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6" name="Скругленный прямоугольник 35">
            <a:extLst>
              <a:ext uri="{FF2B5EF4-FFF2-40B4-BE49-F238E27FC236}">
                <a16:creationId xmlns:a16="http://schemas.microsoft.com/office/drawing/2014/main" id="{18612E4F-4E39-2A73-3302-A415D0DFFA28}"/>
              </a:ext>
            </a:extLst>
          </p:cNvPr>
          <p:cNvSpPr/>
          <p:nvPr/>
        </p:nvSpPr>
        <p:spPr>
          <a:xfrm>
            <a:off x="9594574" y="3419764"/>
            <a:ext cx="2439119" cy="602271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z-Cyrl-UZ" sz="1600" b="1" dirty="0">
                <a:latin typeface="Cambria" panose="02040503050406030204" pitchFamily="18" charset="0"/>
                <a:ea typeface="Cambria" panose="02040503050406030204" pitchFamily="18" charset="0"/>
              </a:rPr>
              <a:t>Services</a:t>
            </a:r>
            <a:endParaRPr lang="uz-Cyrl-UZ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7" name="Скругленный прямоугольник 88">
            <a:extLst>
              <a:ext uri="{FF2B5EF4-FFF2-40B4-BE49-F238E27FC236}">
                <a16:creationId xmlns:a16="http://schemas.microsoft.com/office/drawing/2014/main" id="{48C52E44-1549-CDCE-B2B4-216D5662562F}"/>
              </a:ext>
            </a:extLst>
          </p:cNvPr>
          <p:cNvSpPr/>
          <p:nvPr/>
        </p:nvSpPr>
        <p:spPr>
          <a:xfrm>
            <a:off x="8017565" y="3419764"/>
            <a:ext cx="1420394" cy="602272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90</a:t>
            </a:r>
            <a:endParaRPr lang="uz-Cyrl-UZ" sz="1600" b="1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8" name="Скругленный прямоугольник 37">
            <a:extLst>
              <a:ext uri="{FF2B5EF4-FFF2-40B4-BE49-F238E27FC236}">
                <a16:creationId xmlns:a16="http://schemas.microsoft.com/office/drawing/2014/main" id="{18612E4F-4E39-2A73-3302-A415D0DFFA28}"/>
              </a:ext>
            </a:extLst>
          </p:cNvPr>
          <p:cNvSpPr/>
          <p:nvPr/>
        </p:nvSpPr>
        <p:spPr>
          <a:xfrm>
            <a:off x="9594574" y="2589666"/>
            <a:ext cx="2439120" cy="764448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1600" b="1" dirty="0" err="1">
                <a:latin typeface="Cambria" panose="02040503050406030204" pitchFamily="18" charset="0"/>
                <a:ea typeface="Cambria" panose="02040503050406030204" pitchFamily="18" charset="0"/>
              </a:rPr>
              <a:t>Non-food</a:t>
            </a:r>
            <a:endParaRPr lang="ru-RU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sz="1600" b="1" dirty="0" err="1">
                <a:latin typeface="Cambria" panose="02040503050406030204" pitchFamily="18" charset="0"/>
                <a:ea typeface="Cambria" panose="02040503050406030204" pitchFamily="18" charset="0"/>
              </a:rPr>
              <a:t>products</a:t>
            </a:r>
            <a:endParaRPr lang="ru-RU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9" name="Скругленный прямоугольник 88">
            <a:extLst>
              <a:ext uri="{FF2B5EF4-FFF2-40B4-BE49-F238E27FC236}">
                <a16:creationId xmlns:a16="http://schemas.microsoft.com/office/drawing/2014/main" id="{48C52E44-1549-CDCE-B2B4-216D5662562F}"/>
              </a:ext>
            </a:extLst>
          </p:cNvPr>
          <p:cNvSpPr/>
          <p:nvPr/>
        </p:nvSpPr>
        <p:spPr>
          <a:xfrm>
            <a:off x="8017566" y="2585700"/>
            <a:ext cx="1420394" cy="734366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250 </a:t>
            </a:r>
            <a:endParaRPr lang="uz-Cyrl-UZ" sz="1600" b="1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" t="4653" r="67228" b="52593"/>
          <a:stretch/>
        </p:blipFill>
        <p:spPr>
          <a:xfrm>
            <a:off x="6723331" y="1731426"/>
            <a:ext cx="810618" cy="720000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858" y="3330182"/>
            <a:ext cx="720000" cy="720000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319" y="2530804"/>
            <a:ext cx="720000" cy="720000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0687" y="2561527"/>
            <a:ext cx="720000" cy="720000"/>
          </a:xfrm>
          <a:prstGeom prst="rect">
            <a:avLst/>
          </a:prstGeom>
        </p:spPr>
      </p:pic>
      <p:sp>
        <p:nvSpPr>
          <p:cNvPr id="44" name="Заголовок 9">
            <a:extLst>
              <a:ext uri="{FF2B5EF4-FFF2-40B4-BE49-F238E27FC236}">
                <a16:creationId xmlns:a16="http://schemas.microsoft.com/office/drawing/2014/main" id="{93F43AD0-0793-47D4-8C67-DA676A0506EC}"/>
              </a:ext>
            </a:extLst>
          </p:cNvPr>
          <p:cNvSpPr txBox="1">
            <a:spLocks/>
          </p:cNvSpPr>
          <p:nvPr/>
        </p:nvSpPr>
        <p:spPr>
          <a:xfrm>
            <a:off x="286218" y="947764"/>
            <a:ext cx="1439081" cy="6840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txBody>
          <a:bodyPr vert="horz" lIns="29033" tIns="14516" rIns="29033" bIns="14516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uz-Cyrl-UZ" sz="32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60</a:t>
            </a:r>
            <a:endParaRPr lang="en-US" sz="32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5" name="Заголовок 9">
            <a:extLst>
              <a:ext uri="{FF2B5EF4-FFF2-40B4-BE49-F238E27FC236}">
                <a16:creationId xmlns:a16="http://schemas.microsoft.com/office/drawing/2014/main" id="{93F43AD0-0793-47D4-8C67-DA676A0506EC}"/>
              </a:ext>
            </a:extLst>
          </p:cNvPr>
          <p:cNvSpPr txBox="1">
            <a:spLocks/>
          </p:cNvSpPr>
          <p:nvPr/>
        </p:nvSpPr>
        <p:spPr>
          <a:xfrm>
            <a:off x="274711" y="2031816"/>
            <a:ext cx="1441960" cy="6840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txBody>
          <a:bodyPr vert="horz" lIns="29033" tIns="14516" rIns="29033" bIns="14516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uz-Cyrl-UZ" sz="32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60</a:t>
            </a:r>
            <a:endParaRPr lang="en-US" sz="32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8" name="Заголовок 9">
            <a:extLst>
              <a:ext uri="{FF2B5EF4-FFF2-40B4-BE49-F238E27FC236}">
                <a16:creationId xmlns:a16="http://schemas.microsoft.com/office/drawing/2014/main" id="{93F43AD0-0793-47D4-8C67-DA676A0506EC}"/>
              </a:ext>
            </a:extLst>
          </p:cNvPr>
          <p:cNvSpPr txBox="1">
            <a:spLocks/>
          </p:cNvSpPr>
          <p:nvPr/>
        </p:nvSpPr>
        <p:spPr>
          <a:xfrm>
            <a:off x="274717" y="3084233"/>
            <a:ext cx="1439081" cy="6840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txBody>
          <a:bodyPr vert="horz" lIns="29033" tIns="14516" rIns="29033" bIns="14516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uz-Cyrl-UZ" sz="32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13</a:t>
            </a:r>
            <a:endParaRPr lang="uz-Cyrl-UZ" sz="24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9" name="Заголовок 9">
            <a:extLst>
              <a:ext uri="{FF2B5EF4-FFF2-40B4-BE49-F238E27FC236}">
                <a16:creationId xmlns:a16="http://schemas.microsoft.com/office/drawing/2014/main" id="{93F43AD0-0793-47D4-8C67-DA676A0506EC}"/>
              </a:ext>
            </a:extLst>
          </p:cNvPr>
          <p:cNvSpPr txBox="1">
            <a:spLocks/>
          </p:cNvSpPr>
          <p:nvPr/>
        </p:nvSpPr>
        <p:spPr>
          <a:xfrm>
            <a:off x="271836" y="4194163"/>
            <a:ext cx="1441960" cy="6840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txBody>
          <a:bodyPr vert="horz" lIns="29033" tIns="14516" rIns="29033" bIns="14516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ru-RU" sz="32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4 </a:t>
            </a:r>
            <a:r>
              <a:rPr lang="ru-RU" sz="2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500</a:t>
            </a:r>
            <a:endParaRPr lang="uz-Cyrl-UZ" sz="18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0" name="Заголовок 9">
            <a:extLst>
              <a:ext uri="{FF2B5EF4-FFF2-40B4-BE49-F238E27FC236}">
                <a16:creationId xmlns:a16="http://schemas.microsoft.com/office/drawing/2014/main" id="{93F43AD0-0793-47D4-8C67-DA676A0506EC}"/>
              </a:ext>
            </a:extLst>
          </p:cNvPr>
          <p:cNvSpPr txBox="1">
            <a:spLocks/>
          </p:cNvSpPr>
          <p:nvPr/>
        </p:nvSpPr>
        <p:spPr>
          <a:xfrm>
            <a:off x="274718" y="5344334"/>
            <a:ext cx="1439081" cy="6840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txBody>
          <a:bodyPr vert="horz" lIns="29033" tIns="14516" rIns="29033" bIns="14516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ru-RU" sz="2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190 000</a:t>
            </a:r>
            <a:endParaRPr lang="uz-Cyrl-UZ" sz="24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98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Прямоугольник: скругленные углы 757"/>
          <p:cNvSpPr/>
          <p:nvPr/>
        </p:nvSpPr>
        <p:spPr>
          <a:xfrm>
            <a:off x="8558862" y="839758"/>
            <a:ext cx="3321170" cy="5842058"/>
          </a:xfrm>
          <a:prstGeom prst="roundRect">
            <a:avLst>
              <a:gd name="adj" fmla="val 7950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5417616E-B906-1CBA-CFB5-528EC7F0A775}"/>
              </a:ext>
            </a:extLst>
          </p:cNvPr>
          <p:cNvSpPr/>
          <p:nvPr/>
        </p:nvSpPr>
        <p:spPr>
          <a:xfrm>
            <a:off x="8808492" y="4433769"/>
            <a:ext cx="2799747" cy="1563597"/>
          </a:xfrm>
          <a:prstGeom prst="roundRect">
            <a:avLst>
              <a:gd name="adj" fmla="val 11804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0" name="Прямоугольник: скругленные углы 759"/>
          <p:cNvSpPr/>
          <p:nvPr/>
        </p:nvSpPr>
        <p:spPr>
          <a:xfrm>
            <a:off x="4558163" y="839758"/>
            <a:ext cx="3148641" cy="2078966"/>
          </a:xfrm>
          <a:prstGeom prst="roundRect">
            <a:avLst>
              <a:gd name="adj" fmla="val 11804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9" name="Прямоугольник: скругленные углы 758"/>
          <p:cNvSpPr/>
          <p:nvPr/>
        </p:nvSpPr>
        <p:spPr>
          <a:xfrm>
            <a:off x="454389" y="839757"/>
            <a:ext cx="3321170" cy="5888461"/>
          </a:xfrm>
          <a:prstGeom prst="roundRect">
            <a:avLst>
              <a:gd name="adj" fmla="val 10303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6" name="Прямоугольник: скругленные углы 755"/>
          <p:cNvSpPr/>
          <p:nvPr/>
        </p:nvSpPr>
        <p:spPr>
          <a:xfrm>
            <a:off x="4756583" y="4393838"/>
            <a:ext cx="2863970" cy="2311879"/>
          </a:xfrm>
          <a:prstGeom prst="roundRect">
            <a:avLst>
              <a:gd name="adj" fmla="val 1149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bject 14"/>
          <p:cNvSpPr txBox="1"/>
          <p:nvPr/>
        </p:nvSpPr>
        <p:spPr>
          <a:xfrm>
            <a:off x="11557769" y="325563"/>
            <a:ext cx="99347" cy="328633"/>
          </a:xfrm>
          <a:prstGeom prst="rect">
            <a:avLst/>
          </a:prstGeom>
        </p:spPr>
        <p:txBody>
          <a:bodyPr vert="horz" wrap="square" lIns="0" tIns="7701" rIns="0" bIns="0" rtlCol="0">
            <a:spAutoFit/>
          </a:bodyPr>
          <a:lstStyle/>
          <a:p>
            <a:pPr marL="7701">
              <a:spcBef>
                <a:spcPts val="61"/>
              </a:spcBef>
            </a:pPr>
            <a:endParaRPr lang="uz-Cyrl-UZ"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  <a:p>
            <a:pPr marL="7701">
              <a:spcBef>
                <a:spcPts val="61"/>
              </a:spcBef>
            </a:pPr>
            <a:endParaRPr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6350"/>
            <a:ext cx="12192000" cy="612000"/>
          </a:xfrm>
          <a:prstGeom prst="rect">
            <a:avLst/>
          </a:prstGeom>
        </p:spPr>
      </p:pic>
      <p:pic>
        <p:nvPicPr>
          <p:cNvPr id="7" name="Picture 2" descr="\\302-10\почта гкс\UZSTAT Logo(yangi).png">
            <a:extLst>
              <a:ext uri="{FF2B5EF4-FFF2-40B4-BE49-F238E27FC236}">
                <a16:creationId xmlns:a16="http://schemas.microsoft.com/office/drawing/2014/main" id="{D0756F70-613D-7C33-C224-EF61AEB4F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83" y="74386"/>
            <a:ext cx="378884" cy="378884"/>
          </a:xfrm>
          <a:prstGeom prst="rect">
            <a:avLst/>
          </a:prstGeom>
          <a:noFill/>
        </p:spPr>
      </p:pic>
      <p:sp>
        <p:nvSpPr>
          <p:cNvPr id="17" name="object 13">
            <a:extLst>
              <a:ext uri="{FF2B5EF4-FFF2-40B4-BE49-F238E27FC236}">
                <a16:creationId xmlns:a16="http://schemas.microsoft.com/office/drawing/2014/main" id="{F36E94E3-7BD5-B02E-AC33-747B9BE7832A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uz-Cyrl-UZ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5</a:t>
            </a:r>
          </a:p>
        </p:txBody>
      </p:sp>
      <p:grpSp>
        <p:nvGrpSpPr>
          <p:cNvPr id="8" name="Group 420"/>
          <p:cNvGrpSpPr>
            <a:grpSpLocks noChangeAspect="1"/>
          </p:cNvGrpSpPr>
          <p:nvPr/>
        </p:nvGrpSpPr>
        <p:grpSpPr bwMode="auto">
          <a:xfrm>
            <a:off x="5232546" y="1712916"/>
            <a:ext cx="1884158" cy="1116539"/>
            <a:chOff x="4545" y="1194"/>
            <a:chExt cx="999" cy="592"/>
          </a:xfrm>
        </p:grpSpPr>
        <p:sp>
          <p:nvSpPr>
            <p:cNvPr id="9" name="AutoShape 419"/>
            <p:cNvSpPr>
              <a:spLocks noChangeAspect="1" noChangeArrowheads="1" noTextEdit="1"/>
            </p:cNvSpPr>
            <p:nvPr/>
          </p:nvSpPr>
          <p:spPr bwMode="auto">
            <a:xfrm>
              <a:off x="4545" y="1194"/>
              <a:ext cx="999" cy="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grpSp>
          <p:nvGrpSpPr>
            <p:cNvPr id="10" name="Group 621"/>
            <p:cNvGrpSpPr>
              <a:grpSpLocks/>
            </p:cNvGrpSpPr>
            <p:nvPr/>
          </p:nvGrpSpPr>
          <p:grpSpPr bwMode="auto">
            <a:xfrm>
              <a:off x="4545" y="1194"/>
              <a:ext cx="999" cy="592"/>
              <a:chOff x="4545" y="1194"/>
              <a:chExt cx="999" cy="592"/>
            </a:xfrm>
          </p:grpSpPr>
          <p:sp>
            <p:nvSpPr>
              <p:cNvPr id="517" name="Freeform 421"/>
              <p:cNvSpPr>
                <a:spLocks noEditPoints="1"/>
              </p:cNvSpPr>
              <p:nvPr/>
            </p:nvSpPr>
            <p:spPr bwMode="auto">
              <a:xfrm>
                <a:off x="5469" y="1563"/>
                <a:ext cx="42" cy="19"/>
              </a:xfrm>
              <a:custGeom>
                <a:avLst/>
                <a:gdLst>
                  <a:gd name="T0" fmla="*/ 107 w 109"/>
                  <a:gd name="T1" fmla="*/ 47 h 49"/>
                  <a:gd name="T2" fmla="*/ 55 w 109"/>
                  <a:gd name="T3" fmla="*/ 48 h 49"/>
                  <a:gd name="T4" fmla="*/ 28 w 109"/>
                  <a:gd name="T5" fmla="*/ 48 h 49"/>
                  <a:gd name="T6" fmla="*/ 2 w 109"/>
                  <a:gd name="T7" fmla="*/ 49 h 49"/>
                  <a:gd name="T8" fmla="*/ 0 w 109"/>
                  <a:gd name="T9" fmla="*/ 49 h 49"/>
                  <a:gd name="T10" fmla="*/ 0 w 109"/>
                  <a:gd name="T11" fmla="*/ 47 h 49"/>
                  <a:gd name="T12" fmla="*/ 0 w 109"/>
                  <a:gd name="T13" fmla="*/ 2 h 49"/>
                  <a:gd name="T14" fmla="*/ 0 w 109"/>
                  <a:gd name="T15" fmla="*/ 0 h 49"/>
                  <a:gd name="T16" fmla="*/ 2 w 109"/>
                  <a:gd name="T17" fmla="*/ 0 h 49"/>
                  <a:gd name="T18" fmla="*/ 55 w 109"/>
                  <a:gd name="T19" fmla="*/ 0 h 49"/>
                  <a:gd name="T20" fmla="*/ 107 w 109"/>
                  <a:gd name="T21" fmla="*/ 1 h 49"/>
                  <a:gd name="T22" fmla="*/ 109 w 109"/>
                  <a:gd name="T23" fmla="*/ 1 h 49"/>
                  <a:gd name="T24" fmla="*/ 109 w 109"/>
                  <a:gd name="T25" fmla="*/ 2 h 49"/>
                  <a:gd name="T26" fmla="*/ 108 w 109"/>
                  <a:gd name="T27" fmla="*/ 25 h 49"/>
                  <a:gd name="T28" fmla="*/ 107 w 109"/>
                  <a:gd name="T29" fmla="*/ 47 h 49"/>
                  <a:gd name="T30" fmla="*/ 107 w 109"/>
                  <a:gd name="T31" fmla="*/ 47 h 49"/>
                  <a:gd name="T32" fmla="*/ 107 w 109"/>
                  <a:gd name="T33" fmla="*/ 24 h 49"/>
                  <a:gd name="T34" fmla="*/ 106 w 109"/>
                  <a:gd name="T35" fmla="*/ 2 h 49"/>
                  <a:gd name="T36" fmla="*/ 107 w 109"/>
                  <a:gd name="T37" fmla="*/ 3 h 49"/>
                  <a:gd name="T38" fmla="*/ 55 w 109"/>
                  <a:gd name="T39" fmla="*/ 4 h 49"/>
                  <a:gd name="T40" fmla="*/ 2 w 109"/>
                  <a:gd name="T41" fmla="*/ 4 h 49"/>
                  <a:gd name="T42" fmla="*/ 4 w 109"/>
                  <a:gd name="T43" fmla="*/ 2 h 49"/>
                  <a:gd name="T44" fmla="*/ 4 w 109"/>
                  <a:gd name="T45" fmla="*/ 47 h 49"/>
                  <a:gd name="T46" fmla="*/ 2 w 109"/>
                  <a:gd name="T47" fmla="*/ 45 h 49"/>
                  <a:gd name="T48" fmla="*/ 28 w 109"/>
                  <a:gd name="T49" fmla="*/ 45 h 49"/>
                  <a:gd name="T50" fmla="*/ 54 w 109"/>
                  <a:gd name="T51" fmla="*/ 46 h 49"/>
                  <a:gd name="T52" fmla="*/ 107 w 109"/>
                  <a:gd name="T53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9" h="49">
                    <a:moveTo>
                      <a:pt x="107" y="47"/>
                    </a:moveTo>
                    <a:cubicBezTo>
                      <a:pt x="55" y="48"/>
                      <a:pt x="55" y="48"/>
                      <a:pt x="55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19" y="48"/>
                      <a:pt x="10" y="48"/>
                      <a:pt x="2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72" y="0"/>
                      <a:pt x="90" y="1"/>
                      <a:pt x="107" y="1"/>
                    </a:cubicBezTo>
                    <a:cubicBezTo>
                      <a:pt x="109" y="1"/>
                      <a:pt x="109" y="1"/>
                      <a:pt x="109" y="1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9" y="10"/>
                      <a:pt x="108" y="17"/>
                      <a:pt x="108" y="25"/>
                    </a:cubicBezTo>
                    <a:lnTo>
                      <a:pt x="107" y="47"/>
                    </a:lnTo>
                    <a:close/>
                    <a:moveTo>
                      <a:pt x="107" y="47"/>
                    </a:move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17"/>
                      <a:pt x="106" y="9"/>
                      <a:pt x="106" y="2"/>
                    </a:cubicBezTo>
                    <a:cubicBezTo>
                      <a:pt x="107" y="3"/>
                      <a:pt x="107" y="3"/>
                      <a:pt x="107" y="3"/>
                    </a:cubicBezTo>
                    <a:cubicBezTo>
                      <a:pt x="90" y="3"/>
                      <a:pt x="72" y="4"/>
                      <a:pt x="55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10" y="45"/>
                      <a:pt x="19" y="45"/>
                      <a:pt x="28" y="45"/>
                    </a:cubicBezTo>
                    <a:cubicBezTo>
                      <a:pt x="54" y="46"/>
                      <a:pt x="54" y="46"/>
                      <a:pt x="54" y="46"/>
                    </a:cubicBezTo>
                    <a:lnTo>
                      <a:pt x="107" y="47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8" name="Rectangle 422"/>
              <p:cNvSpPr>
                <a:spLocks noChangeArrowheads="1"/>
              </p:cNvSpPr>
              <p:nvPr/>
            </p:nvSpPr>
            <p:spPr bwMode="auto">
              <a:xfrm>
                <a:off x="5447" y="1586"/>
                <a:ext cx="41" cy="1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9" name="Freeform 423"/>
              <p:cNvSpPr>
                <a:spLocks noEditPoints="1"/>
              </p:cNvSpPr>
              <p:nvPr/>
            </p:nvSpPr>
            <p:spPr bwMode="auto">
              <a:xfrm>
                <a:off x="5492" y="1585"/>
                <a:ext cx="42" cy="19"/>
              </a:xfrm>
              <a:custGeom>
                <a:avLst/>
                <a:gdLst>
                  <a:gd name="T0" fmla="*/ 108 w 109"/>
                  <a:gd name="T1" fmla="*/ 46 h 48"/>
                  <a:gd name="T2" fmla="*/ 55 w 109"/>
                  <a:gd name="T3" fmla="*/ 47 h 48"/>
                  <a:gd name="T4" fmla="*/ 28 w 109"/>
                  <a:gd name="T5" fmla="*/ 48 h 48"/>
                  <a:gd name="T6" fmla="*/ 2 w 109"/>
                  <a:gd name="T7" fmla="*/ 48 h 48"/>
                  <a:gd name="T8" fmla="*/ 0 w 109"/>
                  <a:gd name="T9" fmla="*/ 48 h 48"/>
                  <a:gd name="T10" fmla="*/ 0 w 109"/>
                  <a:gd name="T11" fmla="*/ 46 h 48"/>
                  <a:gd name="T12" fmla="*/ 0 w 109"/>
                  <a:gd name="T13" fmla="*/ 2 h 48"/>
                  <a:gd name="T14" fmla="*/ 0 w 109"/>
                  <a:gd name="T15" fmla="*/ 0 h 48"/>
                  <a:gd name="T16" fmla="*/ 2 w 109"/>
                  <a:gd name="T17" fmla="*/ 0 h 48"/>
                  <a:gd name="T18" fmla="*/ 55 w 109"/>
                  <a:gd name="T19" fmla="*/ 0 h 48"/>
                  <a:gd name="T20" fmla="*/ 108 w 109"/>
                  <a:gd name="T21" fmla="*/ 0 h 48"/>
                  <a:gd name="T22" fmla="*/ 109 w 109"/>
                  <a:gd name="T23" fmla="*/ 0 h 48"/>
                  <a:gd name="T24" fmla="*/ 109 w 109"/>
                  <a:gd name="T25" fmla="*/ 2 h 48"/>
                  <a:gd name="T26" fmla="*/ 108 w 109"/>
                  <a:gd name="T27" fmla="*/ 24 h 48"/>
                  <a:gd name="T28" fmla="*/ 108 w 109"/>
                  <a:gd name="T29" fmla="*/ 46 h 48"/>
                  <a:gd name="T30" fmla="*/ 108 w 109"/>
                  <a:gd name="T31" fmla="*/ 46 h 48"/>
                  <a:gd name="T32" fmla="*/ 107 w 109"/>
                  <a:gd name="T33" fmla="*/ 24 h 48"/>
                  <a:gd name="T34" fmla="*/ 106 w 109"/>
                  <a:gd name="T35" fmla="*/ 2 h 48"/>
                  <a:gd name="T36" fmla="*/ 108 w 109"/>
                  <a:gd name="T37" fmla="*/ 3 h 48"/>
                  <a:gd name="T38" fmla="*/ 55 w 109"/>
                  <a:gd name="T39" fmla="*/ 3 h 48"/>
                  <a:gd name="T40" fmla="*/ 2 w 109"/>
                  <a:gd name="T41" fmla="*/ 4 h 48"/>
                  <a:gd name="T42" fmla="*/ 4 w 109"/>
                  <a:gd name="T43" fmla="*/ 2 h 48"/>
                  <a:gd name="T44" fmla="*/ 4 w 109"/>
                  <a:gd name="T45" fmla="*/ 46 h 48"/>
                  <a:gd name="T46" fmla="*/ 2 w 109"/>
                  <a:gd name="T47" fmla="*/ 45 h 48"/>
                  <a:gd name="T48" fmla="*/ 28 w 109"/>
                  <a:gd name="T49" fmla="*/ 45 h 48"/>
                  <a:gd name="T50" fmla="*/ 54 w 109"/>
                  <a:gd name="T51" fmla="*/ 45 h 48"/>
                  <a:gd name="T52" fmla="*/ 108 w 109"/>
                  <a:gd name="T53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9" h="48">
                    <a:moveTo>
                      <a:pt x="108" y="46"/>
                    </a:moveTo>
                    <a:cubicBezTo>
                      <a:pt x="55" y="47"/>
                      <a:pt x="55" y="47"/>
                      <a:pt x="55" y="47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0" y="48"/>
                      <a:pt x="11" y="48"/>
                      <a:pt x="2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72" y="0"/>
                      <a:pt x="90" y="0"/>
                      <a:pt x="108" y="0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9" y="9"/>
                      <a:pt x="108" y="17"/>
                      <a:pt x="108" y="24"/>
                    </a:cubicBezTo>
                    <a:lnTo>
                      <a:pt x="108" y="46"/>
                    </a:lnTo>
                    <a:close/>
                    <a:moveTo>
                      <a:pt x="108" y="46"/>
                    </a:move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16"/>
                      <a:pt x="107" y="9"/>
                      <a:pt x="106" y="2"/>
                    </a:cubicBezTo>
                    <a:cubicBezTo>
                      <a:pt x="108" y="3"/>
                      <a:pt x="108" y="3"/>
                      <a:pt x="108" y="3"/>
                    </a:cubicBezTo>
                    <a:cubicBezTo>
                      <a:pt x="90" y="3"/>
                      <a:pt x="72" y="3"/>
                      <a:pt x="55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11" y="45"/>
                      <a:pt x="19" y="45"/>
                      <a:pt x="28" y="45"/>
                    </a:cubicBezTo>
                    <a:cubicBezTo>
                      <a:pt x="54" y="45"/>
                      <a:pt x="54" y="45"/>
                      <a:pt x="54" y="45"/>
                    </a:cubicBezTo>
                    <a:lnTo>
                      <a:pt x="108" y="46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0" name="Rectangle 424"/>
              <p:cNvSpPr>
                <a:spLocks noChangeArrowheads="1"/>
              </p:cNvSpPr>
              <p:nvPr/>
            </p:nvSpPr>
            <p:spPr bwMode="auto">
              <a:xfrm>
                <a:off x="4892" y="1264"/>
                <a:ext cx="41" cy="1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1" name="Freeform 425"/>
              <p:cNvSpPr>
                <a:spLocks noEditPoints="1"/>
              </p:cNvSpPr>
              <p:nvPr/>
            </p:nvSpPr>
            <p:spPr bwMode="auto">
              <a:xfrm>
                <a:off x="4868" y="1285"/>
                <a:ext cx="42" cy="19"/>
              </a:xfrm>
              <a:custGeom>
                <a:avLst/>
                <a:gdLst>
                  <a:gd name="T0" fmla="*/ 107 w 109"/>
                  <a:gd name="T1" fmla="*/ 47 h 49"/>
                  <a:gd name="T2" fmla="*/ 55 w 109"/>
                  <a:gd name="T3" fmla="*/ 48 h 49"/>
                  <a:gd name="T4" fmla="*/ 28 w 109"/>
                  <a:gd name="T5" fmla="*/ 49 h 49"/>
                  <a:gd name="T6" fmla="*/ 2 w 109"/>
                  <a:gd name="T7" fmla="*/ 49 h 49"/>
                  <a:gd name="T8" fmla="*/ 0 w 109"/>
                  <a:gd name="T9" fmla="*/ 49 h 49"/>
                  <a:gd name="T10" fmla="*/ 0 w 109"/>
                  <a:gd name="T11" fmla="*/ 47 h 49"/>
                  <a:gd name="T12" fmla="*/ 0 w 109"/>
                  <a:gd name="T13" fmla="*/ 2 h 49"/>
                  <a:gd name="T14" fmla="*/ 0 w 109"/>
                  <a:gd name="T15" fmla="*/ 0 h 49"/>
                  <a:gd name="T16" fmla="*/ 2 w 109"/>
                  <a:gd name="T17" fmla="*/ 0 h 49"/>
                  <a:gd name="T18" fmla="*/ 55 w 109"/>
                  <a:gd name="T19" fmla="*/ 0 h 49"/>
                  <a:gd name="T20" fmla="*/ 108 w 109"/>
                  <a:gd name="T21" fmla="*/ 1 h 49"/>
                  <a:gd name="T22" fmla="*/ 109 w 109"/>
                  <a:gd name="T23" fmla="*/ 1 h 49"/>
                  <a:gd name="T24" fmla="*/ 109 w 109"/>
                  <a:gd name="T25" fmla="*/ 2 h 49"/>
                  <a:gd name="T26" fmla="*/ 108 w 109"/>
                  <a:gd name="T27" fmla="*/ 25 h 49"/>
                  <a:gd name="T28" fmla="*/ 107 w 109"/>
                  <a:gd name="T29" fmla="*/ 47 h 49"/>
                  <a:gd name="T30" fmla="*/ 107 w 109"/>
                  <a:gd name="T31" fmla="*/ 47 h 49"/>
                  <a:gd name="T32" fmla="*/ 107 w 109"/>
                  <a:gd name="T33" fmla="*/ 24 h 49"/>
                  <a:gd name="T34" fmla="*/ 106 w 109"/>
                  <a:gd name="T35" fmla="*/ 2 h 49"/>
                  <a:gd name="T36" fmla="*/ 107 w 109"/>
                  <a:gd name="T37" fmla="*/ 3 h 49"/>
                  <a:gd name="T38" fmla="*/ 55 w 109"/>
                  <a:gd name="T39" fmla="*/ 4 h 49"/>
                  <a:gd name="T40" fmla="*/ 2 w 109"/>
                  <a:gd name="T41" fmla="*/ 4 h 49"/>
                  <a:gd name="T42" fmla="*/ 4 w 109"/>
                  <a:gd name="T43" fmla="*/ 2 h 49"/>
                  <a:gd name="T44" fmla="*/ 3 w 109"/>
                  <a:gd name="T45" fmla="*/ 47 h 49"/>
                  <a:gd name="T46" fmla="*/ 2 w 109"/>
                  <a:gd name="T47" fmla="*/ 45 h 49"/>
                  <a:gd name="T48" fmla="*/ 28 w 109"/>
                  <a:gd name="T49" fmla="*/ 45 h 49"/>
                  <a:gd name="T50" fmla="*/ 54 w 109"/>
                  <a:gd name="T51" fmla="*/ 46 h 49"/>
                  <a:gd name="T52" fmla="*/ 107 w 109"/>
                  <a:gd name="T53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9" h="49">
                    <a:moveTo>
                      <a:pt x="107" y="47"/>
                    </a:moveTo>
                    <a:cubicBezTo>
                      <a:pt x="55" y="48"/>
                      <a:pt x="55" y="48"/>
                      <a:pt x="55" y="48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19" y="49"/>
                      <a:pt x="10" y="49"/>
                      <a:pt x="2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72" y="0"/>
                      <a:pt x="90" y="1"/>
                      <a:pt x="108" y="1"/>
                    </a:cubicBezTo>
                    <a:cubicBezTo>
                      <a:pt x="109" y="1"/>
                      <a:pt x="109" y="1"/>
                      <a:pt x="109" y="1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9" y="10"/>
                      <a:pt x="108" y="17"/>
                      <a:pt x="108" y="25"/>
                    </a:cubicBezTo>
                    <a:lnTo>
                      <a:pt x="107" y="47"/>
                    </a:lnTo>
                    <a:close/>
                    <a:moveTo>
                      <a:pt x="107" y="47"/>
                    </a:move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17"/>
                      <a:pt x="106" y="10"/>
                      <a:pt x="106" y="2"/>
                    </a:cubicBezTo>
                    <a:cubicBezTo>
                      <a:pt x="107" y="3"/>
                      <a:pt x="107" y="3"/>
                      <a:pt x="107" y="3"/>
                    </a:cubicBezTo>
                    <a:cubicBezTo>
                      <a:pt x="90" y="3"/>
                      <a:pt x="72" y="4"/>
                      <a:pt x="55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10" y="45"/>
                      <a:pt x="19" y="45"/>
                      <a:pt x="28" y="45"/>
                    </a:cubicBezTo>
                    <a:cubicBezTo>
                      <a:pt x="54" y="46"/>
                      <a:pt x="54" y="46"/>
                      <a:pt x="54" y="46"/>
                    </a:cubicBezTo>
                    <a:lnTo>
                      <a:pt x="107" y="47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2" name="Freeform 426"/>
              <p:cNvSpPr>
                <a:spLocks noEditPoints="1"/>
              </p:cNvSpPr>
              <p:nvPr/>
            </p:nvSpPr>
            <p:spPr bwMode="auto">
              <a:xfrm>
                <a:off x="4914" y="1285"/>
                <a:ext cx="42" cy="19"/>
              </a:xfrm>
              <a:custGeom>
                <a:avLst/>
                <a:gdLst>
                  <a:gd name="T0" fmla="*/ 108 w 109"/>
                  <a:gd name="T1" fmla="*/ 47 h 49"/>
                  <a:gd name="T2" fmla="*/ 55 w 109"/>
                  <a:gd name="T3" fmla="*/ 48 h 49"/>
                  <a:gd name="T4" fmla="*/ 29 w 109"/>
                  <a:gd name="T5" fmla="*/ 49 h 49"/>
                  <a:gd name="T6" fmla="*/ 2 w 109"/>
                  <a:gd name="T7" fmla="*/ 49 h 49"/>
                  <a:gd name="T8" fmla="*/ 0 w 109"/>
                  <a:gd name="T9" fmla="*/ 49 h 49"/>
                  <a:gd name="T10" fmla="*/ 0 w 109"/>
                  <a:gd name="T11" fmla="*/ 47 h 49"/>
                  <a:gd name="T12" fmla="*/ 0 w 109"/>
                  <a:gd name="T13" fmla="*/ 2 h 49"/>
                  <a:gd name="T14" fmla="*/ 0 w 109"/>
                  <a:gd name="T15" fmla="*/ 0 h 49"/>
                  <a:gd name="T16" fmla="*/ 2 w 109"/>
                  <a:gd name="T17" fmla="*/ 0 h 49"/>
                  <a:gd name="T18" fmla="*/ 55 w 109"/>
                  <a:gd name="T19" fmla="*/ 0 h 49"/>
                  <a:gd name="T20" fmla="*/ 108 w 109"/>
                  <a:gd name="T21" fmla="*/ 1 h 49"/>
                  <a:gd name="T22" fmla="*/ 109 w 109"/>
                  <a:gd name="T23" fmla="*/ 1 h 49"/>
                  <a:gd name="T24" fmla="*/ 109 w 109"/>
                  <a:gd name="T25" fmla="*/ 2 h 49"/>
                  <a:gd name="T26" fmla="*/ 108 w 109"/>
                  <a:gd name="T27" fmla="*/ 25 h 49"/>
                  <a:gd name="T28" fmla="*/ 108 w 109"/>
                  <a:gd name="T29" fmla="*/ 47 h 49"/>
                  <a:gd name="T30" fmla="*/ 108 w 109"/>
                  <a:gd name="T31" fmla="*/ 47 h 49"/>
                  <a:gd name="T32" fmla="*/ 107 w 109"/>
                  <a:gd name="T33" fmla="*/ 24 h 49"/>
                  <a:gd name="T34" fmla="*/ 107 w 109"/>
                  <a:gd name="T35" fmla="*/ 2 h 49"/>
                  <a:gd name="T36" fmla="*/ 108 w 109"/>
                  <a:gd name="T37" fmla="*/ 3 h 49"/>
                  <a:gd name="T38" fmla="*/ 55 w 109"/>
                  <a:gd name="T39" fmla="*/ 4 h 49"/>
                  <a:gd name="T40" fmla="*/ 2 w 109"/>
                  <a:gd name="T41" fmla="*/ 4 h 49"/>
                  <a:gd name="T42" fmla="*/ 4 w 109"/>
                  <a:gd name="T43" fmla="*/ 2 h 49"/>
                  <a:gd name="T44" fmla="*/ 4 w 109"/>
                  <a:gd name="T45" fmla="*/ 47 h 49"/>
                  <a:gd name="T46" fmla="*/ 2 w 109"/>
                  <a:gd name="T47" fmla="*/ 45 h 49"/>
                  <a:gd name="T48" fmla="*/ 28 w 109"/>
                  <a:gd name="T49" fmla="*/ 45 h 49"/>
                  <a:gd name="T50" fmla="*/ 54 w 109"/>
                  <a:gd name="T51" fmla="*/ 46 h 49"/>
                  <a:gd name="T52" fmla="*/ 108 w 109"/>
                  <a:gd name="T53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9" h="49">
                    <a:moveTo>
                      <a:pt x="108" y="47"/>
                    </a:moveTo>
                    <a:cubicBezTo>
                      <a:pt x="55" y="48"/>
                      <a:pt x="55" y="48"/>
                      <a:pt x="55" y="48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0" y="49"/>
                      <a:pt x="11" y="49"/>
                      <a:pt x="2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72" y="0"/>
                      <a:pt x="90" y="1"/>
                      <a:pt x="108" y="1"/>
                    </a:cubicBezTo>
                    <a:cubicBezTo>
                      <a:pt x="109" y="1"/>
                      <a:pt x="109" y="1"/>
                      <a:pt x="109" y="1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9" y="10"/>
                      <a:pt x="108" y="17"/>
                      <a:pt x="108" y="25"/>
                    </a:cubicBezTo>
                    <a:lnTo>
                      <a:pt x="108" y="47"/>
                    </a:lnTo>
                    <a:close/>
                    <a:moveTo>
                      <a:pt x="108" y="47"/>
                    </a:move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17"/>
                      <a:pt x="107" y="10"/>
                      <a:pt x="107" y="2"/>
                    </a:cubicBezTo>
                    <a:cubicBezTo>
                      <a:pt x="108" y="3"/>
                      <a:pt x="108" y="3"/>
                      <a:pt x="108" y="3"/>
                    </a:cubicBezTo>
                    <a:cubicBezTo>
                      <a:pt x="90" y="3"/>
                      <a:pt x="72" y="4"/>
                      <a:pt x="55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10" y="45"/>
                      <a:pt x="19" y="45"/>
                      <a:pt x="28" y="45"/>
                    </a:cubicBezTo>
                    <a:cubicBezTo>
                      <a:pt x="54" y="46"/>
                      <a:pt x="54" y="46"/>
                      <a:pt x="54" y="46"/>
                    </a:cubicBezTo>
                    <a:lnTo>
                      <a:pt x="108" y="47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3" name="Rectangle 427"/>
              <p:cNvSpPr>
                <a:spLocks noChangeArrowheads="1"/>
              </p:cNvSpPr>
              <p:nvPr/>
            </p:nvSpPr>
            <p:spPr bwMode="auto">
              <a:xfrm>
                <a:off x="4655" y="1543"/>
                <a:ext cx="41" cy="1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4" name="Freeform 428"/>
              <p:cNvSpPr>
                <a:spLocks noEditPoints="1"/>
              </p:cNvSpPr>
              <p:nvPr/>
            </p:nvSpPr>
            <p:spPr bwMode="auto">
              <a:xfrm>
                <a:off x="5232" y="1360"/>
                <a:ext cx="42" cy="18"/>
              </a:xfrm>
              <a:custGeom>
                <a:avLst/>
                <a:gdLst>
                  <a:gd name="T0" fmla="*/ 107 w 109"/>
                  <a:gd name="T1" fmla="*/ 46 h 48"/>
                  <a:gd name="T2" fmla="*/ 55 w 109"/>
                  <a:gd name="T3" fmla="*/ 47 h 48"/>
                  <a:gd name="T4" fmla="*/ 28 w 109"/>
                  <a:gd name="T5" fmla="*/ 48 h 48"/>
                  <a:gd name="T6" fmla="*/ 2 w 109"/>
                  <a:gd name="T7" fmla="*/ 48 h 48"/>
                  <a:gd name="T8" fmla="*/ 0 w 109"/>
                  <a:gd name="T9" fmla="*/ 48 h 48"/>
                  <a:gd name="T10" fmla="*/ 0 w 109"/>
                  <a:gd name="T11" fmla="*/ 46 h 48"/>
                  <a:gd name="T12" fmla="*/ 0 w 109"/>
                  <a:gd name="T13" fmla="*/ 2 h 48"/>
                  <a:gd name="T14" fmla="*/ 0 w 109"/>
                  <a:gd name="T15" fmla="*/ 0 h 48"/>
                  <a:gd name="T16" fmla="*/ 2 w 109"/>
                  <a:gd name="T17" fmla="*/ 0 h 48"/>
                  <a:gd name="T18" fmla="*/ 54 w 109"/>
                  <a:gd name="T19" fmla="*/ 0 h 48"/>
                  <a:gd name="T20" fmla="*/ 107 w 109"/>
                  <a:gd name="T21" fmla="*/ 0 h 48"/>
                  <a:gd name="T22" fmla="*/ 109 w 109"/>
                  <a:gd name="T23" fmla="*/ 0 h 48"/>
                  <a:gd name="T24" fmla="*/ 109 w 109"/>
                  <a:gd name="T25" fmla="*/ 2 h 48"/>
                  <a:gd name="T26" fmla="*/ 108 w 109"/>
                  <a:gd name="T27" fmla="*/ 24 h 48"/>
                  <a:gd name="T28" fmla="*/ 107 w 109"/>
                  <a:gd name="T29" fmla="*/ 46 h 48"/>
                  <a:gd name="T30" fmla="*/ 107 w 109"/>
                  <a:gd name="T31" fmla="*/ 46 h 48"/>
                  <a:gd name="T32" fmla="*/ 107 w 109"/>
                  <a:gd name="T33" fmla="*/ 24 h 48"/>
                  <a:gd name="T34" fmla="*/ 106 w 109"/>
                  <a:gd name="T35" fmla="*/ 2 h 48"/>
                  <a:gd name="T36" fmla="*/ 107 w 109"/>
                  <a:gd name="T37" fmla="*/ 3 h 48"/>
                  <a:gd name="T38" fmla="*/ 54 w 109"/>
                  <a:gd name="T39" fmla="*/ 3 h 48"/>
                  <a:gd name="T40" fmla="*/ 2 w 109"/>
                  <a:gd name="T41" fmla="*/ 4 h 48"/>
                  <a:gd name="T42" fmla="*/ 4 w 109"/>
                  <a:gd name="T43" fmla="*/ 2 h 48"/>
                  <a:gd name="T44" fmla="*/ 3 w 109"/>
                  <a:gd name="T45" fmla="*/ 46 h 48"/>
                  <a:gd name="T46" fmla="*/ 2 w 109"/>
                  <a:gd name="T47" fmla="*/ 45 h 48"/>
                  <a:gd name="T48" fmla="*/ 28 w 109"/>
                  <a:gd name="T49" fmla="*/ 45 h 48"/>
                  <a:gd name="T50" fmla="*/ 54 w 109"/>
                  <a:gd name="T51" fmla="*/ 45 h 48"/>
                  <a:gd name="T52" fmla="*/ 107 w 109"/>
                  <a:gd name="T53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9" h="48">
                    <a:moveTo>
                      <a:pt x="107" y="46"/>
                    </a:moveTo>
                    <a:cubicBezTo>
                      <a:pt x="55" y="47"/>
                      <a:pt x="55" y="47"/>
                      <a:pt x="55" y="47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19" y="48"/>
                      <a:pt x="10" y="48"/>
                      <a:pt x="2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72" y="0"/>
                      <a:pt x="90" y="0"/>
                      <a:pt x="107" y="0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9" y="9"/>
                      <a:pt x="108" y="17"/>
                      <a:pt x="108" y="24"/>
                    </a:cubicBezTo>
                    <a:lnTo>
                      <a:pt x="107" y="46"/>
                    </a:lnTo>
                    <a:close/>
                    <a:moveTo>
                      <a:pt x="107" y="46"/>
                    </a:move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16"/>
                      <a:pt x="106" y="9"/>
                      <a:pt x="106" y="2"/>
                    </a:cubicBezTo>
                    <a:cubicBezTo>
                      <a:pt x="107" y="3"/>
                      <a:pt x="107" y="3"/>
                      <a:pt x="107" y="3"/>
                    </a:cubicBezTo>
                    <a:cubicBezTo>
                      <a:pt x="90" y="3"/>
                      <a:pt x="72" y="3"/>
                      <a:pt x="54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10" y="45"/>
                      <a:pt x="19" y="45"/>
                      <a:pt x="28" y="45"/>
                    </a:cubicBezTo>
                    <a:cubicBezTo>
                      <a:pt x="54" y="45"/>
                      <a:pt x="54" y="45"/>
                      <a:pt x="54" y="45"/>
                    </a:cubicBezTo>
                    <a:lnTo>
                      <a:pt x="107" y="46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5" name="Rectangle 429"/>
              <p:cNvSpPr>
                <a:spLocks noChangeArrowheads="1"/>
              </p:cNvSpPr>
              <p:nvPr/>
            </p:nvSpPr>
            <p:spPr bwMode="auto">
              <a:xfrm>
                <a:off x="5468" y="1194"/>
                <a:ext cx="40" cy="1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6" name="Freeform 430"/>
              <p:cNvSpPr>
                <a:spLocks noEditPoints="1"/>
              </p:cNvSpPr>
              <p:nvPr/>
            </p:nvSpPr>
            <p:spPr bwMode="auto">
              <a:xfrm>
                <a:off x="5490" y="1214"/>
                <a:ext cx="42" cy="19"/>
              </a:xfrm>
              <a:custGeom>
                <a:avLst/>
                <a:gdLst>
                  <a:gd name="T0" fmla="*/ 107 w 109"/>
                  <a:gd name="T1" fmla="*/ 47 h 49"/>
                  <a:gd name="T2" fmla="*/ 55 w 109"/>
                  <a:gd name="T3" fmla="*/ 48 h 49"/>
                  <a:gd name="T4" fmla="*/ 28 w 109"/>
                  <a:gd name="T5" fmla="*/ 49 h 49"/>
                  <a:gd name="T6" fmla="*/ 2 w 109"/>
                  <a:gd name="T7" fmla="*/ 49 h 49"/>
                  <a:gd name="T8" fmla="*/ 0 w 109"/>
                  <a:gd name="T9" fmla="*/ 49 h 49"/>
                  <a:gd name="T10" fmla="*/ 0 w 109"/>
                  <a:gd name="T11" fmla="*/ 47 h 49"/>
                  <a:gd name="T12" fmla="*/ 0 w 109"/>
                  <a:gd name="T13" fmla="*/ 2 h 49"/>
                  <a:gd name="T14" fmla="*/ 0 w 109"/>
                  <a:gd name="T15" fmla="*/ 0 h 49"/>
                  <a:gd name="T16" fmla="*/ 2 w 109"/>
                  <a:gd name="T17" fmla="*/ 0 h 49"/>
                  <a:gd name="T18" fmla="*/ 54 w 109"/>
                  <a:gd name="T19" fmla="*/ 1 h 49"/>
                  <a:gd name="T20" fmla="*/ 107 w 109"/>
                  <a:gd name="T21" fmla="*/ 1 h 49"/>
                  <a:gd name="T22" fmla="*/ 109 w 109"/>
                  <a:gd name="T23" fmla="*/ 1 h 49"/>
                  <a:gd name="T24" fmla="*/ 109 w 109"/>
                  <a:gd name="T25" fmla="*/ 2 h 49"/>
                  <a:gd name="T26" fmla="*/ 108 w 109"/>
                  <a:gd name="T27" fmla="*/ 25 h 49"/>
                  <a:gd name="T28" fmla="*/ 107 w 109"/>
                  <a:gd name="T29" fmla="*/ 47 h 49"/>
                  <a:gd name="T30" fmla="*/ 107 w 109"/>
                  <a:gd name="T31" fmla="*/ 47 h 49"/>
                  <a:gd name="T32" fmla="*/ 107 w 109"/>
                  <a:gd name="T33" fmla="*/ 24 h 49"/>
                  <a:gd name="T34" fmla="*/ 106 w 109"/>
                  <a:gd name="T35" fmla="*/ 2 h 49"/>
                  <a:gd name="T36" fmla="*/ 107 w 109"/>
                  <a:gd name="T37" fmla="*/ 3 h 49"/>
                  <a:gd name="T38" fmla="*/ 54 w 109"/>
                  <a:gd name="T39" fmla="*/ 4 h 49"/>
                  <a:gd name="T40" fmla="*/ 2 w 109"/>
                  <a:gd name="T41" fmla="*/ 4 h 49"/>
                  <a:gd name="T42" fmla="*/ 4 w 109"/>
                  <a:gd name="T43" fmla="*/ 2 h 49"/>
                  <a:gd name="T44" fmla="*/ 4 w 109"/>
                  <a:gd name="T45" fmla="*/ 47 h 49"/>
                  <a:gd name="T46" fmla="*/ 2 w 109"/>
                  <a:gd name="T47" fmla="*/ 45 h 49"/>
                  <a:gd name="T48" fmla="*/ 28 w 109"/>
                  <a:gd name="T49" fmla="*/ 45 h 49"/>
                  <a:gd name="T50" fmla="*/ 54 w 109"/>
                  <a:gd name="T51" fmla="*/ 46 h 49"/>
                  <a:gd name="T52" fmla="*/ 107 w 109"/>
                  <a:gd name="T53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9" h="49">
                    <a:moveTo>
                      <a:pt x="107" y="47"/>
                    </a:moveTo>
                    <a:cubicBezTo>
                      <a:pt x="55" y="48"/>
                      <a:pt x="55" y="48"/>
                      <a:pt x="55" y="48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19" y="49"/>
                      <a:pt x="10" y="49"/>
                      <a:pt x="2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72" y="1"/>
                      <a:pt x="90" y="1"/>
                      <a:pt x="107" y="1"/>
                    </a:cubicBezTo>
                    <a:cubicBezTo>
                      <a:pt x="109" y="1"/>
                      <a:pt x="109" y="1"/>
                      <a:pt x="109" y="1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9" y="10"/>
                      <a:pt x="108" y="17"/>
                      <a:pt x="108" y="25"/>
                    </a:cubicBezTo>
                    <a:lnTo>
                      <a:pt x="107" y="47"/>
                    </a:lnTo>
                    <a:close/>
                    <a:moveTo>
                      <a:pt x="107" y="47"/>
                    </a:move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17"/>
                      <a:pt x="106" y="10"/>
                      <a:pt x="106" y="2"/>
                    </a:cubicBezTo>
                    <a:cubicBezTo>
                      <a:pt x="107" y="3"/>
                      <a:pt x="107" y="3"/>
                      <a:pt x="107" y="3"/>
                    </a:cubicBezTo>
                    <a:cubicBezTo>
                      <a:pt x="90" y="4"/>
                      <a:pt x="72" y="4"/>
                      <a:pt x="54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10" y="45"/>
                      <a:pt x="19" y="45"/>
                      <a:pt x="28" y="45"/>
                    </a:cubicBezTo>
                    <a:cubicBezTo>
                      <a:pt x="54" y="46"/>
                      <a:pt x="54" y="46"/>
                      <a:pt x="54" y="46"/>
                    </a:cubicBezTo>
                    <a:lnTo>
                      <a:pt x="107" y="47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7" name="Rectangle 431"/>
              <p:cNvSpPr>
                <a:spLocks noChangeArrowheads="1"/>
              </p:cNvSpPr>
              <p:nvPr/>
            </p:nvSpPr>
            <p:spPr bwMode="auto">
              <a:xfrm>
                <a:off x="4559" y="1194"/>
                <a:ext cx="41" cy="1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8" name="Freeform 432"/>
              <p:cNvSpPr>
                <a:spLocks noEditPoints="1"/>
              </p:cNvSpPr>
              <p:nvPr/>
            </p:nvSpPr>
            <p:spPr bwMode="auto">
              <a:xfrm>
                <a:off x="4558" y="1500"/>
                <a:ext cx="62" cy="61"/>
              </a:xfrm>
              <a:custGeom>
                <a:avLst/>
                <a:gdLst>
                  <a:gd name="T0" fmla="*/ 25 w 160"/>
                  <a:gd name="T1" fmla="*/ 19 h 159"/>
                  <a:gd name="T2" fmla="*/ 1 w 160"/>
                  <a:gd name="T3" fmla="*/ 57 h 159"/>
                  <a:gd name="T4" fmla="*/ 13 w 160"/>
                  <a:gd name="T5" fmla="*/ 64 h 159"/>
                  <a:gd name="T6" fmla="*/ 18 w 160"/>
                  <a:gd name="T7" fmla="*/ 74 h 159"/>
                  <a:gd name="T8" fmla="*/ 17 w 160"/>
                  <a:gd name="T9" fmla="*/ 81 h 159"/>
                  <a:gd name="T10" fmla="*/ 12 w 160"/>
                  <a:gd name="T11" fmla="*/ 90 h 159"/>
                  <a:gd name="T12" fmla="*/ 0 w 160"/>
                  <a:gd name="T13" fmla="*/ 97 h 159"/>
                  <a:gd name="T14" fmla="*/ 21 w 160"/>
                  <a:gd name="T15" fmla="*/ 136 h 159"/>
                  <a:gd name="T16" fmla="*/ 33 w 160"/>
                  <a:gd name="T17" fmla="*/ 130 h 159"/>
                  <a:gd name="T18" fmla="*/ 44 w 160"/>
                  <a:gd name="T19" fmla="*/ 131 h 159"/>
                  <a:gd name="T20" fmla="*/ 50 w 160"/>
                  <a:gd name="T21" fmla="*/ 134 h 159"/>
                  <a:gd name="T22" fmla="*/ 55 w 160"/>
                  <a:gd name="T23" fmla="*/ 144 h 159"/>
                  <a:gd name="T24" fmla="*/ 55 w 160"/>
                  <a:gd name="T25" fmla="*/ 157 h 159"/>
                  <a:gd name="T26" fmla="*/ 100 w 160"/>
                  <a:gd name="T27" fmla="*/ 159 h 159"/>
                  <a:gd name="T28" fmla="*/ 100 w 160"/>
                  <a:gd name="T29" fmla="*/ 145 h 159"/>
                  <a:gd name="T30" fmla="*/ 106 w 160"/>
                  <a:gd name="T31" fmla="*/ 136 h 159"/>
                  <a:gd name="T32" fmla="*/ 109 w 160"/>
                  <a:gd name="T33" fmla="*/ 134 h 159"/>
                  <a:gd name="T34" fmla="*/ 112 w 160"/>
                  <a:gd name="T35" fmla="*/ 133 h 159"/>
                  <a:gd name="T36" fmla="*/ 123 w 160"/>
                  <a:gd name="T37" fmla="*/ 133 h 159"/>
                  <a:gd name="T38" fmla="*/ 135 w 160"/>
                  <a:gd name="T39" fmla="*/ 140 h 159"/>
                  <a:gd name="T40" fmla="*/ 158 w 160"/>
                  <a:gd name="T41" fmla="*/ 102 h 159"/>
                  <a:gd name="T42" fmla="*/ 147 w 160"/>
                  <a:gd name="T43" fmla="*/ 95 h 159"/>
                  <a:gd name="T44" fmla="*/ 142 w 160"/>
                  <a:gd name="T45" fmla="*/ 85 h 159"/>
                  <a:gd name="T46" fmla="*/ 142 w 160"/>
                  <a:gd name="T47" fmla="*/ 78 h 159"/>
                  <a:gd name="T48" fmla="*/ 148 w 160"/>
                  <a:gd name="T49" fmla="*/ 69 h 159"/>
                  <a:gd name="T50" fmla="*/ 160 w 160"/>
                  <a:gd name="T51" fmla="*/ 62 h 159"/>
                  <a:gd name="T52" fmla="*/ 138 w 160"/>
                  <a:gd name="T53" fmla="*/ 23 h 159"/>
                  <a:gd name="T54" fmla="*/ 126 w 160"/>
                  <a:gd name="T55" fmla="*/ 29 h 159"/>
                  <a:gd name="T56" fmla="*/ 115 w 160"/>
                  <a:gd name="T57" fmla="*/ 28 h 159"/>
                  <a:gd name="T58" fmla="*/ 110 w 160"/>
                  <a:gd name="T59" fmla="*/ 25 h 159"/>
                  <a:gd name="T60" fmla="*/ 104 w 160"/>
                  <a:gd name="T61" fmla="*/ 15 h 159"/>
                  <a:gd name="T62" fmla="*/ 105 w 160"/>
                  <a:gd name="T63" fmla="*/ 2 h 159"/>
                  <a:gd name="T64" fmla="*/ 60 w 160"/>
                  <a:gd name="T65" fmla="*/ 0 h 159"/>
                  <a:gd name="T66" fmla="*/ 59 w 160"/>
                  <a:gd name="T67" fmla="*/ 14 h 159"/>
                  <a:gd name="T68" fmla="*/ 53 w 160"/>
                  <a:gd name="T69" fmla="*/ 23 h 159"/>
                  <a:gd name="T70" fmla="*/ 50 w 160"/>
                  <a:gd name="T71" fmla="*/ 25 h 159"/>
                  <a:gd name="T72" fmla="*/ 47 w 160"/>
                  <a:gd name="T73" fmla="*/ 26 h 159"/>
                  <a:gd name="T74" fmla="*/ 36 w 160"/>
                  <a:gd name="T75" fmla="*/ 26 h 159"/>
                  <a:gd name="T76" fmla="*/ 25 w 160"/>
                  <a:gd name="T77" fmla="*/ 19 h 159"/>
                  <a:gd name="T78" fmla="*/ 62 w 160"/>
                  <a:gd name="T79" fmla="*/ 47 h 159"/>
                  <a:gd name="T80" fmla="*/ 112 w 160"/>
                  <a:gd name="T81" fmla="*/ 62 h 159"/>
                  <a:gd name="T82" fmla="*/ 97 w 160"/>
                  <a:gd name="T83" fmla="*/ 112 h 159"/>
                  <a:gd name="T84" fmla="*/ 47 w 160"/>
                  <a:gd name="T85" fmla="*/ 97 h 159"/>
                  <a:gd name="T86" fmla="*/ 47 w 160"/>
                  <a:gd name="T87" fmla="*/ 97 h 159"/>
                  <a:gd name="T88" fmla="*/ 62 w 160"/>
                  <a:gd name="T89" fmla="*/ 47 h 159"/>
                  <a:gd name="T90" fmla="*/ 62 w 160"/>
                  <a:gd name="T91" fmla="*/ 47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0" h="159">
                    <a:moveTo>
                      <a:pt x="25" y="19"/>
                    </a:moveTo>
                    <a:cubicBezTo>
                      <a:pt x="1" y="57"/>
                      <a:pt x="1" y="57"/>
                      <a:pt x="1" y="57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6" y="66"/>
                      <a:pt x="18" y="70"/>
                      <a:pt x="18" y="74"/>
                    </a:cubicBezTo>
                    <a:cubicBezTo>
                      <a:pt x="17" y="76"/>
                      <a:pt x="17" y="79"/>
                      <a:pt x="17" y="81"/>
                    </a:cubicBezTo>
                    <a:cubicBezTo>
                      <a:pt x="17" y="85"/>
                      <a:pt x="15" y="89"/>
                      <a:pt x="12" y="9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21" y="136"/>
                      <a:pt x="21" y="136"/>
                      <a:pt x="21" y="136"/>
                    </a:cubicBezTo>
                    <a:cubicBezTo>
                      <a:pt x="33" y="130"/>
                      <a:pt x="33" y="130"/>
                      <a:pt x="33" y="130"/>
                    </a:cubicBezTo>
                    <a:cubicBezTo>
                      <a:pt x="36" y="128"/>
                      <a:pt x="41" y="128"/>
                      <a:pt x="44" y="131"/>
                    </a:cubicBezTo>
                    <a:cubicBezTo>
                      <a:pt x="46" y="132"/>
                      <a:pt x="48" y="133"/>
                      <a:pt x="50" y="134"/>
                    </a:cubicBezTo>
                    <a:cubicBezTo>
                      <a:pt x="53" y="136"/>
                      <a:pt x="55" y="140"/>
                      <a:pt x="55" y="144"/>
                    </a:cubicBezTo>
                    <a:cubicBezTo>
                      <a:pt x="55" y="157"/>
                      <a:pt x="55" y="157"/>
                      <a:pt x="55" y="157"/>
                    </a:cubicBezTo>
                    <a:cubicBezTo>
                      <a:pt x="100" y="159"/>
                      <a:pt x="100" y="159"/>
                      <a:pt x="100" y="159"/>
                    </a:cubicBezTo>
                    <a:cubicBezTo>
                      <a:pt x="100" y="145"/>
                      <a:pt x="100" y="145"/>
                      <a:pt x="100" y="145"/>
                    </a:cubicBezTo>
                    <a:cubicBezTo>
                      <a:pt x="100" y="141"/>
                      <a:pt x="103" y="138"/>
                      <a:pt x="106" y="136"/>
                    </a:cubicBezTo>
                    <a:cubicBezTo>
                      <a:pt x="107" y="135"/>
                      <a:pt x="108" y="135"/>
                      <a:pt x="109" y="134"/>
                    </a:cubicBezTo>
                    <a:cubicBezTo>
                      <a:pt x="112" y="133"/>
                      <a:pt x="112" y="133"/>
                      <a:pt x="112" y="133"/>
                    </a:cubicBezTo>
                    <a:cubicBezTo>
                      <a:pt x="115" y="131"/>
                      <a:pt x="120" y="131"/>
                      <a:pt x="123" y="133"/>
                    </a:cubicBezTo>
                    <a:cubicBezTo>
                      <a:pt x="135" y="140"/>
                      <a:pt x="135" y="140"/>
                      <a:pt x="135" y="140"/>
                    </a:cubicBezTo>
                    <a:cubicBezTo>
                      <a:pt x="158" y="102"/>
                      <a:pt x="158" y="102"/>
                      <a:pt x="158" y="102"/>
                    </a:cubicBezTo>
                    <a:cubicBezTo>
                      <a:pt x="147" y="95"/>
                      <a:pt x="147" y="95"/>
                      <a:pt x="147" y="95"/>
                    </a:cubicBezTo>
                    <a:cubicBezTo>
                      <a:pt x="143" y="93"/>
                      <a:pt x="141" y="89"/>
                      <a:pt x="142" y="85"/>
                    </a:cubicBezTo>
                    <a:cubicBezTo>
                      <a:pt x="142" y="83"/>
                      <a:pt x="142" y="80"/>
                      <a:pt x="142" y="78"/>
                    </a:cubicBezTo>
                    <a:cubicBezTo>
                      <a:pt x="142" y="74"/>
                      <a:pt x="144" y="70"/>
                      <a:pt x="148" y="69"/>
                    </a:cubicBezTo>
                    <a:cubicBezTo>
                      <a:pt x="160" y="62"/>
                      <a:pt x="160" y="62"/>
                      <a:pt x="160" y="62"/>
                    </a:cubicBezTo>
                    <a:cubicBezTo>
                      <a:pt x="138" y="23"/>
                      <a:pt x="138" y="23"/>
                      <a:pt x="138" y="23"/>
                    </a:cubicBezTo>
                    <a:cubicBezTo>
                      <a:pt x="126" y="29"/>
                      <a:pt x="126" y="29"/>
                      <a:pt x="126" y="29"/>
                    </a:cubicBezTo>
                    <a:cubicBezTo>
                      <a:pt x="123" y="31"/>
                      <a:pt x="119" y="31"/>
                      <a:pt x="115" y="28"/>
                    </a:cubicBezTo>
                    <a:cubicBezTo>
                      <a:pt x="114" y="27"/>
                      <a:pt x="112" y="26"/>
                      <a:pt x="110" y="25"/>
                    </a:cubicBezTo>
                    <a:cubicBezTo>
                      <a:pt x="106" y="23"/>
                      <a:pt x="104" y="19"/>
                      <a:pt x="104" y="15"/>
                    </a:cubicBezTo>
                    <a:cubicBezTo>
                      <a:pt x="105" y="2"/>
                      <a:pt x="105" y="2"/>
                      <a:pt x="105" y="2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8"/>
                      <a:pt x="57" y="21"/>
                      <a:pt x="53" y="23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4" y="28"/>
                      <a:pt x="40" y="28"/>
                      <a:pt x="36" y="26"/>
                    </a:cubicBezTo>
                    <a:cubicBezTo>
                      <a:pt x="25" y="19"/>
                      <a:pt x="25" y="19"/>
                      <a:pt x="25" y="19"/>
                    </a:cubicBezTo>
                    <a:moveTo>
                      <a:pt x="62" y="47"/>
                    </a:moveTo>
                    <a:cubicBezTo>
                      <a:pt x="80" y="38"/>
                      <a:pt x="102" y="44"/>
                      <a:pt x="112" y="62"/>
                    </a:cubicBezTo>
                    <a:cubicBezTo>
                      <a:pt x="121" y="80"/>
                      <a:pt x="115" y="102"/>
                      <a:pt x="97" y="112"/>
                    </a:cubicBezTo>
                    <a:cubicBezTo>
                      <a:pt x="79" y="121"/>
                      <a:pt x="57" y="115"/>
                      <a:pt x="47" y="97"/>
                    </a:cubicBezTo>
                    <a:cubicBezTo>
                      <a:pt x="47" y="97"/>
                      <a:pt x="47" y="97"/>
                      <a:pt x="47" y="97"/>
                    </a:cubicBezTo>
                    <a:cubicBezTo>
                      <a:pt x="38" y="79"/>
                      <a:pt x="45" y="57"/>
                      <a:pt x="62" y="47"/>
                    </a:cubicBezTo>
                    <a:cubicBezTo>
                      <a:pt x="62" y="47"/>
                      <a:pt x="62" y="47"/>
                      <a:pt x="62" y="47"/>
                    </a:cubicBezTo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9" name="Freeform 433"/>
              <p:cNvSpPr>
                <a:spLocks noEditPoints="1"/>
              </p:cNvSpPr>
              <p:nvPr/>
            </p:nvSpPr>
            <p:spPr bwMode="auto">
              <a:xfrm>
                <a:off x="5492" y="1213"/>
                <a:ext cx="42" cy="42"/>
              </a:xfrm>
              <a:custGeom>
                <a:avLst/>
                <a:gdLst>
                  <a:gd name="T0" fmla="*/ 0 w 111"/>
                  <a:gd name="T1" fmla="*/ 69 h 110"/>
                  <a:gd name="T2" fmla="*/ 16 w 111"/>
                  <a:gd name="T3" fmla="*/ 96 h 110"/>
                  <a:gd name="T4" fmla="*/ 24 w 111"/>
                  <a:gd name="T5" fmla="*/ 92 h 110"/>
                  <a:gd name="T6" fmla="*/ 32 w 111"/>
                  <a:gd name="T7" fmla="*/ 92 h 110"/>
                  <a:gd name="T8" fmla="*/ 36 w 111"/>
                  <a:gd name="T9" fmla="*/ 94 h 110"/>
                  <a:gd name="T10" fmla="*/ 40 w 111"/>
                  <a:gd name="T11" fmla="*/ 101 h 110"/>
                  <a:gd name="T12" fmla="*/ 40 w 111"/>
                  <a:gd name="T13" fmla="*/ 110 h 110"/>
                  <a:gd name="T14" fmla="*/ 71 w 111"/>
                  <a:gd name="T15" fmla="*/ 110 h 110"/>
                  <a:gd name="T16" fmla="*/ 71 w 111"/>
                  <a:gd name="T17" fmla="*/ 101 h 110"/>
                  <a:gd name="T18" fmla="*/ 75 w 111"/>
                  <a:gd name="T19" fmla="*/ 94 h 110"/>
                  <a:gd name="T20" fmla="*/ 79 w 111"/>
                  <a:gd name="T21" fmla="*/ 92 h 110"/>
                  <a:gd name="T22" fmla="*/ 87 w 111"/>
                  <a:gd name="T23" fmla="*/ 92 h 110"/>
                  <a:gd name="T24" fmla="*/ 96 w 111"/>
                  <a:gd name="T25" fmla="*/ 96 h 110"/>
                  <a:gd name="T26" fmla="*/ 111 w 111"/>
                  <a:gd name="T27" fmla="*/ 69 h 110"/>
                  <a:gd name="T28" fmla="*/ 103 w 111"/>
                  <a:gd name="T29" fmla="*/ 64 h 110"/>
                  <a:gd name="T30" fmla="*/ 99 w 111"/>
                  <a:gd name="T31" fmla="*/ 57 h 110"/>
                  <a:gd name="T32" fmla="*/ 99 w 111"/>
                  <a:gd name="T33" fmla="*/ 55 h 110"/>
                  <a:gd name="T34" fmla="*/ 99 w 111"/>
                  <a:gd name="T35" fmla="*/ 53 h 110"/>
                  <a:gd name="T36" fmla="*/ 103 w 111"/>
                  <a:gd name="T37" fmla="*/ 46 h 110"/>
                  <a:gd name="T38" fmla="*/ 111 w 111"/>
                  <a:gd name="T39" fmla="*/ 41 h 110"/>
                  <a:gd name="T40" fmla="*/ 96 w 111"/>
                  <a:gd name="T41" fmla="*/ 14 h 110"/>
                  <a:gd name="T42" fmla="*/ 87 w 111"/>
                  <a:gd name="T43" fmla="*/ 19 h 110"/>
                  <a:gd name="T44" fmla="*/ 79 w 111"/>
                  <a:gd name="T45" fmla="*/ 18 h 110"/>
                  <a:gd name="T46" fmla="*/ 75 w 111"/>
                  <a:gd name="T47" fmla="*/ 16 h 110"/>
                  <a:gd name="T48" fmla="*/ 71 w 111"/>
                  <a:gd name="T49" fmla="*/ 9 h 110"/>
                  <a:gd name="T50" fmla="*/ 71 w 111"/>
                  <a:gd name="T51" fmla="*/ 0 h 110"/>
                  <a:gd name="T52" fmla="*/ 40 w 111"/>
                  <a:gd name="T53" fmla="*/ 0 h 110"/>
                  <a:gd name="T54" fmla="*/ 40 w 111"/>
                  <a:gd name="T55" fmla="*/ 10 h 110"/>
                  <a:gd name="T56" fmla="*/ 36 w 111"/>
                  <a:gd name="T57" fmla="*/ 16 h 110"/>
                  <a:gd name="T58" fmla="*/ 32 w 111"/>
                  <a:gd name="T59" fmla="*/ 19 h 110"/>
                  <a:gd name="T60" fmla="*/ 24 w 111"/>
                  <a:gd name="T61" fmla="*/ 19 h 110"/>
                  <a:gd name="T62" fmla="*/ 16 w 111"/>
                  <a:gd name="T63" fmla="*/ 14 h 110"/>
                  <a:gd name="T64" fmla="*/ 0 w 111"/>
                  <a:gd name="T65" fmla="*/ 41 h 110"/>
                  <a:gd name="T66" fmla="*/ 8 w 111"/>
                  <a:gd name="T67" fmla="*/ 46 h 110"/>
                  <a:gd name="T68" fmla="*/ 12 w 111"/>
                  <a:gd name="T69" fmla="*/ 53 h 110"/>
                  <a:gd name="T70" fmla="*/ 12 w 111"/>
                  <a:gd name="T71" fmla="*/ 55 h 110"/>
                  <a:gd name="T72" fmla="*/ 12 w 111"/>
                  <a:gd name="T73" fmla="*/ 58 h 110"/>
                  <a:gd name="T74" fmla="*/ 8 w 111"/>
                  <a:gd name="T75" fmla="*/ 65 h 110"/>
                  <a:gd name="T76" fmla="*/ 0 w 111"/>
                  <a:gd name="T77" fmla="*/ 69 h 110"/>
                  <a:gd name="T78" fmla="*/ 30 w 111"/>
                  <a:gd name="T79" fmla="*/ 55 h 110"/>
                  <a:gd name="T80" fmla="*/ 56 w 111"/>
                  <a:gd name="T81" fmla="*/ 30 h 110"/>
                  <a:gd name="T82" fmla="*/ 81 w 111"/>
                  <a:gd name="T83" fmla="*/ 56 h 110"/>
                  <a:gd name="T84" fmla="*/ 56 w 111"/>
                  <a:gd name="T85" fmla="*/ 81 h 110"/>
                  <a:gd name="T86" fmla="*/ 30 w 111"/>
                  <a:gd name="T87" fmla="*/ 55 h 110"/>
                  <a:gd name="T88" fmla="*/ 30 w 111"/>
                  <a:gd name="T89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1" h="110">
                    <a:moveTo>
                      <a:pt x="0" y="69"/>
                    </a:moveTo>
                    <a:cubicBezTo>
                      <a:pt x="16" y="96"/>
                      <a:pt x="16" y="96"/>
                      <a:pt x="16" y="96"/>
                    </a:cubicBezTo>
                    <a:cubicBezTo>
                      <a:pt x="24" y="92"/>
                      <a:pt x="24" y="92"/>
                      <a:pt x="24" y="92"/>
                    </a:cubicBezTo>
                    <a:cubicBezTo>
                      <a:pt x="26" y="90"/>
                      <a:pt x="30" y="90"/>
                      <a:pt x="32" y="92"/>
                    </a:cubicBezTo>
                    <a:cubicBezTo>
                      <a:pt x="33" y="93"/>
                      <a:pt x="35" y="93"/>
                      <a:pt x="36" y="94"/>
                    </a:cubicBezTo>
                    <a:cubicBezTo>
                      <a:pt x="38" y="95"/>
                      <a:pt x="40" y="98"/>
                      <a:pt x="40" y="101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71" y="110"/>
                      <a:pt x="71" y="110"/>
                      <a:pt x="71" y="110"/>
                    </a:cubicBezTo>
                    <a:cubicBezTo>
                      <a:pt x="71" y="101"/>
                      <a:pt x="71" y="101"/>
                      <a:pt x="71" y="101"/>
                    </a:cubicBezTo>
                    <a:cubicBezTo>
                      <a:pt x="71" y="98"/>
                      <a:pt x="73" y="95"/>
                      <a:pt x="75" y="94"/>
                    </a:cubicBezTo>
                    <a:cubicBezTo>
                      <a:pt x="77" y="93"/>
                      <a:pt x="78" y="93"/>
                      <a:pt x="79" y="92"/>
                    </a:cubicBezTo>
                    <a:cubicBezTo>
                      <a:pt x="82" y="90"/>
                      <a:pt x="85" y="90"/>
                      <a:pt x="87" y="92"/>
                    </a:cubicBezTo>
                    <a:cubicBezTo>
                      <a:pt x="96" y="96"/>
                      <a:pt x="96" y="96"/>
                      <a:pt x="96" y="96"/>
                    </a:cubicBezTo>
                    <a:cubicBezTo>
                      <a:pt x="111" y="69"/>
                      <a:pt x="111" y="69"/>
                      <a:pt x="111" y="69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0" y="63"/>
                      <a:pt x="99" y="60"/>
                      <a:pt x="99" y="57"/>
                    </a:cubicBezTo>
                    <a:cubicBezTo>
                      <a:pt x="99" y="57"/>
                      <a:pt x="99" y="56"/>
                      <a:pt x="99" y="55"/>
                    </a:cubicBezTo>
                    <a:cubicBezTo>
                      <a:pt x="99" y="54"/>
                      <a:pt x="99" y="54"/>
                      <a:pt x="99" y="53"/>
                    </a:cubicBezTo>
                    <a:cubicBezTo>
                      <a:pt x="99" y="50"/>
                      <a:pt x="100" y="47"/>
                      <a:pt x="103" y="46"/>
                    </a:cubicBezTo>
                    <a:cubicBezTo>
                      <a:pt x="111" y="41"/>
                      <a:pt x="111" y="41"/>
                      <a:pt x="111" y="41"/>
                    </a:cubicBezTo>
                    <a:cubicBezTo>
                      <a:pt x="96" y="14"/>
                      <a:pt x="96" y="14"/>
                      <a:pt x="96" y="14"/>
                    </a:cubicBezTo>
                    <a:cubicBezTo>
                      <a:pt x="87" y="19"/>
                      <a:pt x="87" y="19"/>
                      <a:pt x="87" y="19"/>
                    </a:cubicBezTo>
                    <a:cubicBezTo>
                      <a:pt x="85" y="20"/>
                      <a:pt x="82" y="20"/>
                      <a:pt x="79" y="18"/>
                    </a:cubicBezTo>
                    <a:cubicBezTo>
                      <a:pt x="78" y="18"/>
                      <a:pt x="77" y="17"/>
                      <a:pt x="75" y="16"/>
                    </a:cubicBezTo>
                    <a:cubicBezTo>
                      <a:pt x="73" y="15"/>
                      <a:pt x="71" y="12"/>
                      <a:pt x="71" y="9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2"/>
                      <a:pt x="38" y="15"/>
                      <a:pt x="36" y="16"/>
                    </a:cubicBezTo>
                    <a:cubicBezTo>
                      <a:pt x="35" y="17"/>
                      <a:pt x="33" y="18"/>
                      <a:pt x="32" y="19"/>
                    </a:cubicBezTo>
                    <a:cubicBezTo>
                      <a:pt x="30" y="20"/>
                      <a:pt x="26" y="20"/>
                      <a:pt x="24" y="19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11" y="47"/>
                      <a:pt x="12" y="50"/>
                      <a:pt x="12" y="53"/>
                    </a:cubicBezTo>
                    <a:cubicBezTo>
                      <a:pt x="12" y="54"/>
                      <a:pt x="12" y="55"/>
                      <a:pt x="12" y="55"/>
                    </a:cubicBezTo>
                    <a:cubicBezTo>
                      <a:pt x="12" y="56"/>
                      <a:pt x="12" y="57"/>
                      <a:pt x="12" y="58"/>
                    </a:cubicBezTo>
                    <a:cubicBezTo>
                      <a:pt x="12" y="60"/>
                      <a:pt x="11" y="63"/>
                      <a:pt x="8" y="65"/>
                    </a:cubicBezTo>
                    <a:lnTo>
                      <a:pt x="0" y="69"/>
                    </a:lnTo>
                    <a:close/>
                    <a:moveTo>
                      <a:pt x="30" y="55"/>
                    </a:moveTo>
                    <a:cubicBezTo>
                      <a:pt x="30" y="41"/>
                      <a:pt x="42" y="30"/>
                      <a:pt x="56" y="30"/>
                    </a:cubicBezTo>
                    <a:cubicBezTo>
                      <a:pt x="70" y="30"/>
                      <a:pt x="81" y="41"/>
                      <a:pt x="81" y="56"/>
                    </a:cubicBezTo>
                    <a:cubicBezTo>
                      <a:pt x="81" y="70"/>
                      <a:pt x="70" y="81"/>
                      <a:pt x="56" y="81"/>
                    </a:cubicBezTo>
                    <a:cubicBezTo>
                      <a:pt x="42" y="81"/>
                      <a:pt x="30" y="70"/>
                      <a:pt x="30" y="55"/>
                    </a:cubicBezTo>
                    <a:cubicBezTo>
                      <a:pt x="30" y="55"/>
                      <a:pt x="30" y="55"/>
                      <a:pt x="30" y="55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0" name="Freeform 434"/>
              <p:cNvSpPr>
                <a:spLocks noEditPoints="1"/>
              </p:cNvSpPr>
              <p:nvPr/>
            </p:nvSpPr>
            <p:spPr bwMode="auto">
              <a:xfrm>
                <a:off x="5366" y="1250"/>
                <a:ext cx="94" cy="94"/>
              </a:xfrm>
              <a:custGeom>
                <a:avLst/>
                <a:gdLst>
                  <a:gd name="T0" fmla="*/ 122 w 244"/>
                  <a:gd name="T1" fmla="*/ 244 h 244"/>
                  <a:gd name="T2" fmla="*/ 244 w 244"/>
                  <a:gd name="T3" fmla="*/ 122 h 244"/>
                  <a:gd name="T4" fmla="*/ 122 w 244"/>
                  <a:gd name="T5" fmla="*/ 0 h 244"/>
                  <a:gd name="T6" fmla="*/ 0 w 244"/>
                  <a:gd name="T7" fmla="*/ 122 h 244"/>
                  <a:gd name="T8" fmla="*/ 122 w 244"/>
                  <a:gd name="T9" fmla="*/ 244 h 244"/>
                  <a:gd name="T10" fmla="*/ 122 w 244"/>
                  <a:gd name="T11" fmla="*/ 65 h 244"/>
                  <a:gd name="T12" fmla="*/ 179 w 244"/>
                  <a:gd name="T13" fmla="*/ 122 h 244"/>
                  <a:gd name="T14" fmla="*/ 122 w 244"/>
                  <a:gd name="T15" fmla="*/ 179 h 244"/>
                  <a:gd name="T16" fmla="*/ 65 w 244"/>
                  <a:gd name="T17" fmla="*/ 122 h 244"/>
                  <a:gd name="T18" fmla="*/ 122 w 244"/>
                  <a:gd name="T19" fmla="*/ 65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4" h="244">
                    <a:moveTo>
                      <a:pt x="122" y="244"/>
                    </a:moveTo>
                    <a:cubicBezTo>
                      <a:pt x="189" y="244"/>
                      <a:pt x="244" y="189"/>
                      <a:pt x="244" y="122"/>
                    </a:cubicBezTo>
                    <a:cubicBezTo>
                      <a:pt x="244" y="54"/>
                      <a:pt x="189" y="0"/>
                      <a:pt x="122" y="0"/>
                    </a:cubicBezTo>
                    <a:cubicBezTo>
                      <a:pt x="55" y="0"/>
                      <a:pt x="0" y="55"/>
                      <a:pt x="0" y="122"/>
                    </a:cubicBezTo>
                    <a:cubicBezTo>
                      <a:pt x="0" y="189"/>
                      <a:pt x="55" y="244"/>
                      <a:pt x="122" y="244"/>
                    </a:cubicBezTo>
                    <a:close/>
                    <a:moveTo>
                      <a:pt x="122" y="65"/>
                    </a:moveTo>
                    <a:cubicBezTo>
                      <a:pt x="153" y="65"/>
                      <a:pt x="179" y="90"/>
                      <a:pt x="179" y="122"/>
                    </a:cubicBezTo>
                    <a:cubicBezTo>
                      <a:pt x="179" y="153"/>
                      <a:pt x="153" y="179"/>
                      <a:pt x="122" y="179"/>
                    </a:cubicBezTo>
                    <a:cubicBezTo>
                      <a:pt x="90" y="179"/>
                      <a:pt x="65" y="153"/>
                      <a:pt x="65" y="122"/>
                    </a:cubicBezTo>
                    <a:cubicBezTo>
                      <a:pt x="65" y="90"/>
                      <a:pt x="90" y="65"/>
                      <a:pt x="122" y="65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1" name="Freeform 435"/>
              <p:cNvSpPr>
                <a:spLocks/>
              </p:cNvSpPr>
              <p:nvPr/>
            </p:nvSpPr>
            <p:spPr bwMode="auto">
              <a:xfrm>
                <a:off x="5403" y="1342"/>
                <a:ext cx="18" cy="12"/>
              </a:xfrm>
              <a:custGeom>
                <a:avLst/>
                <a:gdLst>
                  <a:gd name="T0" fmla="*/ 0 w 18"/>
                  <a:gd name="T1" fmla="*/ 0 h 12"/>
                  <a:gd name="T2" fmla="*/ 18 w 18"/>
                  <a:gd name="T3" fmla="*/ 0 h 12"/>
                  <a:gd name="T4" fmla="*/ 18 w 18"/>
                  <a:gd name="T5" fmla="*/ 12 h 12"/>
                  <a:gd name="T6" fmla="*/ 2 w 18"/>
                  <a:gd name="T7" fmla="*/ 12 h 12"/>
                  <a:gd name="T8" fmla="*/ 0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0"/>
                    </a:moveTo>
                    <a:lnTo>
                      <a:pt x="18" y="0"/>
                    </a:lnTo>
                    <a:lnTo>
                      <a:pt x="18" y="12"/>
                    </a:lnTo>
                    <a:lnTo>
                      <a:pt x="2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2" name="Freeform 436"/>
              <p:cNvSpPr>
                <a:spLocks/>
              </p:cNvSpPr>
              <p:nvPr/>
            </p:nvSpPr>
            <p:spPr bwMode="auto">
              <a:xfrm>
                <a:off x="5438" y="1323"/>
                <a:ext cx="21" cy="21"/>
              </a:xfrm>
              <a:custGeom>
                <a:avLst/>
                <a:gdLst>
                  <a:gd name="T0" fmla="*/ 0 w 21"/>
                  <a:gd name="T1" fmla="*/ 12 h 21"/>
                  <a:gd name="T2" fmla="*/ 13 w 21"/>
                  <a:gd name="T3" fmla="*/ 0 h 21"/>
                  <a:gd name="T4" fmla="*/ 21 w 21"/>
                  <a:gd name="T5" fmla="*/ 9 h 21"/>
                  <a:gd name="T6" fmla="*/ 10 w 21"/>
                  <a:gd name="T7" fmla="*/ 21 h 21"/>
                  <a:gd name="T8" fmla="*/ 0 w 21"/>
                  <a:gd name="T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0" y="12"/>
                    </a:moveTo>
                    <a:lnTo>
                      <a:pt x="13" y="0"/>
                    </a:lnTo>
                    <a:lnTo>
                      <a:pt x="21" y="9"/>
                    </a:lnTo>
                    <a:lnTo>
                      <a:pt x="10" y="21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3" name="Freeform 437"/>
              <p:cNvSpPr>
                <a:spLocks/>
              </p:cNvSpPr>
              <p:nvPr/>
            </p:nvSpPr>
            <p:spPr bwMode="auto">
              <a:xfrm>
                <a:off x="5458" y="1289"/>
                <a:ext cx="13" cy="18"/>
              </a:xfrm>
              <a:custGeom>
                <a:avLst/>
                <a:gdLst>
                  <a:gd name="T0" fmla="*/ 0 w 13"/>
                  <a:gd name="T1" fmla="*/ 18 h 18"/>
                  <a:gd name="T2" fmla="*/ 0 w 13"/>
                  <a:gd name="T3" fmla="*/ 0 h 18"/>
                  <a:gd name="T4" fmla="*/ 13 w 13"/>
                  <a:gd name="T5" fmla="*/ 1 h 18"/>
                  <a:gd name="T6" fmla="*/ 13 w 13"/>
                  <a:gd name="T7" fmla="*/ 17 h 18"/>
                  <a:gd name="T8" fmla="*/ 0 w 13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0" y="0"/>
                    </a:lnTo>
                    <a:lnTo>
                      <a:pt x="13" y="1"/>
                    </a:lnTo>
                    <a:lnTo>
                      <a:pt x="13" y="17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4" name="Freeform 438"/>
              <p:cNvSpPr>
                <a:spLocks/>
              </p:cNvSpPr>
              <p:nvPr/>
            </p:nvSpPr>
            <p:spPr bwMode="auto">
              <a:xfrm>
                <a:off x="5439" y="1252"/>
                <a:ext cx="21" cy="21"/>
              </a:xfrm>
              <a:custGeom>
                <a:avLst/>
                <a:gdLst>
                  <a:gd name="T0" fmla="*/ 13 w 21"/>
                  <a:gd name="T1" fmla="*/ 21 h 21"/>
                  <a:gd name="T2" fmla="*/ 0 w 21"/>
                  <a:gd name="T3" fmla="*/ 8 h 21"/>
                  <a:gd name="T4" fmla="*/ 10 w 21"/>
                  <a:gd name="T5" fmla="*/ 0 h 21"/>
                  <a:gd name="T6" fmla="*/ 21 w 21"/>
                  <a:gd name="T7" fmla="*/ 11 h 21"/>
                  <a:gd name="T8" fmla="*/ 13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3" y="21"/>
                    </a:moveTo>
                    <a:lnTo>
                      <a:pt x="0" y="8"/>
                    </a:lnTo>
                    <a:lnTo>
                      <a:pt x="10" y="0"/>
                    </a:lnTo>
                    <a:lnTo>
                      <a:pt x="21" y="11"/>
                    </a:lnTo>
                    <a:lnTo>
                      <a:pt x="13" y="21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5" name="Freeform 439"/>
              <p:cNvSpPr>
                <a:spLocks/>
              </p:cNvSpPr>
              <p:nvPr/>
            </p:nvSpPr>
            <p:spPr bwMode="auto">
              <a:xfrm>
                <a:off x="5405" y="1240"/>
                <a:ext cx="18" cy="13"/>
              </a:xfrm>
              <a:custGeom>
                <a:avLst/>
                <a:gdLst>
                  <a:gd name="T0" fmla="*/ 18 w 18"/>
                  <a:gd name="T1" fmla="*/ 13 h 13"/>
                  <a:gd name="T2" fmla="*/ 0 w 18"/>
                  <a:gd name="T3" fmla="*/ 13 h 13"/>
                  <a:gd name="T4" fmla="*/ 1 w 18"/>
                  <a:gd name="T5" fmla="*/ 0 h 13"/>
                  <a:gd name="T6" fmla="*/ 17 w 18"/>
                  <a:gd name="T7" fmla="*/ 0 h 13"/>
                  <a:gd name="T8" fmla="*/ 18 w 18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3">
                    <a:moveTo>
                      <a:pt x="18" y="13"/>
                    </a:moveTo>
                    <a:lnTo>
                      <a:pt x="0" y="13"/>
                    </a:lnTo>
                    <a:lnTo>
                      <a:pt x="1" y="0"/>
                    </a:lnTo>
                    <a:lnTo>
                      <a:pt x="17" y="0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6" name="Freeform 440"/>
              <p:cNvSpPr>
                <a:spLocks/>
              </p:cNvSpPr>
              <p:nvPr/>
            </p:nvSpPr>
            <p:spPr bwMode="auto">
              <a:xfrm>
                <a:off x="5368" y="1251"/>
                <a:ext cx="21" cy="21"/>
              </a:xfrm>
              <a:custGeom>
                <a:avLst/>
                <a:gdLst>
                  <a:gd name="T0" fmla="*/ 21 w 21"/>
                  <a:gd name="T1" fmla="*/ 8 h 21"/>
                  <a:gd name="T2" fmla="*/ 8 w 21"/>
                  <a:gd name="T3" fmla="*/ 21 h 21"/>
                  <a:gd name="T4" fmla="*/ 0 w 21"/>
                  <a:gd name="T5" fmla="*/ 11 h 21"/>
                  <a:gd name="T6" fmla="*/ 11 w 21"/>
                  <a:gd name="T7" fmla="*/ 0 h 21"/>
                  <a:gd name="T8" fmla="*/ 21 w 21"/>
                  <a:gd name="T9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21" y="8"/>
                    </a:moveTo>
                    <a:lnTo>
                      <a:pt x="8" y="21"/>
                    </a:lnTo>
                    <a:lnTo>
                      <a:pt x="0" y="11"/>
                    </a:lnTo>
                    <a:lnTo>
                      <a:pt x="11" y="0"/>
                    </a:lnTo>
                    <a:lnTo>
                      <a:pt x="21" y="8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7" name="Freeform 441"/>
              <p:cNvSpPr>
                <a:spLocks/>
              </p:cNvSpPr>
              <p:nvPr/>
            </p:nvSpPr>
            <p:spPr bwMode="auto">
              <a:xfrm>
                <a:off x="5356" y="1288"/>
                <a:ext cx="13" cy="17"/>
              </a:xfrm>
              <a:custGeom>
                <a:avLst/>
                <a:gdLst>
                  <a:gd name="T0" fmla="*/ 13 w 13"/>
                  <a:gd name="T1" fmla="*/ 0 h 17"/>
                  <a:gd name="T2" fmla="*/ 13 w 13"/>
                  <a:gd name="T3" fmla="*/ 17 h 17"/>
                  <a:gd name="T4" fmla="*/ 0 w 13"/>
                  <a:gd name="T5" fmla="*/ 16 h 17"/>
                  <a:gd name="T6" fmla="*/ 0 w 13"/>
                  <a:gd name="T7" fmla="*/ 0 h 17"/>
                  <a:gd name="T8" fmla="*/ 13 w 13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7">
                    <a:moveTo>
                      <a:pt x="13" y="0"/>
                    </a:moveTo>
                    <a:lnTo>
                      <a:pt x="13" y="17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8" name="Freeform 442"/>
              <p:cNvSpPr>
                <a:spLocks/>
              </p:cNvSpPr>
              <p:nvPr/>
            </p:nvSpPr>
            <p:spPr bwMode="auto">
              <a:xfrm>
                <a:off x="5367" y="1322"/>
                <a:ext cx="21" cy="20"/>
              </a:xfrm>
              <a:custGeom>
                <a:avLst/>
                <a:gdLst>
                  <a:gd name="T0" fmla="*/ 8 w 21"/>
                  <a:gd name="T1" fmla="*/ 0 h 20"/>
                  <a:gd name="T2" fmla="*/ 21 w 21"/>
                  <a:gd name="T3" fmla="*/ 12 h 20"/>
                  <a:gd name="T4" fmla="*/ 11 w 21"/>
                  <a:gd name="T5" fmla="*/ 20 h 20"/>
                  <a:gd name="T6" fmla="*/ 0 w 21"/>
                  <a:gd name="T7" fmla="*/ 9 h 20"/>
                  <a:gd name="T8" fmla="*/ 8 w 21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0">
                    <a:moveTo>
                      <a:pt x="8" y="0"/>
                    </a:moveTo>
                    <a:lnTo>
                      <a:pt x="21" y="12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9" name="Freeform 443"/>
              <p:cNvSpPr>
                <a:spLocks/>
              </p:cNvSpPr>
              <p:nvPr/>
            </p:nvSpPr>
            <p:spPr bwMode="auto">
              <a:xfrm>
                <a:off x="4596" y="1210"/>
                <a:ext cx="100" cy="100"/>
              </a:xfrm>
              <a:custGeom>
                <a:avLst/>
                <a:gdLst>
                  <a:gd name="T0" fmla="*/ 260 w 260"/>
                  <a:gd name="T1" fmla="*/ 145 h 261"/>
                  <a:gd name="T2" fmla="*/ 117 w 260"/>
                  <a:gd name="T3" fmla="*/ 251 h 261"/>
                  <a:gd name="T4" fmla="*/ 10 w 260"/>
                  <a:gd name="T5" fmla="*/ 108 h 261"/>
                  <a:gd name="T6" fmla="*/ 135 w 260"/>
                  <a:gd name="T7" fmla="*/ 0 h 261"/>
                  <a:gd name="T8" fmla="*/ 135 w 260"/>
                  <a:gd name="T9" fmla="*/ 126 h 261"/>
                  <a:gd name="T10" fmla="*/ 260 w 260"/>
                  <a:gd name="T11" fmla="*/ 145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0" h="261">
                    <a:moveTo>
                      <a:pt x="260" y="145"/>
                    </a:moveTo>
                    <a:cubicBezTo>
                      <a:pt x="250" y="214"/>
                      <a:pt x="186" y="261"/>
                      <a:pt x="117" y="251"/>
                    </a:cubicBezTo>
                    <a:cubicBezTo>
                      <a:pt x="48" y="241"/>
                      <a:pt x="0" y="177"/>
                      <a:pt x="10" y="108"/>
                    </a:cubicBezTo>
                    <a:cubicBezTo>
                      <a:pt x="20" y="46"/>
                      <a:pt x="73" y="0"/>
                      <a:pt x="135" y="0"/>
                    </a:cubicBezTo>
                    <a:cubicBezTo>
                      <a:pt x="135" y="126"/>
                      <a:pt x="135" y="126"/>
                      <a:pt x="135" y="126"/>
                    </a:cubicBezTo>
                    <a:lnTo>
                      <a:pt x="260" y="145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0" name="Freeform 444"/>
              <p:cNvSpPr>
                <a:spLocks/>
              </p:cNvSpPr>
              <p:nvPr/>
            </p:nvSpPr>
            <p:spPr bwMode="auto">
              <a:xfrm>
                <a:off x="4658" y="1200"/>
                <a:ext cx="48" cy="56"/>
              </a:xfrm>
              <a:custGeom>
                <a:avLst/>
                <a:gdLst>
                  <a:gd name="T0" fmla="*/ 126 w 126"/>
                  <a:gd name="T1" fmla="*/ 127 h 145"/>
                  <a:gd name="T2" fmla="*/ 125 w 126"/>
                  <a:gd name="T3" fmla="*/ 145 h 145"/>
                  <a:gd name="T4" fmla="*/ 0 w 126"/>
                  <a:gd name="T5" fmla="*/ 127 h 145"/>
                  <a:gd name="T6" fmla="*/ 0 w 126"/>
                  <a:gd name="T7" fmla="*/ 0 h 145"/>
                  <a:gd name="T8" fmla="*/ 126 w 126"/>
                  <a:gd name="T9" fmla="*/ 126 h 145"/>
                  <a:gd name="T10" fmla="*/ 126 w 126"/>
                  <a:gd name="T11" fmla="*/ 12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145">
                    <a:moveTo>
                      <a:pt x="126" y="127"/>
                    </a:moveTo>
                    <a:cubicBezTo>
                      <a:pt x="126" y="133"/>
                      <a:pt x="126" y="139"/>
                      <a:pt x="125" y="145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9" y="0"/>
                      <a:pt x="126" y="57"/>
                      <a:pt x="126" y="126"/>
                    </a:cubicBezTo>
                    <a:lnTo>
                      <a:pt x="126" y="127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1" name="Rectangle 445"/>
              <p:cNvSpPr>
                <a:spLocks noChangeArrowheads="1"/>
              </p:cNvSpPr>
              <p:nvPr/>
            </p:nvSpPr>
            <p:spPr bwMode="auto">
              <a:xfrm>
                <a:off x="4673" y="1285"/>
                <a:ext cx="51" cy="1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2" name="Freeform 446"/>
              <p:cNvSpPr>
                <a:spLocks noEditPoints="1"/>
              </p:cNvSpPr>
              <p:nvPr/>
            </p:nvSpPr>
            <p:spPr bwMode="auto">
              <a:xfrm>
                <a:off x="4723" y="1281"/>
                <a:ext cx="9" cy="9"/>
              </a:xfrm>
              <a:custGeom>
                <a:avLst/>
                <a:gdLst>
                  <a:gd name="T0" fmla="*/ 12 w 23"/>
                  <a:gd name="T1" fmla="*/ 23 h 23"/>
                  <a:gd name="T2" fmla="*/ 0 w 23"/>
                  <a:gd name="T3" fmla="*/ 11 h 23"/>
                  <a:gd name="T4" fmla="*/ 12 w 23"/>
                  <a:gd name="T5" fmla="*/ 0 h 23"/>
                  <a:gd name="T6" fmla="*/ 23 w 23"/>
                  <a:gd name="T7" fmla="*/ 11 h 23"/>
                  <a:gd name="T8" fmla="*/ 23 w 23"/>
                  <a:gd name="T9" fmla="*/ 11 h 23"/>
                  <a:gd name="T10" fmla="*/ 12 w 23"/>
                  <a:gd name="T11" fmla="*/ 23 h 23"/>
                  <a:gd name="T12" fmla="*/ 12 w 23"/>
                  <a:gd name="T13" fmla="*/ 4 h 23"/>
                  <a:gd name="T14" fmla="*/ 4 w 23"/>
                  <a:gd name="T15" fmla="*/ 11 h 23"/>
                  <a:gd name="T16" fmla="*/ 12 w 23"/>
                  <a:gd name="T17" fmla="*/ 19 h 23"/>
                  <a:gd name="T18" fmla="*/ 19 w 23"/>
                  <a:gd name="T19" fmla="*/ 11 h 23"/>
                  <a:gd name="T20" fmla="*/ 19 w 23"/>
                  <a:gd name="T21" fmla="*/ 11 h 23"/>
                  <a:gd name="T22" fmla="*/ 12 w 23"/>
                  <a:gd name="T23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" h="23">
                    <a:moveTo>
                      <a:pt x="12" y="23"/>
                    </a:moveTo>
                    <a:cubicBezTo>
                      <a:pt x="5" y="23"/>
                      <a:pt x="0" y="17"/>
                      <a:pt x="0" y="11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8" y="0"/>
                      <a:pt x="23" y="5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7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7"/>
                      <a:pt x="4" y="11"/>
                    </a:cubicBezTo>
                    <a:cubicBezTo>
                      <a:pt x="4" y="15"/>
                      <a:pt x="8" y="19"/>
                      <a:pt x="12" y="19"/>
                    </a:cubicBezTo>
                    <a:cubicBezTo>
                      <a:pt x="16" y="19"/>
                      <a:pt x="19" y="15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7"/>
                      <a:pt x="16" y="4"/>
                      <a:pt x="12" y="4"/>
                    </a:cubicBez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3" name="Rectangle 447"/>
              <p:cNvSpPr>
                <a:spLocks noChangeArrowheads="1"/>
              </p:cNvSpPr>
              <p:nvPr/>
            </p:nvSpPr>
            <p:spPr bwMode="auto">
              <a:xfrm>
                <a:off x="4741" y="1283"/>
                <a:ext cx="40" cy="2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4" name="Rectangle 448"/>
              <p:cNvSpPr>
                <a:spLocks noChangeArrowheads="1"/>
              </p:cNvSpPr>
              <p:nvPr/>
            </p:nvSpPr>
            <p:spPr bwMode="auto">
              <a:xfrm>
                <a:off x="4741" y="1286"/>
                <a:ext cx="23" cy="2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5" name="Rectangle 449"/>
              <p:cNvSpPr>
                <a:spLocks noChangeArrowheads="1"/>
              </p:cNvSpPr>
              <p:nvPr/>
            </p:nvSpPr>
            <p:spPr bwMode="auto">
              <a:xfrm>
                <a:off x="5369" y="1633"/>
                <a:ext cx="12" cy="84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6" name="Rectangle 450"/>
              <p:cNvSpPr>
                <a:spLocks noChangeArrowheads="1"/>
              </p:cNvSpPr>
              <p:nvPr/>
            </p:nvSpPr>
            <p:spPr bwMode="auto">
              <a:xfrm>
                <a:off x="5390" y="1653"/>
                <a:ext cx="11" cy="64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7" name="Rectangle 451"/>
              <p:cNvSpPr>
                <a:spLocks noChangeArrowheads="1"/>
              </p:cNvSpPr>
              <p:nvPr/>
            </p:nvSpPr>
            <p:spPr bwMode="auto">
              <a:xfrm>
                <a:off x="5410" y="1685"/>
                <a:ext cx="11" cy="32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8" name="Rectangle 452"/>
              <p:cNvSpPr>
                <a:spLocks noChangeArrowheads="1"/>
              </p:cNvSpPr>
              <p:nvPr/>
            </p:nvSpPr>
            <p:spPr bwMode="auto">
              <a:xfrm>
                <a:off x="5430" y="1667"/>
                <a:ext cx="12" cy="50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9" name="Rectangle 453"/>
              <p:cNvSpPr>
                <a:spLocks noChangeArrowheads="1"/>
              </p:cNvSpPr>
              <p:nvPr/>
            </p:nvSpPr>
            <p:spPr bwMode="auto">
              <a:xfrm>
                <a:off x="5451" y="1648"/>
                <a:ext cx="12" cy="69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0" name="Rectangle 454"/>
              <p:cNvSpPr>
                <a:spLocks noChangeArrowheads="1"/>
              </p:cNvSpPr>
              <p:nvPr/>
            </p:nvSpPr>
            <p:spPr bwMode="auto">
              <a:xfrm>
                <a:off x="5451" y="1648"/>
                <a:ext cx="12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1" name="Rectangle 455"/>
              <p:cNvSpPr>
                <a:spLocks noChangeArrowheads="1"/>
              </p:cNvSpPr>
              <p:nvPr/>
            </p:nvSpPr>
            <p:spPr bwMode="auto">
              <a:xfrm>
                <a:off x="5471" y="1637"/>
                <a:ext cx="12" cy="80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2" name="Rectangle 456"/>
              <p:cNvSpPr>
                <a:spLocks noChangeArrowheads="1"/>
              </p:cNvSpPr>
              <p:nvPr/>
            </p:nvSpPr>
            <p:spPr bwMode="auto">
              <a:xfrm>
                <a:off x="5471" y="1637"/>
                <a:ext cx="12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3" name="Freeform 457"/>
              <p:cNvSpPr>
                <a:spLocks/>
              </p:cNvSpPr>
              <p:nvPr/>
            </p:nvSpPr>
            <p:spPr bwMode="auto">
              <a:xfrm>
                <a:off x="5362" y="1622"/>
                <a:ext cx="131" cy="95"/>
              </a:xfrm>
              <a:custGeom>
                <a:avLst/>
                <a:gdLst>
                  <a:gd name="T0" fmla="*/ 1 w 341"/>
                  <a:gd name="T1" fmla="*/ 0 h 248"/>
                  <a:gd name="T2" fmla="*/ 1 w 341"/>
                  <a:gd name="T3" fmla="*/ 62 h 248"/>
                  <a:gd name="T4" fmla="*/ 1 w 341"/>
                  <a:gd name="T5" fmla="*/ 124 h 248"/>
                  <a:gd name="T6" fmla="*/ 1 w 341"/>
                  <a:gd name="T7" fmla="*/ 248 h 248"/>
                  <a:gd name="T8" fmla="*/ 0 w 341"/>
                  <a:gd name="T9" fmla="*/ 247 h 248"/>
                  <a:gd name="T10" fmla="*/ 85 w 341"/>
                  <a:gd name="T11" fmla="*/ 247 h 248"/>
                  <a:gd name="T12" fmla="*/ 171 w 341"/>
                  <a:gd name="T13" fmla="*/ 247 h 248"/>
                  <a:gd name="T14" fmla="*/ 256 w 341"/>
                  <a:gd name="T15" fmla="*/ 247 h 248"/>
                  <a:gd name="T16" fmla="*/ 341 w 341"/>
                  <a:gd name="T17" fmla="*/ 248 h 248"/>
                  <a:gd name="T18" fmla="*/ 256 w 341"/>
                  <a:gd name="T19" fmla="*/ 248 h 248"/>
                  <a:gd name="T20" fmla="*/ 171 w 341"/>
                  <a:gd name="T21" fmla="*/ 248 h 248"/>
                  <a:gd name="T22" fmla="*/ 85 w 341"/>
                  <a:gd name="T23" fmla="*/ 248 h 248"/>
                  <a:gd name="T24" fmla="*/ 0 w 341"/>
                  <a:gd name="T25" fmla="*/ 248 h 248"/>
                  <a:gd name="T26" fmla="*/ 0 w 341"/>
                  <a:gd name="T27" fmla="*/ 248 h 248"/>
                  <a:gd name="T28" fmla="*/ 0 w 341"/>
                  <a:gd name="T29" fmla="*/ 248 h 248"/>
                  <a:gd name="T30" fmla="*/ 0 w 341"/>
                  <a:gd name="T31" fmla="*/ 124 h 248"/>
                  <a:gd name="T32" fmla="*/ 0 w 341"/>
                  <a:gd name="T33" fmla="*/ 62 h 248"/>
                  <a:gd name="T34" fmla="*/ 1 w 341"/>
                  <a:gd name="T3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1" h="248">
                    <a:moveTo>
                      <a:pt x="1" y="0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1" y="124"/>
                      <a:pt x="1" y="124"/>
                      <a:pt x="1" y="124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29" y="247"/>
                      <a:pt x="57" y="247"/>
                      <a:pt x="85" y="247"/>
                    </a:cubicBezTo>
                    <a:cubicBezTo>
                      <a:pt x="171" y="247"/>
                      <a:pt x="171" y="247"/>
                      <a:pt x="171" y="247"/>
                    </a:cubicBezTo>
                    <a:cubicBezTo>
                      <a:pt x="256" y="247"/>
                      <a:pt x="256" y="247"/>
                      <a:pt x="256" y="247"/>
                    </a:cubicBezTo>
                    <a:cubicBezTo>
                      <a:pt x="341" y="248"/>
                      <a:pt x="341" y="248"/>
                      <a:pt x="341" y="248"/>
                    </a:cubicBezTo>
                    <a:cubicBezTo>
                      <a:pt x="256" y="248"/>
                      <a:pt x="256" y="248"/>
                      <a:pt x="256" y="248"/>
                    </a:cubicBezTo>
                    <a:cubicBezTo>
                      <a:pt x="171" y="248"/>
                      <a:pt x="171" y="248"/>
                      <a:pt x="171" y="248"/>
                    </a:cubicBezTo>
                    <a:cubicBezTo>
                      <a:pt x="85" y="248"/>
                      <a:pt x="85" y="248"/>
                      <a:pt x="85" y="248"/>
                    </a:cubicBezTo>
                    <a:cubicBezTo>
                      <a:pt x="57" y="248"/>
                      <a:pt x="29" y="248"/>
                      <a:pt x="0" y="248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62"/>
                      <a:pt x="0" y="62"/>
                      <a:pt x="0" y="62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4" name="Freeform 458"/>
              <p:cNvSpPr>
                <a:spLocks/>
              </p:cNvSpPr>
              <p:nvPr/>
            </p:nvSpPr>
            <p:spPr bwMode="auto">
              <a:xfrm>
                <a:off x="5360" y="1627"/>
                <a:ext cx="5" cy="0"/>
              </a:xfrm>
              <a:custGeom>
                <a:avLst/>
                <a:gdLst>
                  <a:gd name="T0" fmla="*/ 0 w 13"/>
                  <a:gd name="T1" fmla="*/ 1 h 1"/>
                  <a:gd name="T2" fmla="*/ 7 w 13"/>
                  <a:gd name="T3" fmla="*/ 0 h 1"/>
                  <a:gd name="T4" fmla="*/ 13 w 13"/>
                  <a:gd name="T5" fmla="*/ 1 h 1"/>
                  <a:gd name="T6" fmla="*/ 7 w 13"/>
                  <a:gd name="T7" fmla="*/ 1 h 1"/>
                  <a:gd name="T8" fmla="*/ 0 w 1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">
                    <a:moveTo>
                      <a:pt x="0" y="1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9" y="0"/>
                      <a:pt x="11" y="0"/>
                      <a:pt x="13" y="1"/>
                    </a:cubicBezTo>
                    <a:cubicBezTo>
                      <a:pt x="11" y="1"/>
                      <a:pt x="9" y="1"/>
                      <a:pt x="7" y="1"/>
                    </a:cubicBezTo>
                    <a:cubicBezTo>
                      <a:pt x="4" y="1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5" name="Freeform 459"/>
              <p:cNvSpPr>
                <a:spLocks/>
              </p:cNvSpPr>
              <p:nvPr/>
            </p:nvSpPr>
            <p:spPr bwMode="auto">
              <a:xfrm>
                <a:off x="5360" y="1634"/>
                <a:ext cx="5" cy="0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1"/>
                      <a:pt x="4" y="0"/>
                      <a:pt x="7" y="0"/>
                    </a:cubicBezTo>
                    <a:cubicBezTo>
                      <a:pt x="9" y="0"/>
                      <a:pt x="11" y="1"/>
                      <a:pt x="13" y="1"/>
                    </a:cubicBezTo>
                    <a:cubicBezTo>
                      <a:pt x="11" y="2"/>
                      <a:pt x="9" y="2"/>
                      <a:pt x="7" y="2"/>
                    </a:cubicBezTo>
                    <a:cubicBezTo>
                      <a:pt x="4" y="2"/>
                      <a:pt x="2" y="2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6" name="Freeform 460"/>
              <p:cNvSpPr>
                <a:spLocks/>
              </p:cNvSpPr>
              <p:nvPr/>
            </p:nvSpPr>
            <p:spPr bwMode="auto">
              <a:xfrm>
                <a:off x="5360" y="1641"/>
                <a:ext cx="5" cy="1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1"/>
                      <a:pt x="4" y="0"/>
                      <a:pt x="7" y="0"/>
                    </a:cubicBezTo>
                    <a:cubicBezTo>
                      <a:pt x="9" y="0"/>
                      <a:pt x="11" y="1"/>
                      <a:pt x="13" y="1"/>
                    </a:cubicBezTo>
                    <a:cubicBezTo>
                      <a:pt x="11" y="2"/>
                      <a:pt x="9" y="2"/>
                      <a:pt x="7" y="2"/>
                    </a:cubicBezTo>
                    <a:cubicBezTo>
                      <a:pt x="4" y="2"/>
                      <a:pt x="2" y="2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7" name="Freeform 461"/>
              <p:cNvSpPr>
                <a:spLocks/>
              </p:cNvSpPr>
              <p:nvPr/>
            </p:nvSpPr>
            <p:spPr bwMode="auto">
              <a:xfrm>
                <a:off x="5360" y="1648"/>
                <a:ext cx="5" cy="1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9" y="0"/>
                      <a:pt x="11" y="0"/>
                      <a:pt x="13" y="1"/>
                    </a:cubicBezTo>
                    <a:cubicBezTo>
                      <a:pt x="11" y="2"/>
                      <a:pt x="9" y="2"/>
                      <a:pt x="7" y="2"/>
                    </a:cubicBezTo>
                    <a:cubicBezTo>
                      <a:pt x="4" y="2"/>
                      <a:pt x="2" y="2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8" name="Freeform 462"/>
              <p:cNvSpPr>
                <a:spLocks/>
              </p:cNvSpPr>
              <p:nvPr/>
            </p:nvSpPr>
            <p:spPr bwMode="auto">
              <a:xfrm>
                <a:off x="5360" y="1655"/>
                <a:ext cx="5" cy="1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9" y="0"/>
                      <a:pt x="11" y="0"/>
                      <a:pt x="13" y="1"/>
                    </a:cubicBezTo>
                    <a:cubicBezTo>
                      <a:pt x="11" y="1"/>
                      <a:pt x="9" y="2"/>
                      <a:pt x="7" y="2"/>
                    </a:cubicBezTo>
                    <a:cubicBezTo>
                      <a:pt x="4" y="2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9" name="Freeform 463"/>
              <p:cNvSpPr>
                <a:spLocks/>
              </p:cNvSpPr>
              <p:nvPr/>
            </p:nvSpPr>
            <p:spPr bwMode="auto">
              <a:xfrm>
                <a:off x="5360" y="1663"/>
                <a:ext cx="5" cy="0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9" y="0"/>
                      <a:pt x="11" y="0"/>
                      <a:pt x="13" y="1"/>
                    </a:cubicBezTo>
                    <a:cubicBezTo>
                      <a:pt x="11" y="1"/>
                      <a:pt x="9" y="2"/>
                      <a:pt x="7" y="2"/>
                    </a:cubicBezTo>
                    <a:cubicBezTo>
                      <a:pt x="4" y="2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0" name="Freeform 464"/>
              <p:cNvSpPr>
                <a:spLocks/>
              </p:cNvSpPr>
              <p:nvPr/>
            </p:nvSpPr>
            <p:spPr bwMode="auto">
              <a:xfrm>
                <a:off x="5360" y="1670"/>
                <a:ext cx="5" cy="0"/>
              </a:xfrm>
              <a:custGeom>
                <a:avLst/>
                <a:gdLst>
                  <a:gd name="T0" fmla="*/ 0 w 13"/>
                  <a:gd name="T1" fmla="*/ 0 h 1"/>
                  <a:gd name="T2" fmla="*/ 7 w 13"/>
                  <a:gd name="T3" fmla="*/ 0 h 1"/>
                  <a:gd name="T4" fmla="*/ 13 w 13"/>
                  <a:gd name="T5" fmla="*/ 0 h 1"/>
                  <a:gd name="T6" fmla="*/ 7 w 13"/>
                  <a:gd name="T7" fmla="*/ 1 h 1"/>
                  <a:gd name="T8" fmla="*/ 0 w 1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">
                    <a:moveTo>
                      <a:pt x="0" y="0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9" y="0"/>
                      <a:pt x="11" y="0"/>
                      <a:pt x="13" y="0"/>
                    </a:cubicBezTo>
                    <a:cubicBezTo>
                      <a:pt x="11" y="1"/>
                      <a:pt x="9" y="1"/>
                      <a:pt x="7" y="1"/>
                    </a:cubicBezTo>
                    <a:cubicBezTo>
                      <a:pt x="4" y="1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1" name="Freeform 465"/>
              <p:cNvSpPr>
                <a:spLocks/>
              </p:cNvSpPr>
              <p:nvPr/>
            </p:nvSpPr>
            <p:spPr bwMode="auto">
              <a:xfrm>
                <a:off x="5360" y="1677"/>
                <a:ext cx="5" cy="1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1"/>
                      <a:pt x="4" y="0"/>
                      <a:pt x="7" y="0"/>
                    </a:cubicBezTo>
                    <a:cubicBezTo>
                      <a:pt x="9" y="0"/>
                      <a:pt x="11" y="1"/>
                      <a:pt x="13" y="1"/>
                    </a:cubicBezTo>
                    <a:cubicBezTo>
                      <a:pt x="11" y="2"/>
                      <a:pt x="9" y="2"/>
                      <a:pt x="7" y="2"/>
                    </a:cubicBezTo>
                    <a:cubicBezTo>
                      <a:pt x="4" y="2"/>
                      <a:pt x="2" y="2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2" name="Freeform 466"/>
              <p:cNvSpPr>
                <a:spLocks/>
              </p:cNvSpPr>
              <p:nvPr/>
            </p:nvSpPr>
            <p:spPr bwMode="auto">
              <a:xfrm>
                <a:off x="5360" y="1684"/>
                <a:ext cx="5" cy="1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1"/>
                      <a:pt x="4" y="0"/>
                      <a:pt x="7" y="0"/>
                    </a:cubicBezTo>
                    <a:cubicBezTo>
                      <a:pt x="9" y="0"/>
                      <a:pt x="11" y="1"/>
                      <a:pt x="13" y="1"/>
                    </a:cubicBezTo>
                    <a:cubicBezTo>
                      <a:pt x="11" y="2"/>
                      <a:pt x="9" y="2"/>
                      <a:pt x="7" y="2"/>
                    </a:cubicBezTo>
                    <a:cubicBezTo>
                      <a:pt x="4" y="2"/>
                      <a:pt x="2" y="2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3" name="Freeform 467"/>
              <p:cNvSpPr>
                <a:spLocks/>
              </p:cNvSpPr>
              <p:nvPr/>
            </p:nvSpPr>
            <p:spPr bwMode="auto">
              <a:xfrm>
                <a:off x="5360" y="1691"/>
                <a:ext cx="5" cy="1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9" y="0"/>
                      <a:pt x="11" y="0"/>
                      <a:pt x="13" y="1"/>
                    </a:cubicBezTo>
                    <a:cubicBezTo>
                      <a:pt x="11" y="2"/>
                      <a:pt x="9" y="2"/>
                      <a:pt x="7" y="2"/>
                    </a:cubicBezTo>
                    <a:cubicBezTo>
                      <a:pt x="4" y="2"/>
                      <a:pt x="2" y="2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4" name="Freeform 468"/>
              <p:cNvSpPr>
                <a:spLocks/>
              </p:cNvSpPr>
              <p:nvPr/>
            </p:nvSpPr>
            <p:spPr bwMode="auto">
              <a:xfrm>
                <a:off x="5360" y="1699"/>
                <a:ext cx="5" cy="0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9" y="0"/>
                      <a:pt x="11" y="0"/>
                      <a:pt x="13" y="1"/>
                    </a:cubicBezTo>
                    <a:cubicBezTo>
                      <a:pt x="11" y="2"/>
                      <a:pt x="9" y="2"/>
                      <a:pt x="7" y="2"/>
                    </a:cubicBezTo>
                    <a:cubicBezTo>
                      <a:pt x="4" y="2"/>
                      <a:pt x="2" y="2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5" name="Freeform 469"/>
              <p:cNvSpPr>
                <a:spLocks/>
              </p:cNvSpPr>
              <p:nvPr/>
            </p:nvSpPr>
            <p:spPr bwMode="auto">
              <a:xfrm>
                <a:off x="5360" y="1706"/>
                <a:ext cx="5" cy="1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9" y="0"/>
                      <a:pt x="11" y="0"/>
                      <a:pt x="13" y="1"/>
                    </a:cubicBezTo>
                    <a:cubicBezTo>
                      <a:pt x="11" y="1"/>
                      <a:pt x="9" y="2"/>
                      <a:pt x="7" y="2"/>
                    </a:cubicBezTo>
                    <a:cubicBezTo>
                      <a:pt x="4" y="2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6" name="Freeform 470"/>
              <p:cNvSpPr>
                <a:spLocks/>
              </p:cNvSpPr>
              <p:nvPr/>
            </p:nvSpPr>
            <p:spPr bwMode="auto">
              <a:xfrm>
                <a:off x="4548" y="1785"/>
                <a:ext cx="996" cy="1"/>
              </a:xfrm>
              <a:custGeom>
                <a:avLst/>
                <a:gdLst>
                  <a:gd name="T0" fmla="*/ 0 w 996"/>
                  <a:gd name="T1" fmla="*/ 0 h 1"/>
                  <a:gd name="T2" fmla="*/ 125 w 996"/>
                  <a:gd name="T3" fmla="*/ 0 h 1"/>
                  <a:gd name="T4" fmla="*/ 249 w 996"/>
                  <a:gd name="T5" fmla="*/ 0 h 1"/>
                  <a:gd name="T6" fmla="*/ 498 w 996"/>
                  <a:gd name="T7" fmla="*/ 0 h 1"/>
                  <a:gd name="T8" fmla="*/ 748 w 996"/>
                  <a:gd name="T9" fmla="*/ 0 h 1"/>
                  <a:gd name="T10" fmla="*/ 872 w 996"/>
                  <a:gd name="T11" fmla="*/ 0 h 1"/>
                  <a:gd name="T12" fmla="*/ 996 w 996"/>
                  <a:gd name="T13" fmla="*/ 0 h 1"/>
                  <a:gd name="T14" fmla="*/ 872 w 996"/>
                  <a:gd name="T15" fmla="*/ 1 h 1"/>
                  <a:gd name="T16" fmla="*/ 748 w 996"/>
                  <a:gd name="T17" fmla="*/ 1 h 1"/>
                  <a:gd name="T18" fmla="*/ 498 w 996"/>
                  <a:gd name="T19" fmla="*/ 1 h 1"/>
                  <a:gd name="T20" fmla="*/ 249 w 996"/>
                  <a:gd name="T21" fmla="*/ 1 h 1"/>
                  <a:gd name="T22" fmla="*/ 125 w 996"/>
                  <a:gd name="T23" fmla="*/ 1 h 1"/>
                  <a:gd name="T24" fmla="*/ 0 w 996"/>
                  <a:gd name="T2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96" h="1">
                    <a:moveTo>
                      <a:pt x="0" y="0"/>
                    </a:moveTo>
                    <a:lnTo>
                      <a:pt x="125" y="0"/>
                    </a:lnTo>
                    <a:lnTo>
                      <a:pt x="249" y="0"/>
                    </a:lnTo>
                    <a:lnTo>
                      <a:pt x="498" y="0"/>
                    </a:lnTo>
                    <a:lnTo>
                      <a:pt x="748" y="0"/>
                    </a:lnTo>
                    <a:lnTo>
                      <a:pt x="872" y="0"/>
                    </a:lnTo>
                    <a:lnTo>
                      <a:pt x="996" y="0"/>
                    </a:lnTo>
                    <a:lnTo>
                      <a:pt x="872" y="1"/>
                    </a:lnTo>
                    <a:lnTo>
                      <a:pt x="748" y="1"/>
                    </a:lnTo>
                    <a:lnTo>
                      <a:pt x="498" y="1"/>
                    </a:lnTo>
                    <a:lnTo>
                      <a:pt x="249" y="1"/>
                    </a:lnTo>
                    <a:lnTo>
                      <a:pt x="125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7" name="Rectangle 471"/>
              <p:cNvSpPr>
                <a:spLocks noChangeArrowheads="1"/>
              </p:cNvSpPr>
              <p:nvPr/>
            </p:nvSpPr>
            <p:spPr bwMode="auto">
              <a:xfrm>
                <a:off x="4561" y="1588"/>
                <a:ext cx="163" cy="197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8" name="Rectangle 472"/>
              <p:cNvSpPr>
                <a:spLocks noChangeArrowheads="1"/>
              </p:cNvSpPr>
              <p:nvPr/>
            </p:nvSpPr>
            <p:spPr bwMode="auto">
              <a:xfrm>
                <a:off x="4545" y="1595"/>
                <a:ext cx="145" cy="40"/>
              </a:xfrm>
              <a:prstGeom prst="rect">
                <a:avLst/>
              </a:pr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9" name="Rectangle 473"/>
              <p:cNvSpPr>
                <a:spLocks noChangeArrowheads="1"/>
              </p:cNvSpPr>
              <p:nvPr/>
            </p:nvSpPr>
            <p:spPr bwMode="auto">
              <a:xfrm>
                <a:off x="4690" y="1595"/>
                <a:ext cx="39" cy="40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0" name="Rectangle 474"/>
              <p:cNvSpPr>
                <a:spLocks noChangeArrowheads="1"/>
              </p:cNvSpPr>
              <p:nvPr/>
            </p:nvSpPr>
            <p:spPr bwMode="auto">
              <a:xfrm>
                <a:off x="4614" y="1601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1" name="Rectangle 475"/>
              <p:cNvSpPr>
                <a:spLocks noChangeArrowheads="1"/>
              </p:cNvSpPr>
              <p:nvPr/>
            </p:nvSpPr>
            <p:spPr bwMode="auto">
              <a:xfrm>
                <a:off x="4614" y="1607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2" name="Rectangle 476"/>
              <p:cNvSpPr>
                <a:spLocks noChangeArrowheads="1"/>
              </p:cNvSpPr>
              <p:nvPr/>
            </p:nvSpPr>
            <p:spPr bwMode="auto">
              <a:xfrm>
                <a:off x="4614" y="1613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3" name="Rectangle 477"/>
              <p:cNvSpPr>
                <a:spLocks noChangeArrowheads="1"/>
              </p:cNvSpPr>
              <p:nvPr/>
            </p:nvSpPr>
            <p:spPr bwMode="auto">
              <a:xfrm>
                <a:off x="4614" y="1619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4" name="Rectangle 478"/>
              <p:cNvSpPr>
                <a:spLocks noChangeArrowheads="1"/>
              </p:cNvSpPr>
              <p:nvPr/>
            </p:nvSpPr>
            <p:spPr bwMode="auto">
              <a:xfrm>
                <a:off x="4614" y="1625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5" name="Oval 479"/>
              <p:cNvSpPr>
                <a:spLocks noChangeArrowheads="1"/>
              </p:cNvSpPr>
              <p:nvPr/>
            </p:nvSpPr>
            <p:spPr bwMode="auto">
              <a:xfrm>
                <a:off x="4595" y="1601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6" name="Freeform 480"/>
              <p:cNvSpPr>
                <a:spLocks/>
              </p:cNvSpPr>
              <p:nvPr/>
            </p:nvSpPr>
            <p:spPr bwMode="auto">
              <a:xfrm>
                <a:off x="4584" y="1601"/>
                <a:ext cx="7" cy="7"/>
              </a:xfrm>
              <a:custGeom>
                <a:avLst/>
                <a:gdLst>
                  <a:gd name="T0" fmla="*/ 0 w 18"/>
                  <a:gd name="T1" fmla="*/ 9 h 18"/>
                  <a:gd name="T2" fmla="*/ 9 w 18"/>
                  <a:gd name="T3" fmla="*/ 18 h 18"/>
                  <a:gd name="T4" fmla="*/ 18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0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0" y="9"/>
                    </a:moveTo>
                    <a:cubicBezTo>
                      <a:pt x="0" y="14"/>
                      <a:pt x="4" y="18"/>
                      <a:pt x="9" y="18"/>
                    </a:cubicBezTo>
                    <a:cubicBezTo>
                      <a:pt x="14" y="18"/>
                      <a:pt x="18" y="14"/>
                      <a:pt x="18" y="9"/>
                    </a:cubicBezTo>
                    <a:cubicBezTo>
                      <a:pt x="18" y="4"/>
                      <a:pt x="1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7" name="Oval 481"/>
              <p:cNvSpPr>
                <a:spLocks noChangeArrowheads="1"/>
              </p:cNvSpPr>
              <p:nvPr/>
            </p:nvSpPr>
            <p:spPr bwMode="auto">
              <a:xfrm>
                <a:off x="4573" y="1601"/>
                <a:ext cx="7" cy="7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8" name="Oval 482"/>
              <p:cNvSpPr>
                <a:spLocks noChangeArrowheads="1"/>
              </p:cNvSpPr>
              <p:nvPr/>
            </p:nvSpPr>
            <p:spPr bwMode="auto">
              <a:xfrm>
                <a:off x="4562" y="1601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9" name="Freeform 483"/>
              <p:cNvSpPr>
                <a:spLocks/>
              </p:cNvSpPr>
              <p:nvPr/>
            </p:nvSpPr>
            <p:spPr bwMode="auto">
              <a:xfrm>
                <a:off x="4551" y="1601"/>
                <a:ext cx="7" cy="7"/>
              </a:xfrm>
              <a:custGeom>
                <a:avLst/>
                <a:gdLst>
                  <a:gd name="T0" fmla="*/ 0 w 18"/>
                  <a:gd name="T1" fmla="*/ 9 h 18"/>
                  <a:gd name="T2" fmla="*/ 9 w 18"/>
                  <a:gd name="T3" fmla="*/ 18 h 18"/>
                  <a:gd name="T4" fmla="*/ 18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0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0" y="9"/>
                    </a:moveTo>
                    <a:cubicBezTo>
                      <a:pt x="0" y="14"/>
                      <a:pt x="4" y="18"/>
                      <a:pt x="9" y="18"/>
                    </a:cubicBezTo>
                    <a:cubicBezTo>
                      <a:pt x="14" y="18"/>
                      <a:pt x="17" y="14"/>
                      <a:pt x="18" y="9"/>
                    </a:cubicBezTo>
                    <a:cubicBezTo>
                      <a:pt x="18" y="4"/>
                      <a:pt x="1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0" name="Oval 484"/>
              <p:cNvSpPr>
                <a:spLocks noChangeArrowheads="1"/>
              </p:cNvSpPr>
              <p:nvPr/>
            </p:nvSpPr>
            <p:spPr bwMode="auto">
              <a:xfrm>
                <a:off x="4595" y="1611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1" name="Oval 485"/>
              <p:cNvSpPr>
                <a:spLocks noChangeArrowheads="1"/>
              </p:cNvSpPr>
              <p:nvPr/>
            </p:nvSpPr>
            <p:spPr bwMode="auto">
              <a:xfrm>
                <a:off x="4584" y="1611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2" name="Oval 486"/>
              <p:cNvSpPr>
                <a:spLocks noChangeArrowheads="1"/>
              </p:cNvSpPr>
              <p:nvPr/>
            </p:nvSpPr>
            <p:spPr bwMode="auto">
              <a:xfrm>
                <a:off x="4573" y="1611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3" name="Freeform 487"/>
              <p:cNvSpPr>
                <a:spLocks/>
              </p:cNvSpPr>
              <p:nvPr/>
            </p:nvSpPr>
            <p:spPr bwMode="auto">
              <a:xfrm>
                <a:off x="4562" y="1611"/>
                <a:ext cx="7" cy="7"/>
              </a:xfrm>
              <a:custGeom>
                <a:avLst/>
                <a:gdLst>
                  <a:gd name="T0" fmla="*/ 0 w 18"/>
                  <a:gd name="T1" fmla="*/ 9 h 18"/>
                  <a:gd name="T2" fmla="*/ 9 w 18"/>
                  <a:gd name="T3" fmla="*/ 18 h 18"/>
                  <a:gd name="T4" fmla="*/ 18 w 18"/>
                  <a:gd name="T5" fmla="*/ 9 h 18"/>
                  <a:gd name="T6" fmla="*/ 9 w 18"/>
                  <a:gd name="T7" fmla="*/ 0 h 18"/>
                  <a:gd name="T8" fmla="*/ 0 w 18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0" y="9"/>
                    </a:moveTo>
                    <a:cubicBezTo>
                      <a:pt x="0" y="14"/>
                      <a:pt x="4" y="18"/>
                      <a:pt x="9" y="18"/>
                    </a:cubicBezTo>
                    <a:cubicBezTo>
                      <a:pt x="14" y="18"/>
                      <a:pt x="18" y="14"/>
                      <a:pt x="18" y="9"/>
                    </a:cubicBezTo>
                    <a:cubicBezTo>
                      <a:pt x="18" y="4"/>
                      <a:pt x="14" y="1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4" name="Oval 488"/>
              <p:cNvSpPr>
                <a:spLocks noChangeArrowheads="1"/>
              </p:cNvSpPr>
              <p:nvPr/>
            </p:nvSpPr>
            <p:spPr bwMode="auto">
              <a:xfrm>
                <a:off x="4551" y="1611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5" name="Oval 489"/>
              <p:cNvSpPr>
                <a:spLocks noChangeArrowheads="1"/>
              </p:cNvSpPr>
              <p:nvPr/>
            </p:nvSpPr>
            <p:spPr bwMode="auto">
              <a:xfrm>
                <a:off x="4595" y="1621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6" name="Oval 490"/>
              <p:cNvSpPr>
                <a:spLocks noChangeArrowheads="1"/>
              </p:cNvSpPr>
              <p:nvPr/>
            </p:nvSpPr>
            <p:spPr bwMode="auto">
              <a:xfrm>
                <a:off x="4584" y="1621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7" name="Oval 491"/>
              <p:cNvSpPr>
                <a:spLocks noChangeArrowheads="1"/>
              </p:cNvSpPr>
              <p:nvPr/>
            </p:nvSpPr>
            <p:spPr bwMode="auto">
              <a:xfrm>
                <a:off x="4573" y="1621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8" name="Oval 492"/>
              <p:cNvSpPr>
                <a:spLocks noChangeArrowheads="1"/>
              </p:cNvSpPr>
              <p:nvPr/>
            </p:nvSpPr>
            <p:spPr bwMode="auto">
              <a:xfrm>
                <a:off x="4562" y="1621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9" name="Oval 493"/>
              <p:cNvSpPr>
                <a:spLocks noChangeArrowheads="1"/>
              </p:cNvSpPr>
              <p:nvPr/>
            </p:nvSpPr>
            <p:spPr bwMode="auto">
              <a:xfrm>
                <a:off x="4551" y="1621"/>
                <a:ext cx="7" cy="7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0" name="Rectangle 494"/>
              <p:cNvSpPr>
                <a:spLocks noChangeArrowheads="1"/>
              </p:cNvSpPr>
              <p:nvPr/>
            </p:nvSpPr>
            <p:spPr bwMode="auto">
              <a:xfrm>
                <a:off x="4607" y="1601"/>
                <a:ext cx="2" cy="27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1" name="Rectangle 495"/>
              <p:cNvSpPr>
                <a:spLocks noChangeArrowheads="1"/>
              </p:cNvSpPr>
              <p:nvPr/>
            </p:nvSpPr>
            <p:spPr bwMode="auto">
              <a:xfrm>
                <a:off x="4545" y="1640"/>
                <a:ext cx="145" cy="40"/>
              </a:xfrm>
              <a:prstGeom prst="rect">
                <a:avLst/>
              </a:pr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2" name="Rectangle 496"/>
              <p:cNvSpPr>
                <a:spLocks noChangeArrowheads="1"/>
              </p:cNvSpPr>
              <p:nvPr/>
            </p:nvSpPr>
            <p:spPr bwMode="auto">
              <a:xfrm>
                <a:off x="4690" y="1640"/>
                <a:ext cx="39" cy="40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3" name="Rectangle 497"/>
              <p:cNvSpPr>
                <a:spLocks noChangeArrowheads="1"/>
              </p:cNvSpPr>
              <p:nvPr/>
            </p:nvSpPr>
            <p:spPr bwMode="auto">
              <a:xfrm>
                <a:off x="4614" y="1647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4" name="Rectangle 498"/>
              <p:cNvSpPr>
                <a:spLocks noChangeArrowheads="1"/>
              </p:cNvSpPr>
              <p:nvPr/>
            </p:nvSpPr>
            <p:spPr bwMode="auto">
              <a:xfrm>
                <a:off x="4614" y="1652"/>
                <a:ext cx="69" cy="4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5" name="Rectangle 499"/>
              <p:cNvSpPr>
                <a:spLocks noChangeArrowheads="1"/>
              </p:cNvSpPr>
              <p:nvPr/>
            </p:nvSpPr>
            <p:spPr bwMode="auto">
              <a:xfrm>
                <a:off x="4614" y="1658"/>
                <a:ext cx="69" cy="4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6" name="Rectangle 500"/>
              <p:cNvSpPr>
                <a:spLocks noChangeArrowheads="1"/>
              </p:cNvSpPr>
              <p:nvPr/>
            </p:nvSpPr>
            <p:spPr bwMode="auto">
              <a:xfrm>
                <a:off x="4614" y="1664"/>
                <a:ext cx="69" cy="4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7" name="Rectangle 501"/>
              <p:cNvSpPr>
                <a:spLocks noChangeArrowheads="1"/>
              </p:cNvSpPr>
              <p:nvPr/>
            </p:nvSpPr>
            <p:spPr bwMode="auto">
              <a:xfrm>
                <a:off x="4614" y="1670"/>
                <a:ext cx="69" cy="4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8" name="Oval 502"/>
              <p:cNvSpPr>
                <a:spLocks noChangeArrowheads="1"/>
              </p:cNvSpPr>
              <p:nvPr/>
            </p:nvSpPr>
            <p:spPr bwMode="auto">
              <a:xfrm>
                <a:off x="4595" y="1647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9" name="Oval 503"/>
              <p:cNvSpPr>
                <a:spLocks noChangeArrowheads="1"/>
              </p:cNvSpPr>
              <p:nvPr/>
            </p:nvSpPr>
            <p:spPr bwMode="auto">
              <a:xfrm>
                <a:off x="4584" y="1647"/>
                <a:ext cx="7" cy="7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0" name="Oval 504"/>
              <p:cNvSpPr>
                <a:spLocks noChangeArrowheads="1"/>
              </p:cNvSpPr>
              <p:nvPr/>
            </p:nvSpPr>
            <p:spPr bwMode="auto">
              <a:xfrm>
                <a:off x="4573" y="1647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1" name="Freeform 505"/>
              <p:cNvSpPr>
                <a:spLocks/>
              </p:cNvSpPr>
              <p:nvPr/>
            </p:nvSpPr>
            <p:spPr bwMode="auto">
              <a:xfrm>
                <a:off x="4562" y="1647"/>
                <a:ext cx="7" cy="7"/>
              </a:xfrm>
              <a:custGeom>
                <a:avLst/>
                <a:gdLst>
                  <a:gd name="T0" fmla="*/ 0 w 18"/>
                  <a:gd name="T1" fmla="*/ 9 h 18"/>
                  <a:gd name="T2" fmla="*/ 9 w 18"/>
                  <a:gd name="T3" fmla="*/ 18 h 18"/>
                  <a:gd name="T4" fmla="*/ 18 w 18"/>
                  <a:gd name="T5" fmla="*/ 9 h 18"/>
                  <a:gd name="T6" fmla="*/ 9 w 18"/>
                  <a:gd name="T7" fmla="*/ 0 h 18"/>
                  <a:gd name="T8" fmla="*/ 0 w 18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0" y="9"/>
                    </a:moveTo>
                    <a:cubicBezTo>
                      <a:pt x="0" y="14"/>
                      <a:pt x="4" y="18"/>
                      <a:pt x="9" y="18"/>
                    </a:cubicBezTo>
                    <a:cubicBezTo>
                      <a:pt x="14" y="18"/>
                      <a:pt x="18" y="13"/>
                      <a:pt x="18" y="9"/>
                    </a:cubicBezTo>
                    <a:cubicBezTo>
                      <a:pt x="18" y="4"/>
                      <a:pt x="14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2" name="Oval 506"/>
              <p:cNvSpPr>
                <a:spLocks noChangeArrowheads="1"/>
              </p:cNvSpPr>
              <p:nvPr/>
            </p:nvSpPr>
            <p:spPr bwMode="auto">
              <a:xfrm>
                <a:off x="4551" y="1647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3" name="Oval 507"/>
              <p:cNvSpPr>
                <a:spLocks noChangeArrowheads="1"/>
              </p:cNvSpPr>
              <p:nvPr/>
            </p:nvSpPr>
            <p:spPr bwMode="auto">
              <a:xfrm>
                <a:off x="4595" y="1657"/>
                <a:ext cx="7" cy="6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4" name="Oval 508"/>
              <p:cNvSpPr>
                <a:spLocks noChangeArrowheads="1"/>
              </p:cNvSpPr>
              <p:nvPr/>
            </p:nvSpPr>
            <p:spPr bwMode="auto">
              <a:xfrm>
                <a:off x="4584" y="1657"/>
                <a:ext cx="7" cy="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5" name="Oval 509"/>
              <p:cNvSpPr>
                <a:spLocks noChangeArrowheads="1"/>
              </p:cNvSpPr>
              <p:nvPr/>
            </p:nvSpPr>
            <p:spPr bwMode="auto">
              <a:xfrm>
                <a:off x="4573" y="1657"/>
                <a:ext cx="7" cy="6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6" name="Freeform 510"/>
              <p:cNvSpPr>
                <a:spLocks/>
              </p:cNvSpPr>
              <p:nvPr/>
            </p:nvSpPr>
            <p:spPr bwMode="auto">
              <a:xfrm>
                <a:off x="4562" y="1657"/>
                <a:ext cx="7" cy="6"/>
              </a:xfrm>
              <a:custGeom>
                <a:avLst/>
                <a:gdLst>
                  <a:gd name="T0" fmla="*/ 0 w 18"/>
                  <a:gd name="T1" fmla="*/ 9 h 18"/>
                  <a:gd name="T2" fmla="*/ 9 w 18"/>
                  <a:gd name="T3" fmla="*/ 18 h 18"/>
                  <a:gd name="T4" fmla="*/ 18 w 18"/>
                  <a:gd name="T5" fmla="*/ 9 h 18"/>
                  <a:gd name="T6" fmla="*/ 9 w 18"/>
                  <a:gd name="T7" fmla="*/ 0 h 18"/>
                  <a:gd name="T8" fmla="*/ 0 w 18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0" y="9"/>
                    </a:moveTo>
                    <a:cubicBezTo>
                      <a:pt x="0" y="14"/>
                      <a:pt x="4" y="18"/>
                      <a:pt x="9" y="18"/>
                    </a:cubicBezTo>
                    <a:cubicBezTo>
                      <a:pt x="14" y="18"/>
                      <a:pt x="18" y="14"/>
                      <a:pt x="18" y="9"/>
                    </a:cubicBezTo>
                    <a:cubicBezTo>
                      <a:pt x="18" y="4"/>
                      <a:pt x="14" y="1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7" name="Oval 511"/>
              <p:cNvSpPr>
                <a:spLocks noChangeArrowheads="1"/>
              </p:cNvSpPr>
              <p:nvPr/>
            </p:nvSpPr>
            <p:spPr bwMode="auto">
              <a:xfrm>
                <a:off x="4551" y="1657"/>
                <a:ext cx="7" cy="6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8" name="Oval 512"/>
              <p:cNvSpPr>
                <a:spLocks noChangeArrowheads="1"/>
              </p:cNvSpPr>
              <p:nvPr/>
            </p:nvSpPr>
            <p:spPr bwMode="auto">
              <a:xfrm>
                <a:off x="4595" y="1667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9" name="Oval 513"/>
              <p:cNvSpPr>
                <a:spLocks noChangeArrowheads="1"/>
              </p:cNvSpPr>
              <p:nvPr/>
            </p:nvSpPr>
            <p:spPr bwMode="auto">
              <a:xfrm>
                <a:off x="4584" y="1667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0" name="Oval 514"/>
              <p:cNvSpPr>
                <a:spLocks noChangeArrowheads="1"/>
              </p:cNvSpPr>
              <p:nvPr/>
            </p:nvSpPr>
            <p:spPr bwMode="auto">
              <a:xfrm>
                <a:off x="4573" y="1667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1" name="Oval 515"/>
              <p:cNvSpPr>
                <a:spLocks noChangeArrowheads="1"/>
              </p:cNvSpPr>
              <p:nvPr/>
            </p:nvSpPr>
            <p:spPr bwMode="auto">
              <a:xfrm>
                <a:off x="4562" y="1667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2" name="Oval 516"/>
              <p:cNvSpPr>
                <a:spLocks noChangeArrowheads="1"/>
              </p:cNvSpPr>
              <p:nvPr/>
            </p:nvSpPr>
            <p:spPr bwMode="auto">
              <a:xfrm>
                <a:off x="4551" y="1667"/>
                <a:ext cx="7" cy="7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3" name="Rectangle 517"/>
              <p:cNvSpPr>
                <a:spLocks noChangeArrowheads="1"/>
              </p:cNvSpPr>
              <p:nvPr/>
            </p:nvSpPr>
            <p:spPr bwMode="auto">
              <a:xfrm>
                <a:off x="4607" y="1647"/>
                <a:ext cx="2" cy="27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4" name="Rectangle 518"/>
              <p:cNvSpPr>
                <a:spLocks noChangeArrowheads="1"/>
              </p:cNvSpPr>
              <p:nvPr/>
            </p:nvSpPr>
            <p:spPr bwMode="auto">
              <a:xfrm>
                <a:off x="4545" y="1685"/>
                <a:ext cx="145" cy="41"/>
              </a:xfrm>
              <a:prstGeom prst="rect">
                <a:avLst/>
              </a:pr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5" name="Rectangle 519"/>
              <p:cNvSpPr>
                <a:spLocks noChangeArrowheads="1"/>
              </p:cNvSpPr>
              <p:nvPr/>
            </p:nvSpPr>
            <p:spPr bwMode="auto">
              <a:xfrm>
                <a:off x="4690" y="1686"/>
                <a:ext cx="39" cy="40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6" name="Rectangle 520"/>
              <p:cNvSpPr>
                <a:spLocks noChangeArrowheads="1"/>
              </p:cNvSpPr>
              <p:nvPr/>
            </p:nvSpPr>
            <p:spPr bwMode="auto">
              <a:xfrm>
                <a:off x="4614" y="1692"/>
                <a:ext cx="69" cy="4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7" name="Rectangle 521"/>
              <p:cNvSpPr>
                <a:spLocks noChangeArrowheads="1"/>
              </p:cNvSpPr>
              <p:nvPr/>
            </p:nvSpPr>
            <p:spPr bwMode="auto">
              <a:xfrm>
                <a:off x="4614" y="1698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8" name="Rectangle 522"/>
              <p:cNvSpPr>
                <a:spLocks noChangeArrowheads="1"/>
              </p:cNvSpPr>
              <p:nvPr/>
            </p:nvSpPr>
            <p:spPr bwMode="auto">
              <a:xfrm>
                <a:off x="4614" y="1704"/>
                <a:ext cx="69" cy="4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9" name="Rectangle 523"/>
              <p:cNvSpPr>
                <a:spLocks noChangeArrowheads="1"/>
              </p:cNvSpPr>
              <p:nvPr/>
            </p:nvSpPr>
            <p:spPr bwMode="auto">
              <a:xfrm>
                <a:off x="4614" y="1710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0" name="Rectangle 524"/>
              <p:cNvSpPr>
                <a:spLocks noChangeArrowheads="1"/>
              </p:cNvSpPr>
              <p:nvPr/>
            </p:nvSpPr>
            <p:spPr bwMode="auto">
              <a:xfrm>
                <a:off x="4614" y="1716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1" name="Oval 525"/>
              <p:cNvSpPr>
                <a:spLocks noChangeArrowheads="1"/>
              </p:cNvSpPr>
              <p:nvPr/>
            </p:nvSpPr>
            <p:spPr bwMode="auto">
              <a:xfrm>
                <a:off x="4595" y="1692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2" name="Oval 526"/>
              <p:cNvSpPr>
                <a:spLocks noChangeArrowheads="1"/>
              </p:cNvSpPr>
              <p:nvPr/>
            </p:nvSpPr>
            <p:spPr bwMode="auto">
              <a:xfrm>
                <a:off x="4584" y="1692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3" name="Oval 527"/>
              <p:cNvSpPr>
                <a:spLocks noChangeArrowheads="1"/>
              </p:cNvSpPr>
              <p:nvPr/>
            </p:nvSpPr>
            <p:spPr bwMode="auto">
              <a:xfrm>
                <a:off x="4573" y="1692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4" name="Oval 528"/>
              <p:cNvSpPr>
                <a:spLocks noChangeArrowheads="1"/>
              </p:cNvSpPr>
              <p:nvPr/>
            </p:nvSpPr>
            <p:spPr bwMode="auto">
              <a:xfrm>
                <a:off x="4562" y="1692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5" name="Oval 529"/>
              <p:cNvSpPr>
                <a:spLocks noChangeArrowheads="1"/>
              </p:cNvSpPr>
              <p:nvPr/>
            </p:nvSpPr>
            <p:spPr bwMode="auto">
              <a:xfrm>
                <a:off x="4551" y="1692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6" name="Oval 530"/>
              <p:cNvSpPr>
                <a:spLocks noChangeArrowheads="1"/>
              </p:cNvSpPr>
              <p:nvPr/>
            </p:nvSpPr>
            <p:spPr bwMode="auto">
              <a:xfrm>
                <a:off x="4595" y="1702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7" name="Oval 531"/>
              <p:cNvSpPr>
                <a:spLocks noChangeArrowheads="1"/>
              </p:cNvSpPr>
              <p:nvPr/>
            </p:nvSpPr>
            <p:spPr bwMode="auto">
              <a:xfrm>
                <a:off x="4584" y="1702"/>
                <a:ext cx="7" cy="7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8" name="Oval 532"/>
              <p:cNvSpPr>
                <a:spLocks noChangeArrowheads="1"/>
              </p:cNvSpPr>
              <p:nvPr/>
            </p:nvSpPr>
            <p:spPr bwMode="auto">
              <a:xfrm>
                <a:off x="4573" y="1702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9" name="Freeform 533"/>
              <p:cNvSpPr>
                <a:spLocks/>
              </p:cNvSpPr>
              <p:nvPr/>
            </p:nvSpPr>
            <p:spPr bwMode="auto">
              <a:xfrm>
                <a:off x="4562" y="1702"/>
                <a:ext cx="7" cy="7"/>
              </a:xfrm>
              <a:custGeom>
                <a:avLst/>
                <a:gdLst>
                  <a:gd name="T0" fmla="*/ 0 w 18"/>
                  <a:gd name="T1" fmla="*/ 9 h 18"/>
                  <a:gd name="T2" fmla="*/ 9 w 18"/>
                  <a:gd name="T3" fmla="*/ 18 h 18"/>
                  <a:gd name="T4" fmla="*/ 18 w 18"/>
                  <a:gd name="T5" fmla="*/ 9 h 18"/>
                  <a:gd name="T6" fmla="*/ 9 w 18"/>
                  <a:gd name="T7" fmla="*/ 0 h 18"/>
                  <a:gd name="T8" fmla="*/ 0 w 18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0" y="9"/>
                    </a:moveTo>
                    <a:cubicBezTo>
                      <a:pt x="0" y="14"/>
                      <a:pt x="4" y="18"/>
                      <a:pt x="9" y="18"/>
                    </a:cubicBezTo>
                    <a:cubicBezTo>
                      <a:pt x="14" y="18"/>
                      <a:pt x="18" y="14"/>
                      <a:pt x="18" y="9"/>
                    </a:cubicBezTo>
                    <a:cubicBezTo>
                      <a:pt x="18" y="4"/>
                      <a:pt x="14" y="1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0" name="Oval 534"/>
              <p:cNvSpPr>
                <a:spLocks noChangeArrowheads="1"/>
              </p:cNvSpPr>
              <p:nvPr/>
            </p:nvSpPr>
            <p:spPr bwMode="auto">
              <a:xfrm>
                <a:off x="4551" y="1702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1" name="Oval 535"/>
              <p:cNvSpPr>
                <a:spLocks noChangeArrowheads="1"/>
              </p:cNvSpPr>
              <p:nvPr/>
            </p:nvSpPr>
            <p:spPr bwMode="auto">
              <a:xfrm>
                <a:off x="4595" y="1713"/>
                <a:ext cx="7" cy="6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2" name="Oval 536"/>
              <p:cNvSpPr>
                <a:spLocks noChangeArrowheads="1"/>
              </p:cNvSpPr>
              <p:nvPr/>
            </p:nvSpPr>
            <p:spPr bwMode="auto">
              <a:xfrm>
                <a:off x="4584" y="1713"/>
                <a:ext cx="7" cy="6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3" name="Oval 537"/>
              <p:cNvSpPr>
                <a:spLocks noChangeArrowheads="1"/>
              </p:cNvSpPr>
              <p:nvPr/>
            </p:nvSpPr>
            <p:spPr bwMode="auto">
              <a:xfrm>
                <a:off x="4573" y="1713"/>
                <a:ext cx="7" cy="6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4" name="Oval 538"/>
              <p:cNvSpPr>
                <a:spLocks noChangeArrowheads="1"/>
              </p:cNvSpPr>
              <p:nvPr/>
            </p:nvSpPr>
            <p:spPr bwMode="auto">
              <a:xfrm>
                <a:off x="4562" y="1713"/>
                <a:ext cx="7" cy="6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5" name="Oval 539"/>
              <p:cNvSpPr>
                <a:spLocks noChangeArrowheads="1"/>
              </p:cNvSpPr>
              <p:nvPr/>
            </p:nvSpPr>
            <p:spPr bwMode="auto">
              <a:xfrm>
                <a:off x="4551" y="1713"/>
                <a:ext cx="7" cy="6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6" name="Rectangle 540"/>
              <p:cNvSpPr>
                <a:spLocks noChangeArrowheads="1"/>
              </p:cNvSpPr>
              <p:nvPr/>
            </p:nvSpPr>
            <p:spPr bwMode="auto">
              <a:xfrm>
                <a:off x="4607" y="1692"/>
                <a:ext cx="2" cy="27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7" name="Rectangle 541"/>
              <p:cNvSpPr>
                <a:spLocks noChangeArrowheads="1"/>
              </p:cNvSpPr>
              <p:nvPr/>
            </p:nvSpPr>
            <p:spPr bwMode="auto">
              <a:xfrm>
                <a:off x="4545" y="1731"/>
                <a:ext cx="145" cy="41"/>
              </a:xfrm>
              <a:prstGeom prst="rect">
                <a:avLst/>
              </a:pr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8" name="Rectangle 542"/>
              <p:cNvSpPr>
                <a:spLocks noChangeArrowheads="1"/>
              </p:cNvSpPr>
              <p:nvPr/>
            </p:nvSpPr>
            <p:spPr bwMode="auto">
              <a:xfrm>
                <a:off x="4690" y="1731"/>
                <a:ext cx="39" cy="4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9" name="Rectangle 543"/>
              <p:cNvSpPr>
                <a:spLocks noChangeArrowheads="1"/>
              </p:cNvSpPr>
              <p:nvPr/>
            </p:nvSpPr>
            <p:spPr bwMode="auto">
              <a:xfrm>
                <a:off x="4614" y="1738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0" name="Rectangle 544"/>
              <p:cNvSpPr>
                <a:spLocks noChangeArrowheads="1"/>
              </p:cNvSpPr>
              <p:nvPr/>
            </p:nvSpPr>
            <p:spPr bwMode="auto">
              <a:xfrm>
                <a:off x="4614" y="1744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1" name="Rectangle 545"/>
              <p:cNvSpPr>
                <a:spLocks noChangeArrowheads="1"/>
              </p:cNvSpPr>
              <p:nvPr/>
            </p:nvSpPr>
            <p:spPr bwMode="auto">
              <a:xfrm>
                <a:off x="4614" y="1750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2" name="Rectangle 546"/>
              <p:cNvSpPr>
                <a:spLocks noChangeArrowheads="1"/>
              </p:cNvSpPr>
              <p:nvPr/>
            </p:nvSpPr>
            <p:spPr bwMode="auto">
              <a:xfrm>
                <a:off x="4614" y="1755"/>
                <a:ext cx="69" cy="4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3" name="Rectangle 547"/>
              <p:cNvSpPr>
                <a:spLocks noChangeArrowheads="1"/>
              </p:cNvSpPr>
              <p:nvPr/>
            </p:nvSpPr>
            <p:spPr bwMode="auto">
              <a:xfrm>
                <a:off x="4614" y="1762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4" name="Oval 548"/>
              <p:cNvSpPr>
                <a:spLocks noChangeArrowheads="1"/>
              </p:cNvSpPr>
              <p:nvPr/>
            </p:nvSpPr>
            <p:spPr bwMode="auto">
              <a:xfrm>
                <a:off x="4595" y="1738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5" name="Oval 549"/>
              <p:cNvSpPr>
                <a:spLocks noChangeArrowheads="1"/>
              </p:cNvSpPr>
              <p:nvPr/>
            </p:nvSpPr>
            <p:spPr bwMode="auto">
              <a:xfrm>
                <a:off x="4584" y="173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6" name="Oval 550"/>
              <p:cNvSpPr>
                <a:spLocks noChangeArrowheads="1"/>
              </p:cNvSpPr>
              <p:nvPr/>
            </p:nvSpPr>
            <p:spPr bwMode="auto">
              <a:xfrm>
                <a:off x="4573" y="173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7" name="Oval 551"/>
              <p:cNvSpPr>
                <a:spLocks noChangeArrowheads="1"/>
              </p:cNvSpPr>
              <p:nvPr/>
            </p:nvSpPr>
            <p:spPr bwMode="auto">
              <a:xfrm>
                <a:off x="4562" y="173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8" name="Oval 552"/>
              <p:cNvSpPr>
                <a:spLocks noChangeArrowheads="1"/>
              </p:cNvSpPr>
              <p:nvPr/>
            </p:nvSpPr>
            <p:spPr bwMode="auto">
              <a:xfrm>
                <a:off x="4551" y="173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9" name="Oval 553"/>
              <p:cNvSpPr>
                <a:spLocks noChangeArrowheads="1"/>
              </p:cNvSpPr>
              <p:nvPr/>
            </p:nvSpPr>
            <p:spPr bwMode="auto">
              <a:xfrm>
                <a:off x="4595" y="1748"/>
                <a:ext cx="7" cy="7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0" name="Oval 554"/>
              <p:cNvSpPr>
                <a:spLocks noChangeArrowheads="1"/>
              </p:cNvSpPr>
              <p:nvPr/>
            </p:nvSpPr>
            <p:spPr bwMode="auto">
              <a:xfrm>
                <a:off x="4584" y="174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1" name="Oval 555"/>
              <p:cNvSpPr>
                <a:spLocks noChangeArrowheads="1"/>
              </p:cNvSpPr>
              <p:nvPr/>
            </p:nvSpPr>
            <p:spPr bwMode="auto">
              <a:xfrm>
                <a:off x="4573" y="1748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2" name="Freeform 556"/>
              <p:cNvSpPr>
                <a:spLocks/>
              </p:cNvSpPr>
              <p:nvPr/>
            </p:nvSpPr>
            <p:spPr bwMode="auto">
              <a:xfrm>
                <a:off x="4562" y="1748"/>
                <a:ext cx="7" cy="7"/>
              </a:xfrm>
              <a:custGeom>
                <a:avLst/>
                <a:gdLst>
                  <a:gd name="T0" fmla="*/ 0 w 18"/>
                  <a:gd name="T1" fmla="*/ 9 h 18"/>
                  <a:gd name="T2" fmla="*/ 9 w 18"/>
                  <a:gd name="T3" fmla="*/ 18 h 18"/>
                  <a:gd name="T4" fmla="*/ 18 w 18"/>
                  <a:gd name="T5" fmla="*/ 9 h 18"/>
                  <a:gd name="T6" fmla="*/ 9 w 18"/>
                  <a:gd name="T7" fmla="*/ 0 h 18"/>
                  <a:gd name="T8" fmla="*/ 0 w 18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0" y="9"/>
                    </a:moveTo>
                    <a:cubicBezTo>
                      <a:pt x="0" y="14"/>
                      <a:pt x="4" y="18"/>
                      <a:pt x="9" y="18"/>
                    </a:cubicBezTo>
                    <a:cubicBezTo>
                      <a:pt x="14" y="18"/>
                      <a:pt x="18" y="14"/>
                      <a:pt x="18" y="9"/>
                    </a:cubicBezTo>
                    <a:cubicBezTo>
                      <a:pt x="18" y="4"/>
                      <a:pt x="14" y="1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3" name="Oval 557"/>
              <p:cNvSpPr>
                <a:spLocks noChangeArrowheads="1"/>
              </p:cNvSpPr>
              <p:nvPr/>
            </p:nvSpPr>
            <p:spPr bwMode="auto">
              <a:xfrm>
                <a:off x="4551" y="174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4" name="Oval 558"/>
              <p:cNvSpPr>
                <a:spLocks noChangeArrowheads="1"/>
              </p:cNvSpPr>
              <p:nvPr/>
            </p:nvSpPr>
            <p:spPr bwMode="auto">
              <a:xfrm>
                <a:off x="4595" y="175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5" name="Oval 559"/>
              <p:cNvSpPr>
                <a:spLocks noChangeArrowheads="1"/>
              </p:cNvSpPr>
              <p:nvPr/>
            </p:nvSpPr>
            <p:spPr bwMode="auto">
              <a:xfrm>
                <a:off x="4584" y="1758"/>
                <a:ext cx="7" cy="7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6" name="Oval 560"/>
              <p:cNvSpPr>
                <a:spLocks noChangeArrowheads="1"/>
              </p:cNvSpPr>
              <p:nvPr/>
            </p:nvSpPr>
            <p:spPr bwMode="auto">
              <a:xfrm>
                <a:off x="4573" y="175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7" name="Oval 561"/>
              <p:cNvSpPr>
                <a:spLocks noChangeArrowheads="1"/>
              </p:cNvSpPr>
              <p:nvPr/>
            </p:nvSpPr>
            <p:spPr bwMode="auto">
              <a:xfrm>
                <a:off x="4562" y="175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8" name="Oval 562"/>
              <p:cNvSpPr>
                <a:spLocks noChangeArrowheads="1"/>
              </p:cNvSpPr>
              <p:nvPr/>
            </p:nvSpPr>
            <p:spPr bwMode="auto">
              <a:xfrm>
                <a:off x="4551" y="1758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9" name="Rectangle 563"/>
              <p:cNvSpPr>
                <a:spLocks noChangeArrowheads="1"/>
              </p:cNvSpPr>
              <p:nvPr/>
            </p:nvSpPr>
            <p:spPr bwMode="auto">
              <a:xfrm>
                <a:off x="4607" y="1738"/>
                <a:ext cx="2" cy="27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0" name="Rectangle 564"/>
              <p:cNvSpPr>
                <a:spLocks noChangeArrowheads="1"/>
              </p:cNvSpPr>
              <p:nvPr/>
            </p:nvSpPr>
            <p:spPr bwMode="auto">
              <a:xfrm>
                <a:off x="4624" y="1755"/>
                <a:ext cx="845" cy="30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1" name="Rectangle 565"/>
              <p:cNvSpPr>
                <a:spLocks noChangeArrowheads="1"/>
              </p:cNvSpPr>
              <p:nvPr/>
            </p:nvSpPr>
            <p:spPr bwMode="auto">
              <a:xfrm>
                <a:off x="4711" y="1308"/>
                <a:ext cx="670" cy="447"/>
              </a:xfrm>
              <a:prstGeom prst="rect">
                <a:avLst/>
              </a:pr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2" name="Rectangle 566"/>
              <p:cNvSpPr>
                <a:spLocks noChangeArrowheads="1"/>
              </p:cNvSpPr>
              <p:nvPr/>
            </p:nvSpPr>
            <p:spPr bwMode="auto">
              <a:xfrm>
                <a:off x="4711" y="1308"/>
                <a:ext cx="670" cy="4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3" name="Rectangle 567"/>
              <p:cNvSpPr>
                <a:spLocks noChangeArrowheads="1"/>
              </p:cNvSpPr>
              <p:nvPr/>
            </p:nvSpPr>
            <p:spPr bwMode="auto">
              <a:xfrm>
                <a:off x="4716" y="1313"/>
                <a:ext cx="661" cy="436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4" name="Rectangle 568"/>
              <p:cNvSpPr>
                <a:spLocks noChangeArrowheads="1"/>
              </p:cNvSpPr>
              <p:nvPr/>
            </p:nvSpPr>
            <p:spPr bwMode="auto">
              <a:xfrm>
                <a:off x="4716" y="1313"/>
                <a:ext cx="661" cy="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5" name="Rectangle 569"/>
              <p:cNvSpPr>
                <a:spLocks noChangeArrowheads="1"/>
              </p:cNvSpPr>
              <p:nvPr/>
            </p:nvSpPr>
            <p:spPr bwMode="auto">
              <a:xfrm>
                <a:off x="4745" y="1341"/>
                <a:ext cx="602" cy="3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6" name="Rectangle 570"/>
              <p:cNvSpPr>
                <a:spLocks noChangeArrowheads="1"/>
              </p:cNvSpPr>
              <p:nvPr/>
            </p:nvSpPr>
            <p:spPr bwMode="auto">
              <a:xfrm>
                <a:off x="4745" y="1341"/>
                <a:ext cx="602" cy="3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7" name="Rectangle 571"/>
              <p:cNvSpPr>
                <a:spLocks noChangeArrowheads="1"/>
              </p:cNvSpPr>
              <p:nvPr/>
            </p:nvSpPr>
            <p:spPr bwMode="auto">
              <a:xfrm>
                <a:off x="4745" y="1341"/>
                <a:ext cx="602" cy="14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8" name="Rectangle 572"/>
              <p:cNvSpPr>
                <a:spLocks noChangeArrowheads="1"/>
              </p:cNvSpPr>
              <p:nvPr/>
            </p:nvSpPr>
            <p:spPr bwMode="auto">
              <a:xfrm>
                <a:off x="4745" y="1341"/>
                <a:ext cx="602" cy="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9" name="Oval 573"/>
              <p:cNvSpPr>
                <a:spLocks noChangeArrowheads="1"/>
              </p:cNvSpPr>
              <p:nvPr/>
            </p:nvSpPr>
            <p:spPr bwMode="auto">
              <a:xfrm>
                <a:off x="4754" y="1345"/>
                <a:ext cx="5" cy="6"/>
              </a:xfrm>
              <a:prstGeom prst="ellipse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0" name="Oval 574"/>
              <p:cNvSpPr>
                <a:spLocks noChangeArrowheads="1"/>
              </p:cNvSpPr>
              <p:nvPr/>
            </p:nvSpPr>
            <p:spPr bwMode="auto">
              <a:xfrm>
                <a:off x="4765" y="1345"/>
                <a:ext cx="5" cy="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1" name="Oval 575"/>
              <p:cNvSpPr>
                <a:spLocks noChangeArrowheads="1"/>
              </p:cNvSpPr>
              <p:nvPr/>
            </p:nvSpPr>
            <p:spPr bwMode="auto">
              <a:xfrm>
                <a:off x="4776" y="1345"/>
                <a:ext cx="6" cy="6"/>
              </a:xfrm>
              <a:prstGeom prst="ellipse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2" name="Freeform 576"/>
              <p:cNvSpPr>
                <a:spLocks/>
              </p:cNvSpPr>
              <p:nvPr/>
            </p:nvSpPr>
            <p:spPr bwMode="auto">
              <a:xfrm>
                <a:off x="4829" y="1390"/>
                <a:ext cx="1" cy="119"/>
              </a:xfrm>
              <a:custGeom>
                <a:avLst/>
                <a:gdLst>
                  <a:gd name="T0" fmla="*/ 1 w 1"/>
                  <a:gd name="T1" fmla="*/ 119 h 119"/>
                  <a:gd name="T2" fmla="*/ 0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0 w 1"/>
                  <a:gd name="T11" fmla="*/ 15 h 119"/>
                  <a:gd name="T12" fmla="*/ 1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1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1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1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1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3" name="Freeform 577"/>
              <p:cNvSpPr>
                <a:spLocks/>
              </p:cNvSpPr>
              <p:nvPr/>
            </p:nvSpPr>
            <p:spPr bwMode="auto">
              <a:xfrm>
                <a:off x="4871" y="1390"/>
                <a:ext cx="0" cy="119"/>
              </a:xfrm>
              <a:custGeom>
                <a:avLst/>
                <a:gdLst>
                  <a:gd name="T0" fmla="*/ 119 h 119"/>
                  <a:gd name="T1" fmla="*/ 105 h 119"/>
                  <a:gd name="T2" fmla="*/ 90 h 119"/>
                  <a:gd name="T3" fmla="*/ 60 h 119"/>
                  <a:gd name="T4" fmla="*/ 30 h 119"/>
                  <a:gd name="T5" fmla="*/ 15 h 119"/>
                  <a:gd name="T6" fmla="*/ 0 h 119"/>
                  <a:gd name="T7" fmla="*/ 15 h 119"/>
                  <a:gd name="T8" fmla="*/ 30 h 119"/>
                  <a:gd name="T9" fmla="*/ 60 h 119"/>
                  <a:gd name="T10" fmla="*/ 90 h 119"/>
                  <a:gd name="T11" fmla="*/ 105 h 119"/>
                  <a:gd name="T12" fmla="*/ 119 h 11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</a:cxnLst>
                <a:rect l="0" t="0" r="r" b="b"/>
                <a:pathLst>
                  <a:path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0" y="30"/>
                    </a:lnTo>
                    <a:lnTo>
                      <a:pt x="0" y="60"/>
                    </a:lnTo>
                    <a:lnTo>
                      <a:pt x="0" y="90"/>
                    </a:lnTo>
                    <a:lnTo>
                      <a:pt x="0" y="105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4" name="Freeform 578"/>
              <p:cNvSpPr>
                <a:spLocks/>
              </p:cNvSpPr>
              <p:nvPr/>
            </p:nvSpPr>
            <p:spPr bwMode="auto">
              <a:xfrm>
                <a:off x="4913" y="1390"/>
                <a:ext cx="0" cy="119"/>
              </a:xfrm>
              <a:custGeom>
                <a:avLst/>
                <a:gdLst>
                  <a:gd name="T0" fmla="*/ 119 h 119"/>
                  <a:gd name="T1" fmla="*/ 105 h 119"/>
                  <a:gd name="T2" fmla="*/ 90 h 119"/>
                  <a:gd name="T3" fmla="*/ 60 h 119"/>
                  <a:gd name="T4" fmla="*/ 30 h 119"/>
                  <a:gd name="T5" fmla="*/ 15 h 119"/>
                  <a:gd name="T6" fmla="*/ 0 h 119"/>
                  <a:gd name="T7" fmla="*/ 15 h 119"/>
                  <a:gd name="T8" fmla="*/ 30 h 119"/>
                  <a:gd name="T9" fmla="*/ 60 h 119"/>
                  <a:gd name="T10" fmla="*/ 90 h 119"/>
                  <a:gd name="T11" fmla="*/ 105 h 119"/>
                  <a:gd name="T12" fmla="*/ 119 h 11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</a:cxnLst>
                <a:rect l="0" t="0" r="r" b="b"/>
                <a:pathLst>
                  <a:path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0" y="30"/>
                    </a:lnTo>
                    <a:lnTo>
                      <a:pt x="0" y="60"/>
                    </a:lnTo>
                    <a:lnTo>
                      <a:pt x="0" y="90"/>
                    </a:lnTo>
                    <a:lnTo>
                      <a:pt x="0" y="105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5" name="Freeform 579"/>
              <p:cNvSpPr>
                <a:spLocks/>
              </p:cNvSpPr>
              <p:nvPr/>
            </p:nvSpPr>
            <p:spPr bwMode="auto">
              <a:xfrm>
                <a:off x="4954" y="1390"/>
                <a:ext cx="1" cy="119"/>
              </a:xfrm>
              <a:custGeom>
                <a:avLst/>
                <a:gdLst>
                  <a:gd name="T0" fmla="*/ 1 w 1"/>
                  <a:gd name="T1" fmla="*/ 119 h 119"/>
                  <a:gd name="T2" fmla="*/ 0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0 w 1"/>
                  <a:gd name="T11" fmla="*/ 15 h 119"/>
                  <a:gd name="T12" fmla="*/ 1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1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1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1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1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6" name="Freeform 580"/>
              <p:cNvSpPr>
                <a:spLocks/>
              </p:cNvSpPr>
              <p:nvPr/>
            </p:nvSpPr>
            <p:spPr bwMode="auto">
              <a:xfrm>
                <a:off x="4996" y="1390"/>
                <a:ext cx="1" cy="119"/>
              </a:xfrm>
              <a:custGeom>
                <a:avLst/>
                <a:gdLst>
                  <a:gd name="T0" fmla="*/ 0 w 1"/>
                  <a:gd name="T1" fmla="*/ 119 h 119"/>
                  <a:gd name="T2" fmla="*/ 0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0 w 1"/>
                  <a:gd name="T11" fmla="*/ 15 h 119"/>
                  <a:gd name="T12" fmla="*/ 0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0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7" name="Freeform 581"/>
              <p:cNvSpPr>
                <a:spLocks/>
              </p:cNvSpPr>
              <p:nvPr/>
            </p:nvSpPr>
            <p:spPr bwMode="auto">
              <a:xfrm>
                <a:off x="5038" y="1390"/>
                <a:ext cx="1" cy="119"/>
              </a:xfrm>
              <a:custGeom>
                <a:avLst/>
                <a:gdLst>
                  <a:gd name="T0" fmla="*/ 0 w 1"/>
                  <a:gd name="T1" fmla="*/ 119 h 119"/>
                  <a:gd name="T2" fmla="*/ 0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0 w 1"/>
                  <a:gd name="T11" fmla="*/ 15 h 119"/>
                  <a:gd name="T12" fmla="*/ 0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0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8" name="Freeform 582"/>
              <p:cNvSpPr>
                <a:spLocks/>
              </p:cNvSpPr>
              <p:nvPr/>
            </p:nvSpPr>
            <p:spPr bwMode="auto">
              <a:xfrm>
                <a:off x="5080" y="1390"/>
                <a:ext cx="0" cy="119"/>
              </a:xfrm>
              <a:custGeom>
                <a:avLst/>
                <a:gdLst>
                  <a:gd name="T0" fmla="*/ 119 h 119"/>
                  <a:gd name="T1" fmla="*/ 105 h 119"/>
                  <a:gd name="T2" fmla="*/ 90 h 119"/>
                  <a:gd name="T3" fmla="*/ 60 h 119"/>
                  <a:gd name="T4" fmla="*/ 30 h 119"/>
                  <a:gd name="T5" fmla="*/ 15 h 119"/>
                  <a:gd name="T6" fmla="*/ 0 h 119"/>
                  <a:gd name="T7" fmla="*/ 15 h 119"/>
                  <a:gd name="T8" fmla="*/ 30 h 119"/>
                  <a:gd name="T9" fmla="*/ 60 h 119"/>
                  <a:gd name="T10" fmla="*/ 90 h 119"/>
                  <a:gd name="T11" fmla="*/ 105 h 119"/>
                  <a:gd name="T12" fmla="*/ 119 h 11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</a:cxnLst>
                <a:rect l="0" t="0" r="r" b="b"/>
                <a:pathLst>
                  <a:path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0" y="30"/>
                    </a:lnTo>
                    <a:lnTo>
                      <a:pt x="0" y="60"/>
                    </a:lnTo>
                    <a:lnTo>
                      <a:pt x="0" y="90"/>
                    </a:lnTo>
                    <a:lnTo>
                      <a:pt x="0" y="105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9" name="Freeform 583"/>
              <p:cNvSpPr>
                <a:spLocks/>
              </p:cNvSpPr>
              <p:nvPr/>
            </p:nvSpPr>
            <p:spPr bwMode="auto">
              <a:xfrm>
                <a:off x="5080" y="1390"/>
                <a:ext cx="0" cy="119"/>
              </a:xfrm>
              <a:custGeom>
                <a:avLst/>
                <a:gdLst>
                  <a:gd name="T0" fmla="*/ 119 h 119"/>
                  <a:gd name="T1" fmla="*/ 105 h 119"/>
                  <a:gd name="T2" fmla="*/ 90 h 119"/>
                  <a:gd name="T3" fmla="*/ 60 h 119"/>
                  <a:gd name="T4" fmla="*/ 30 h 119"/>
                  <a:gd name="T5" fmla="*/ 15 h 119"/>
                  <a:gd name="T6" fmla="*/ 0 h 119"/>
                  <a:gd name="T7" fmla="*/ 15 h 119"/>
                  <a:gd name="T8" fmla="*/ 30 h 119"/>
                  <a:gd name="T9" fmla="*/ 60 h 119"/>
                  <a:gd name="T10" fmla="*/ 90 h 119"/>
                  <a:gd name="T11" fmla="*/ 105 h 119"/>
                  <a:gd name="T12" fmla="*/ 119 h 11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</a:cxnLst>
                <a:rect l="0" t="0" r="r" b="b"/>
                <a:pathLst>
                  <a:path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0" y="30"/>
                    </a:lnTo>
                    <a:lnTo>
                      <a:pt x="0" y="60"/>
                    </a:lnTo>
                    <a:lnTo>
                      <a:pt x="0" y="90"/>
                    </a:lnTo>
                    <a:lnTo>
                      <a:pt x="0" y="105"/>
                    </a:lnTo>
                    <a:lnTo>
                      <a:pt x="0" y="1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0" name="Freeform 584"/>
              <p:cNvSpPr>
                <a:spLocks/>
              </p:cNvSpPr>
              <p:nvPr/>
            </p:nvSpPr>
            <p:spPr bwMode="auto">
              <a:xfrm>
                <a:off x="5121" y="1390"/>
                <a:ext cx="1" cy="119"/>
              </a:xfrm>
              <a:custGeom>
                <a:avLst/>
                <a:gdLst>
                  <a:gd name="T0" fmla="*/ 1 w 1"/>
                  <a:gd name="T1" fmla="*/ 119 h 119"/>
                  <a:gd name="T2" fmla="*/ 1 w 1"/>
                  <a:gd name="T3" fmla="*/ 105 h 119"/>
                  <a:gd name="T4" fmla="*/ 1 w 1"/>
                  <a:gd name="T5" fmla="*/ 90 h 119"/>
                  <a:gd name="T6" fmla="*/ 0 w 1"/>
                  <a:gd name="T7" fmla="*/ 60 h 119"/>
                  <a:gd name="T8" fmla="*/ 1 w 1"/>
                  <a:gd name="T9" fmla="*/ 30 h 119"/>
                  <a:gd name="T10" fmla="*/ 1 w 1"/>
                  <a:gd name="T11" fmla="*/ 15 h 119"/>
                  <a:gd name="T12" fmla="*/ 1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1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1" y="119"/>
                    </a:moveTo>
                    <a:lnTo>
                      <a:pt x="1" y="105"/>
                    </a:lnTo>
                    <a:lnTo>
                      <a:pt x="1" y="90"/>
                    </a:lnTo>
                    <a:lnTo>
                      <a:pt x="0" y="60"/>
                    </a:lnTo>
                    <a:lnTo>
                      <a:pt x="1" y="30"/>
                    </a:lnTo>
                    <a:lnTo>
                      <a:pt x="1" y="15"/>
                    </a:lnTo>
                    <a:lnTo>
                      <a:pt x="1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1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1" name="Freeform 585"/>
              <p:cNvSpPr>
                <a:spLocks/>
              </p:cNvSpPr>
              <p:nvPr/>
            </p:nvSpPr>
            <p:spPr bwMode="auto">
              <a:xfrm>
                <a:off x="5121" y="1390"/>
                <a:ext cx="1" cy="119"/>
              </a:xfrm>
              <a:custGeom>
                <a:avLst/>
                <a:gdLst>
                  <a:gd name="T0" fmla="*/ 1 w 1"/>
                  <a:gd name="T1" fmla="*/ 119 h 119"/>
                  <a:gd name="T2" fmla="*/ 1 w 1"/>
                  <a:gd name="T3" fmla="*/ 105 h 119"/>
                  <a:gd name="T4" fmla="*/ 1 w 1"/>
                  <a:gd name="T5" fmla="*/ 90 h 119"/>
                  <a:gd name="T6" fmla="*/ 0 w 1"/>
                  <a:gd name="T7" fmla="*/ 60 h 119"/>
                  <a:gd name="T8" fmla="*/ 1 w 1"/>
                  <a:gd name="T9" fmla="*/ 30 h 119"/>
                  <a:gd name="T10" fmla="*/ 1 w 1"/>
                  <a:gd name="T11" fmla="*/ 15 h 119"/>
                  <a:gd name="T12" fmla="*/ 1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1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1" y="119"/>
                    </a:moveTo>
                    <a:lnTo>
                      <a:pt x="1" y="105"/>
                    </a:lnTo>
                    <a:lnTo>
                      <a:pt x="1" y="90"/>
                    </a:lnTo>
                    <a:lnTo>
                      <a:pt x="0" y="60"/>
                    </a:lnTo>
                    <a:lnTo>
                      <a:pt x="1" y="30"/>
                    </a:lnTo>
                    <a:lnTo>
                      <a:pt x="1" y="15"/>
                    </a:lnTo>
                    <a:lnTo>
                      <a:pt x="1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1" y="1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2" name="Freeform 586"/>
              <p:cNvSpPr>
                <a:spLocks/>
              </p:cNvSpPr>
              <p:nvPr/>
            </p:nvSpPr>
            <p:spPr bwMode="auto">
              <a:xfrm>
                <a:off x="5163" y="1390"/>
                <a:ext cx="1" cy="119"/>
              </a:xfrm>
              <a:custGeom>
                <a:avLst/>
                <a:gdLst>
                  <a:gd name="T0" fmla="*/ 0 w 1"/>
                  <a:gd name="T1" fmla="*/ 119 h 119"/>
                  <a:gd name="T2" fmla="*/ 0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0 w 1"/>
                  <a:gd name="T11" fmla="*/ 15 h 119"/>
                  <a:gd name="T12" fmla="*/ 0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0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3" name="Freeform 587"/>
              <p:cNvSpPr>
                <a:spLocks/>
              </p:cNvSpPr>
              <p:nvPr/>
            </p:nvSpPr>
            <p:spPr bwMode="auto">
              <a:xfrm>
                <a:off x="5163" y="1390"/>
                <a:ext cx="1" cy="119"/>
              </a:xfrm>
              <a:custGeom>
                <a:avLst/>
                <a:gdLst>
                  <a:gd name="T0" fmla="*/ 0 w 1"/>
                  <a:gd name="T1" fmla="*/ 119 h 119"/>
                  <a:gd name="T2" fmla="*/ 0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0 w 1"/>
                  <a:gd name="T11" fmla="*/ 15 h 119"/>
                  <a:gd name="T12" fmla="*/ 0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0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0" y="1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4" name="Freeform 588"/>
              <p:cNvSpPr>
                <a:spLocks/>
              </p:cNvSpPr>
              <p:nvPr/>
            </p:nvSpPr>
            <p:spPr bwMode="auto">
              <a:xfrm>
                <a:off x="5205" y="1390"/>
                <a:ext cx="1" cy="119"/>
              </a:xfrm>
              <a:custGeom>
                <a:avLst/>
                <a:gdLst>
                  <a:gd name="T0" fmla="*/ 0 w 1"/>
                  <a:gd name="T1" fmla="*/ 119 h 119"/>
                  <a:gd name="T2" fmla="*/ 0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0 w 1"/>
                  <a:gd name="T11" fmla="*/ 15 h 119"/>
                  <a:gd name="T12" fmla="*/ 0 w 1"/>
                  <a:gd name="T13" fmla="*/ 0 h 119"/>
                  <a:gd name="T14" fmla="*/ 0 w 1"/>
                  <a:gd name="T15" fmla="*/ 15 h 119"/>
                  <a:gd name="T16" fmla="*/ 0 w 1"/>
                  <a:gd name="T17" fmla="*/ 30 h 119"/>
                  <a:gd name="T18" fmla="*/ 1 w 1"/>
                  <a:gd name="T19" fmla="*/ 60 h 119"/>
                  <a:gd name="T20" fmla="*/ 0 w 1"/>
                  <a:gd name="T21" fmla="*/ 90 h 119"/>
                  <a:gd name="T22" fmla="*/ 0 w 1"/>
                  <a:gd name="T23" fmla="*/ 105 h 119"/>
                  <a:gd name="T24" fmla="*/ 0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0" y="30"/>
                    </a:lnTo>
                    <a:lnTo>
                      <a:pt x="1" y="60"/>
                    </a:lnTo>
                    <a:lnTo>
                      <a:pt x="0" y="90"/>
                    </a:lnTo>
                    <a:lnTo>
                      <a:pt x="0" y="105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5" name="Freeform 589"/>
              <p:cNvSpPr>
                <a:spLocks/>
              </p:cNvSpPr>
              <p:nvPr/>
            </p:nvSpPr>
            <p:spPr bwMode="auto">
              <a:xfrm>
                <a:off x="5205" y="1390"/>
                <a:ext cx="1" cy="119"/>
              </a:xfrm>
              <a:custGeom>
                <a:avLst/>
                <a:gdLst>
                  <a:gd name="T0" fmla="*/ 0 w 1"/>
                  <a:gd name="T1" fmla="*/ 119 h 119"/>
                  <a:gd name="T2" fmla="*/ 0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0 w 1"/>
                  <a:gd name="T11" fmla="*/ 15 h 119"/>
                  <a:gd name="T12" fmla="*/ 0 w 1"/>
                  <a:gd name="T13" fmla="*/ 0 h 119"/>
                  <a:gd name="T14" fmla="*/ 0 w 1"/>
                  <a:gd name="T15" fmla="*/ 15 h 119"/>
                  <a:gd name="T16" fmla="*/ 0 w 1"/>
                  <a:gd name="T17" fmla="*/ 30 h 119"/>
                  <a:gd name="T18" fmla="*/ 1 w 1"/>
                  <a:gd name="T19" fmla="*/ 60 h 119"/>
                  <a:gd name="T20" fmla="*/ 0 w 1"/>
                  <a:gd name="T21" fmla="*/ 90 h 119"/>
                  <a:gd name="T22" fmla="*/ 0 w 1"/>
                  <a:gd name="T23" fmla="*/ 105 h 119"/>
                  <a:gd name="T24" fmla="*/ 0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0" y="30"/>
                    </a:lnTo>
                    <a:lnTo>
                      <a:pt x="1" y="60"/>
                    </a:lnTo>
                    <a:lnTo>
                      <a:pt x="0" y="90"/>
                    </a:lnTo>
                    <a:lnTo>
                      <a:pt x="0" y="105"/>
                    </a:lnTo>
                    <a:lnTo>
                      <a:pt x="0" y="1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6" name="Freeform 590"/>
              <p:cNvSpPr>
                <a:spLocks/>
              </p:cNvSpPr>
              <p:nvPr/>
            </p:nvSpPr>
            <p:spPr bwMode="auto">
              <a:xfrm>
                <a:off x="5246" y="1390"/>
                <a:ext cx="1" cy="119"/>
              </a:xfrm>
              <a:custGeom>
                <a:avLst/>
                <a:gdLst>
                  <a:gd name="T0" fmla="*/ 1 w 1"/>
                  <a:gd name="T1" fmla="*/ 119 h 119"/>
                  <a:gd name="T2" fmla="*/ 1 w 1"/>
                  <a:gd name="T3" fmla="*/ 105 h 119"/>
                  <a:gd name="T4" fmla="*/ 1 w 1"/>
                  <a:gd name="T5" fmla="*/ 90 h 119"/>
                  <a:gd name="T6" fmla="*/ 0 w 1"/>
                  <a:gd name="T7" fmla="*/ 60 h 119"/>
                  <a:gd name="T8" fmla="*/ 1 w 1"/>
                  <a:gd name="T9" fmla="*/ 30 h 119"/>
                  <a:gd name="T10" fmla="*/ 1 w 1"/>
                  <a:gd name="T11" fmla="*/ 15 h 119"/>
                  <a:gd name="T12" fmla="*/ 1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1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1" y="119"/>
                    </a:moveTo>
                    <a:lnTo>
                      <a:pt x="1" y="105"/>
                    </a:lnTo>
                    <a:lnTo>
                      <a:pt x="1" y="90"/>
                    </a:lnTo>
                    <a:lnTo>
                      <a:pt x="0" y="60"/>
                    </a:lnTo>
                    <a:lnTo>
                      <a:pt x="1" y="30"/>
                    </a:lnTo>
                    <a:lnTo>
                      <a:pt x="1" y="15"/>
                    </a:lnTo>
                    <a:lnTo>
                      <a:pt x="1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1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7" name="Freeform 591"/>
              <p:cNvSpPr>
                <a:spLocks/>
              </p:cNvSpPr>
              <p:nvPr/>
            </p:nvSpPr>
            <p:spPr bwMode="auto">
              <a:xfrm>
                <a:off x="5288" y="1390"/>
                <a:ext cx="1" cy="119"/>
              </a:xfrm>
              <a:custGeom>
                <a:avLst/>
                <a:gdLst>
                  <a:gd name="T0" fmla="*/ 1 w 1"/>
                  <a:gd name="T1" fmla="*/ 119 h 119"/>
                  <a:gd name="T2" fmla="*/ 1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1 w 1"/>
                  <a:gd name="T11" fmla="*/ 15 h 119"/>
                  <a:gd name="T12" fmla="*/ 1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1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1" y="119"/>
                    </a:moveTo>
                    <a:lnTo>
                      <a:pt x="1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1" y="15"/>
                    </a:lnTo>
                    <a:lnTo>
                      <a:pt x="1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1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8" name="Freeform 592"/>
              <p:cNvSpPr>
                <a:spLocks/>
              </p:cNvSpPr>
              <p:nvPr/>
            </p:nvSpPr>
            <p:spPr bwMode="auto">
              <a:xfrm>
                <a:off x="4788" y="1390"/>
                <a:ext cx="521" cy="0"/>
              </a:xfrm>
              <a:custGeom>
                <a:avLst/>
                <a:gdLst>
                  <a:gd name="T0" fmla="*/ 0 w 521"/>
                  <a:gd name="T1" fmla="*/ 130 w 521"/>
                  <a:gd name="T2" fmla="*/ 260 w 521"/>
                  <a:gd name="T3" fmla="*/ 390 w 521"/>
                  <a:gd name="T4" fmla="*/ 521 w 521"/>
                  <a:gd name="T5" fmla="*/ 390 w 521"/>
                  <a:gd name="T6" fmla="*/ 260 w 521"/>
                  <a:gd name="T7" fmla="*/ 130 w 521"/>
                  <a:gd name="T8" fmla="*/ 0 w 52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521">
                    <a:moveTo>
                      <a:pt x="0" y="0"/>
                    </a:moveTo>
                    <a:lnTo>
                      <a:pt x="130" y="0"/>
                    </a:lnTo>
                    <a:lnTo>
                      <a:pt x="260" y="0"/>
                    </a:lnTo>
                    <a:lnTo>
                      <a:pt x="390" y="0"/>
                    </a:lnTo>
                    <a:lnTo>
                      <a:pt x="521" y="0"/>
                    </a:lnTo>
                    <a:lnTo>
                      <a:pt x="390" y="0"/>
                    </a:lnTo>
                    <a:lnTo>
                      <a:pt x="260" y="0"/>
                    </a:lnTo>
                    <a:lnTo>
                      <a:pt x="13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9" name="Freeform 593"/>
              <p:cNvSpPr>
                <a:spLocks/>
              </p:cNvSpPr>
              <p:nvPr/>
            </p:nvSpPr>
            <p:spPr bwMode="auto">
              <a:xfrm>
                <a:off x="4788" y="1390"/>
                <a:ext cx="521" cy="0"/>
              </a:xfrm>
              <a:custGeom>
                <a:avLst/>
                <a:gdLst>
                  <a:gd name="T0" fmla="*/ 0 w 521"/>
                  <a:gd name="T1" fmla="*/ 130 w 521"/>
                  <a:gd name="T2" fmla="*/ 260 w 521"/>
                  <a:gd name="T3" fmla="*/ 390 w 521"/>
                  <a:gd name="T4" fmla="*/ 521 w 521"/>
                  <a:gd name="T5" fmla="*/ 390 w 521"/>
                  <a:gd name="T6" fmla="*/ 260 w 521"/>
                  <a:gd name="T7" fmla="*/ 130 w 521"/>
                  <a:gd name="T8" fmla="*/ 0 w 52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521">
                    <a:moveTo>
                      <a:pt x="0" y="0"/>
                    </a:moveTo>
                    <a:lnTo>
                      <a:pt x="130" y="0"/>
                    </a:lnTo>
                    <a:lnTo>
                      <a:pt x="260" y="0"/>
                    </a:lnTo>
                    <a:lnTo>
                      <a:pt x="390" y="0"/>
                    </a:lnTo>
                    <a:lnTo>
                      <a:pt x="521" y="0"/>
                    </a:lnTo>
                    <a:lnTo>
                      <a:pt x="390" y="0"/>
                    </a:lnTo>
                    <a:lnTo>
                      <a:pt x="260" y="0"/>
                    </a:lnTo>
                    <a:lnTo>
                      <a:pt x="13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0" name="Freeform 594"/>
              <p:cNvSpPr>
                <a:spLocks/>
              </p:cNvSpPr>
              <p:nvPr/>
            </p:nvSpPr>
            <p:spPr bwMode="auto">
              <a:xfrm>
                <a:off x="4788" y="1419"/>
                <a:ext cx="521" cy="0"/>
              </a:xfrm>
              <a:custGeom>
                <a:avLst/>
                <a:gdLst>
                  <a:gd name="T0" fmla="*/ 0 w 521"/>
                  <a:gd name="T1" fmla="*/ 130 w 521"/>
                  <a:gd name="T2" fmla="*/ 260 w 521"/>
                  <a:gd name="T3" fmla="*/ 390 w 521"/>
                  <a:gd name="T4" fmla="*/ 521 w 521"/>
                  <a:gd name="T5" fmla="*/ 390 w 521"/>
                  <a:gd name="T6" fmla="*/ 260 w 521"/>
                  <a:gd name="T7" fmla="*/ 130 w 521"/>
                  <a:gd name="T8" fmla="*/ 0 w 52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521">
                    <a:moveTo>
                      <a:pt x="0" y="0"/>
                    </a:moveTo>
                    <a:lnTo>
                      <a:pt x="130" y="0"/>
                    </a:lnTo>
                    <a:lnTo>
                      <a:pt x="260" y="0"/>
                    </a:lnTo>
                    <a:lnTo>
                      <a:pt x="390" y="0"/>
                    </a:lnTo>
                    <a:lnTo>
                      <a:pt x="521" y="0"/>
                    </a:lnTo>
                    <a:lnTo>
                      <a:pt x="390" y="0"/>
                    </a:lnTo>
                    <a:lnTo>
                      <a:pt x="260" y="0"/>
                    </a:lnTo>
                    <a:lnTo>
                      <a:pt x="13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1" name="Freeform 595"/>
              <p:cNvSpPr>
                <a:spLocks/>
              </p:cNvSpPr>
              <p:nvPr/>
            </p:nvSpPr>
            <p:spPr bwMode="auto">
              <a:xfrm>
                <a:off x="4788" y="1419"/>
                <a:ext cx="521" cy="0"/>
              </a:xfrm>
              <a:custGeom>
                <a:avLst/>
                <a:gdLst>
                  <a:gd name="T0" fmla="*/ 0 w 521"/>
                  <a:gd name="T1" fmla="*/ 130 w 521"/>
                  <a:gd name="T2" fmla="*/ 260 w 521"/>
                  <a:gd name="T3" fmla="*/ 390 w 521"/>
                  <a:gd name="T4" fmla="*/ 521 w 521"/>
                  <a:gd name="T5" fmla="*/ 390 w 521"/>
                  <a:gd name="T6" fmla="*/ 260 w 521"/>
                  <a:gd name="T7" fmla="*/ 130 w 521"/>
                  <a:gd name="T8" fmla="*/ 0 w 52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521">
                    <a:moveTo>
                      <a:pt x="0" y="0"/>
                    </a:moveTo>
                    <a:lnTo>
                      <a:pt x="130" y="0"/>
                    </a:lnTo>
                    <a:lnTo>
                      <a:pt x="260" y="0"/>
                    </a:lnTo>
                    <a:lnTo>
                      <a:pt x="390" y="0"/>
                    </a:lnTo>
                    <a:lnTo>
                      <a:pt x="521" y="0"/>
                    </a:lnTo>
                    <a:lnTo>
                      <a:pt x="390" y="0"/>
                    </a:lnTo>
                    <a:lnTo>
                      <a:pt x="260" y="0"/>
                    </a:lnTo>
                    <a:lnTo>
                      <a:pt x="13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2" name="Freeform 596"/>
              <p:cNvSpPr>
                <a:spLocks/>
              </p:cNvSpPr>
              <p:nvPr/>
            </p:nvSpPr>
            <p:spPr bwMode="auto">
              <a:xfrm>
                <a:off x="4788" y="1447"/>
                <a:ext cx="521" cy="1"/>
              </a:xfrm>
              <a:custGeom>
                <a:avLst/>
                <a:gdLst>
                  <a:gd name="T0" fmla="*/ 0 w 521"/>
                  <a:gd name="T1" fmla="*/ 1 h 1"/>
                  <a:gd name="T2" fmla="*/ 130 w 521"/>
                  <a:gd name="T3" fmla="*/ 1 h 1"/>
                  <a:gd name="T4" fmla="*/ 260 w 521"/>
                  <a:gd name="T5" fmla="*/ 0 h 1"/>
                  <a:gd name="T6" fmla="*/ 390 w 521"/>
                  <a:gd name="T7" fmla="*/ 1 h 1"/>
                  <a:gd name="T8" fmla="*/ 521 w 521"/>
                  <a:gd name="T9" fmla="*/ 1 h 1"/>
                  <a:gd name="T10" fmla="*/ 390 w 521"/>
                  <a:gd name="T11" fmla="*/ 1 h 1"/>
                  <a:gd name="T12" fmla="*/ 260 w 521"/>
                  <a:gd name="T13" fmla="*/ 1 h 1"/>
                  <a:gd name="T14" fmla="*/ 130 w 521"/>
                  <a:gd name="T15" fmla="*/ 1 h 1"/>
                  <a:gd name="T16" fmla="*/ 0 w 521"/>
                  <a:gd name="T1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1" h="1">
                    <a:moveTo>
                      <a:pt x="0" y="1"/>
                    </a:moveTo>
                    <a:lnTo>
                      <a:pt x="130" y="1"/>
                    </a:lnTo>
                    <a:lnTo>
                      <a:pt x="260" y="0"/>
                    </a:lnTo>
                    <a:lnTo>
                      <a:pt x="390" y="1"/>
                    </a:lnTo>
                    <a:lnTo>
                      <a:pt x="521" y="1"/>
                    </a:lnTo>
                    <a:lnTo>
                      <a:pt x="390" y="1"/>
                    </a:lnTo>
                    <a:lnTo>
                      <a:pt x="260" y="1"/>
                    </a:lnTo>
                    <a:lnTo>
                      <a:pt x="13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3" name="Freeform 597"/>
              <p:cNvSpPr>
                <a:spLocks/>
              </p:cNvSpPr>
              <p:nvPr/>
            </p:nvSpPr>
            <p:spPr bwMode="auto">
              <a:xfrm>
                <a:off x="4788" y="1447"/>
                <a:ext cx="521" cy="1"/>
              </a:xfrm>
              <a:custGeom>
                <a:avLst/>
                <a:gdLst>
                  <a:gd name="T0" fmla="*/ 0 w 521"/>
                  <a:gd name="T1" fmla="*/ 1 h 1"/>
                  <a:gd name="T2" fmla="*/ 130 w 521"/>
                  <a:gd name="T3" fmla="*/ 1 h 1"/>
                  <a:gd name="T4" fmla="*/ 260 w 521"/>
                  <a:gd name="T5" fmla="*/ 0 h 1"/>
                  <a:gd name="T6" fmla="*/ 390 w 521"/>
                  <a:gd name="T7" fmla="*/ 1 h 1"/>
                  <a:gd name="T8" fmla="*/ 521 w 521"/>
                  <a:gd name="T9" fmla="*/ 1 h 1"/>
                  <a:gd name="T10" fmla="*/ 390 w 521"/>
                  <a:gd name="T11" fmla="*/ 1 h 1"/>
                  <a:gd name="T12" fmla="*/ 260 w 521"/>
                  <a:gd name="T13" fmla="*/ 1 h 1"/>
                  <a:gd name="T14" fmla="*/ 130 w 521"/>
                  <a:gd name="T15" fmla="*/ 1 h 1"/>
                  <a:gd name="T16" fmla="*/ 0 w 521"/>
                  <a:gd name="T1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1" h="1">
                    <a:moveTo>
                      <a:pt x="0" y="1"/>
                    </a:moveTo>
                    <a:lnTo>
                      <a:pt x="130" y="1"/>
                    </a:lnTo>
                    <a:lnTo>
                      <a:pt x="260" y="0"/>
                    </a:lnTo>
                    <a:lnTo>
                      <a:pt x="390" y="1"/>
                    </a:lnTo>
                    <a:lnTo>
                      <a:pt x="521" y="1"/>
                    </a:lnTo>
                    <a:lnTo>
                      <a:pt x="390" y="1"/>
                    </a:lnTo>
                    <a:lnTo>
                      <a:pt x="260" y="1"/>
                    </a:lnTo>
                    <a:lnTo>
                      <a:pt x="130" y="1"/>
                    </a:lnTo>
                    <a:lnTo>
                      <a:pt x="0" y="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4" name="Freeform 598"/>
              <p:cNvSpPr>
                <a:spLocks/>
              </p:cNvSpPr>
              <p:nvPr/>
            </p:nvSpPr>
            <p:spPr bwMode="auto">
              <a:xfrm>
                <a:off x="4788" y="1476"/>
                <a:ext cx="521" cy="1"/>
              </a:xfrm>
              <a:custGeom>
                <a:avLst/>
                <a:gdLst>
                  <a:gd name="T0" fmla="*/ 0 w 521"/>
                  <a:gd name="T1" fmla="*/ 1 h 1"/>
                  <a:gd name="T2" fmla="*/ 130 w 521"/>
                  <a:gd name="T3" fmla="*/ 0 h 1"/>
                  <a:gd name="T4" fmla="*/ 260 w 521"/>
                  <a:gd name="T5" fmla="*/ 0 h 1"/>
                  <a:gd name="T6" fmla="*/ 390 w 521"/>
                  <a:gd name="T7" fmla="*/ 0 h 1"/>
                  <a:gd name="T8" fmla="*/ 521 w 521"/>
                  <a:gd name="T9" fmla="*/ 1 h 1"/>
                  <a:gd name="T10" fmla="*/ 390 w 521"/>
                  <a:gd name="T11" fmla="*/ 1 h 1"/>
                  <a:gd name="T12" fmla="*/ 260 w 521"/>
                  <a:gd name="T13" fmla="*/ 1 h 1"/>
                  <a:gd name="T14" fmla="*/ 130 w 521"/>
                  <a:gd name="T15" fmla="*/ 1 h 1"/>
                  <a:gd name="T16" fmla="*/ 0 w 521"/>
                  <a:gd name="T1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1" h="1">
                    <a:moveTo>
                      <a:pt x="0" y="1"/>
                    </a:moveTo>
                    <a:lnTo>
                      <a:pt x="130" y="0"/>
                    </a:lnTo>
                    <a:lnTo>
                      <a:pt x="260" y="0"/>
                    </a:lnTo>
                    <a:lnTo>
                      <a:pt x="390" y="0"/>
                    </a:lnTo>
                    <a:lnTo>
                      <a:pt x="521" y="1"/>
                    </a:lnTo>
                    <a:lnTo>
                      <a:pt x="390" y="1"/>
                    </a:lnTo>
                    <a:lnTo>
                      <a:pt x="260" y="1"/>
                    </a:lnTo>
                    <a:lnTo>
                      <a:pt x="13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5" name="Freeform 599"/>
              <p:cNvSpPr>
                <a:spLocks/>
              </p:cNvSpPr>
              <p:nvPr/>
            </p:nvSpPr>
            <p:spPr bwMode="auto">
              <a:xfrm>
                <a:off x="4788" y="1476"/>
                <a:ext cx="521" cy="1"/>
              </a:xfrm>
              <a:custGeom>
                <a:avLst/>
                <a:gdLst>
                  <a:gd name="T0" fmla="*/ 0 w 521"/>
                  <a:gd name="T1" fmla="*/ 1 h 1"/>
                  <a:gd name="T2" fmla="*/ 130 w 521"/>
                  <a:gd name="T3" fmla="*/ 0 h 1"/>
                  <a:gd name="T4" fmla="*/ 260 w 521"/>
                  <a:gd name="T5" fmla="*/ 0 h 1"/>
                  <a:gd name="T6" fmla="*/ 390 w 521"/>
                  <a:gd name="T7" fmla="*/ 0 h 1"/>
                  <a:gd name="T8" fmla="*/ 521 w 521"/>
                  <a:gd name="T9" fmla="*/ 1 h 1"/>
                  <a:gd name="T10" fmla="*/ 390 w 521"/>
                  <a:gd name="T11" fmla="*/ 1 h 1"/>
                  <a:gd name="T12" fmla="*/ 260 w 521"/>
                  <a:gd name="T13" fmla="*/ 1 h 1"/>
                  <a:gd name="T14" fmla="*/ 130 w 521"/>
                  <a:gd name="T15" fmla="*/ 1 h 1"/>
                  <a:gd name="T16" fmla="*/ 0 w 521"/>
                  <a:gd name="T1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1" h="1">
                    <a:moveTo>
                      <a:pt x="0" y="1"/>
                    </a:moveTo>
                    <a:lnTo>
                      <a:pt x="130" y="0"/>
                    </a:lnTo>
                    <a:lnTo>
                      <a:pt x="260" y="0"/>
                    </a:lnTo>
                    <a:lnTo>
                      <a:pt x="390" y="0"/>
                    </a:lnTo>
                    <a:lnTo>
                      <a:pt x="521" y="1"/>
                    </a:lnTo>
                    <a:lnTo>
                      <a:pt x="390" y="1"/>
                    </a:lnTo>
                    <a:lnTo>
                      <a:pt x="260" y="1"/>
                    </a:lnTo>
                    <a:lnTo>
                      <a:pt x="130" y="1"/>
                    </a:lnTo>
                    <a:lnTo>
                      <a:pt x="0" y="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6" name="Freeform 600"/>
              <p:cNvSpPr>
                <a:spLocks/>
              </p:cNvSpPr>
              <p:nvPr/>
            </p:nvSpPr>
            <p:spPr bwMode="auto">
              <a:xfrm>
                <a:off x="4788" y="1413"/>
                <a:ext cx="474" cy="43"/>
              </a:xfrm>
              <a:custGeom>
                <a:avLst/>
                <a:gdLst>
                  <a:gd name="T0" fmla="*/ 0 w 1236"/>
                  <a:gd name="T1" fmla="*/ 91 h 113"/>
                  <a:gd name="T2" fmla="*/ 108 w 1236"/>
                  <a:gd name="T3" fmla="*/ 53 h 113"/>
                  <a:gd name="T4" fmla="*/ 217 w 1236"/>
                  <a:gd name="T5" fmla="*/ 47 h 113"/>
                  <a:gd name="T6" fmla="*/ 218 w 1236"/>
                  <a:gd name="T7" fmla="*/ 47 h 113"/>
                  <a:gd name="T8" fmla="*/ 218 w 1236"/>
                  <a:gd name="T9" fmla="*/ 47 h 113"/>
                  <a:gd name="T10" fmla="*/ 327 w 1236"/>
                  <a:gd name="T11" fmla="*/ 90 h 113"/>
                  <a:gd name="T12" fmla="*/ 326 w 1236"/>
                  <a:gd name="T13" fmla="*/ 90 h 113"/>
                  <a:gd name="T14" fmla="*/ 435 w 1236"/>
                  <a:gd name="T15" fmla="*/ 110 h 113"/>
                  <a:gd name="T16" fmla="*/ 435 w 1236"/>
                  <a:gd name="T17" fmla="*/ 110 h 113"/>
                  <a:gd name="T18" fmla="*/ 543 w 1236"/>
                  <a:gd name="T19" fmla="*/ 100 h 113"/>
                  <a:gd name="T20" fmla="*/ 542 w 1236"/>
                  <a:gd name="T21" fmla="*/ 100 h 113"/>
                  <a:gd name="T22" fmla="*/ 651 w 1236"/>
                  <a:gd name="T23" fmla="*/ 42 h 113"/>
                  <a:gd name="T24" fmla="*/ 651 w 1236"/>
                  <a:gd name="T25" fmla="*/ 42 h 113"/>
                  <a:gd name="T26" fmla="*/ 652 w 1236"/>
                  <a:gd name="T27" fmla="*/ 42 h 113"/>
                  <a:gd name="T28" fmla="*/ 761 w 1236"/>
                  <a:gd name="T29" fmla="*/ 34 h 113"/>
                  <a:gd name="T30" fmla="*/ 761 w 1236"/>
                  <a:gd name="T31" fmla="*/ 34 h 113"/>
                  <a:gd name="T32" fmla="*/ 870 w 1236"/>
                  <a:gd name="T33" fmla="*/ 56 h 113"/>
                  <a:gd name="T34" fmla="*/ 869 w 1236"/>
                  <a:gd name="T35" fmla="*/ 56 h 113"/>
                  <a:gd name="T36" fmla="*/ 978 w 1236"/>
                  <a:gd name="T37" fmla="*/ 15 h 113"/>
                  <a:gd name="T38" fmla="*/ 978 w 1236"/>
                  <a:gd name="T39" fmla="*/ 15 h 113"/>
                  <a:gd name="T40" fmla="*/ 978 w 1236"/>
                  <a:gd name="T41" fmla="*/ 15 h 113"/>
                  <a:gd name="T42" fmla="*/ 1087 w 1236"/>
                  <a:gd name="T43" fmla="*/ 26 h 113"/>
                  <a:gd name="T44" fmla="*/ 1087 w 1236"/>
                  <a:gd name="T45" fmla="*/ 26 h 113"/>
                  <a:gd name="T46" fmla="*/ 1195 w 1236"/>
                  <a:gd name="T47" fmla="*/ 0 h 113"/>
                  <a:gd name="T48" fmla="*/ 1236 w 1236"/>
                  <a:gd name="T49" fmla="*/ 0 h 113"/>
                  <a:gd name="T50" fmla="*/ 1195 w 1236"/>
                  <a:gd name="T51" fmla="*/ 0 h 113"/>
                  <a:gd name="T52" fmla="*/ 1087 w 1236"/>
                  <a:gd name="T53" fmla="*/ 28 h 113"/>
                  <a:gd name="T54" fmla="*/ 1087 w 1236"/>
                  <a:gd name="T55" fmla="*/ 28 h 113"/>
                  <a:gd name="T56" fmla="*/ 978 w 1236"/>
                  <a:gd name="T57" fmla="*/ 17 h 113"/>
                  <a:gd name="T58" fmla="*/ 978 w 1236"/>
                  <a:gd name="T59" fmla="*/ 17 h 113"/>
                  <a:gd name="T60" fmla="*/ 870 w 1236"/>
                  <a:gd name="T61" fmla="*/ 59 h 113"/>
                  <a:gd name="T62" fmla="*/ 870 w 1236"/>
                  <a:gd name="T63" fmla="*/ 59 h 113"/>
                  <a:gd name="T64" fmla="*/ 869 w 1236"/>
                  <a:gd name="T65" fmla="*/ 59 h 113"/>
                  <a:gd name="T66" fmla="*/ 760 w 1236"/>
                  <a:gd name="T67" fmla="*/ 37 h 113"/>
                  <a:gd name="T68" fmla="*/ 761 w 1236"/>
                  <a:gd name="T69" fmla="*/ 37 h 113"/>
                  <a:gd name="T70" fmla="*/ 652 w 1236"/>
                  <a:gd name="T71" fmla="*/ 46 h 113"/>
                  <a:gd name="T72" fmla="*/ 653 w 1236"/>
                  <a:gd name="T73" fmla="*/ 45 h 113"/>
                  <a:gd name="T74" fmla="*/ 544 w 1236"/>
                  <a:gd name="T75" fmla="*/ 103 h 113"/>
                  <a:gd name="T76" fmla="*/ 544 w 1236"/>
                  <a:gd name="T77" fmla="*/ 103 h 113"/>
                  <a:gd name="T78" fmla="*/ 544 w 1236"/>
                  <a:gd name="T79" fmla="*/ 103 h 113"/>
                  <a:gd name="T80" fmla="*/ 435 w 1236"/>
                  <a:gd name="T81" fmla="*/ 113 h 113"/>
                  <a:gd name="T82" fmla="*/ 435 w 1236"/>
                  <a:gd name="T83" fmla="*/ 113 h 113"/>
                  <a:gd name="T84" fmla="*/ 326 w 1236"/>
                  <a:gd name="T85" fmla="*/ 93 h 113"/>
                  <a:gd name="T86" fmla="*/ 326 w 1236"/>
                  <a:gd name="T87" fmla="*/ 93 h 113"/>
                  <a:gd name="T88" fmla="*/ 217 w 1236"/>
                  <a:gd name="T89" fmla="*/ 49 h 113"/>
                  <a:gd name="T90" fmla="*/ 217 w 1236"/>
                  <a:gd name="T91" fmla="*/ 49 h 113"/>
                  <a:gd name="T92" fmla="*/ 109 w 1236"/>
                  <a:gd name="T93" fmla="*/ 54 h 113"/>
                  <a:gd name="T94" fmla="*/ 0 w 1236"/>
                  <a:gd name="T95" fmla="*/ 9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36" h="113">
                    <a:moveTo>
                      <a:pt x="0" y="91"/>
                    </a:moveTo>
                    <a:cubicBezTo>
                      <a:pt x="108" y="53"/>
                      <a:pt x="108" y="53"/>
                      <a:pt x="108" y="53"/>
                    </a:cubicBezTo>
                    <a:cubicBezTo>
                      <a:pt x="217" y="47"/>
                      <a:pt x="217" y="47"/>
                      <a:pt x="217" y="47"/>
                    </a:cubicBezTo>
                    <a:cubicBezTo>
                      <a:pt x="218" y="47"/>
                      <a:pt x="218" y="47"/>
                      <a:pt x="218" y="47"/>
                    </a:cubicBezTo>
                    <a:cubicBezTo>
                      <a:pt x="218" y="47"/>
                      <a:pt x="218" y="47"/>
                      <a:pt x="218" y="47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6" y="90"/>
                      <a:pt x="326" y="90"/>
                      <a:pt x="326" y="90"/>
                    </a:cubicBezTo>
                    <a:cubicBezTo>
                      <a:pt x="435" y="110"/>
                      <a:pt x="435" y="110"/>
                      <a:pt x="435" y="110"/>
                    </a:cubicBezTo>
                    <a:cubicBezTo>
                      <a:pt x="435" y="110"/>
                      <a:pt x="435" y="110"/>
                      <a:pt x="435" y="110"/>
                    </a:cubicBezTo>
                    <a:cubicBezTo>
                      <a:pt x="543" y="100"/>
                      <a:pt x="543" y="100"/>
                      <a:pt x="543" y="100"/>
                    </a:cubicBezTo>
                    <a:cubicBezTo>
                      <a:pt x="542" y="100"/>
                      <a:pt x="542" y="100"/>
                      <a:pt x="542" y="100"/>
                    </a:cubicBezTo>
                    <a:cubicBezTo>
                      <a:pt x="579" y="81"/>
                      <a:pt x="615" y="61"/>
                      <a:pt x="651" y="42"/>
                    </a:cubicBezTo>
                    <a:cubicBezTo>
                      <a:pt x="651" y="42"/>
                      <a:pt x="651" y="42"/>
                      <a:pt x="651" y="42"/>
                    </a:cubicBezTo>
                    <a:cubicBezTo>
                      <a:pt x="652" y="42"/>
                      <a:pt x="652" y="42"/>
                      <a:pt x="652" y="42"/>
                    </a:cubicBezTo>
                    <a:cubicBezTo>
                      <a:pt x="761" y="34"/>
                      <a:pt x="761" y="34"/>
                      <a:pt x="761" y="34"/>
                    </a:cubicBezTo>
                    <a:cubicBezTo>
                      <a:pt x="761" y="34"/>
                      <a:pt x="761" y="34"/>
                      <a:pt x="761" y="34"/>
                    </a:cubicBezTo>
                    <a:cubicBezTo>
                      <a:pt x="870" y="56"/>
                      <a:pt x="870" y="56"/>
                      <a:pt x="870" y="56"/>
                    </a:cubicBezTo>
                    <a:cubicBezTo>
                      <a:pt x="869" y="56"/>
                      <a:pt x="869" y="56"/>
                      <a:pt x="869" y="56"/>
                    </a:cubicBezTo>
                    <a:cubicBezTo>
                      <a:pt x="978" y="15"/>
                      <a:pt x="978" y="15"/>
                      <a:pt x="978" y="15"/>
                    </a:cubicBezTo>
                    <a:cubicBezTo>
                      <a:pt x="978" y="15"/>
                      <a:pt x="978" y="15"/>
                      <a:pt x="978" y="15"/>
                    </a:cubicBezTo>
                    <a:cubicBezTo>
                      <a:pt x="978" y="15"/>
                      <a:pt x="978" y="15"/>
                      <a:pt x="978" y="15"/>
                    </a:cubicBezTo>
                    <a:cubicBezTo>
                      <a:pt x="1087" y="26"/>
                      <a:pt x="1087" y="26"/>
                      <a:pt x="1087" y="26"/>
                    </a:cubicBezTo>
                    <a:cubicBezTo>
                      <a:pt x="1087" y="26"/>
                      <a:pt x="1087" y="26"/>
                      <a:pt x="1087" y="26"/>
                    </a:cubicBezTo>
                    <a:cubicBezTo>
                      <a:pt x="1195" y="0"/>
                      <a:pt x="1195" y="0"/>
                      <a:pt x="1195" y="0"/>
                    </a:cubicBezTo>
                    <a:cubicBezTo>
                      <a:pt x="1236" y="0"/>
                      <a:pt x="1236" y="0"/>
                      <a:pt x="1236" y="0"/>
                    </a:cubicBezTo>
                    <a:cubicBezTo>
                      <a:pt x="1195" y="0"/>
                      <a:pt x="1195" y="0"/>
                      <a:pt x="1195" y="0"/>
                    </a:cubicBezTo>
                    <a:cubicBezTo>
                      <a:pt x="1087" y="28"/>
                      <a:pt x="1087" y="28"/>
                      <a:pt x="1087" y="28"/>
                    </a:cubicBezTo>
                    <a:cubicBezTo>
                      <a:pt x="1087" y="28"/>
                      <a:pt x="1087" y="28"/>
                      <a:pt x="1087" y="28"/>
                    </a:cubicBezTo>
                    <a:cubicBezTo>
                      <a:pt x="978" y="17"/>
                      <a:pt x="978" y="17"/>
                      <a:pt x="978" y="17"/>
                    </a:cubicBezTo>
                    <a:cubicBezTo>
                      <a:pt x="978" y="17"/>
                      <a:pt x="978" y="17"/>
                      <a:pt x="978" y="17"/>
                    </a:cubicBezTo>
                    <a:cubicBezTo>
                      <a:pt x="870" y="59"/>
                      <a:pt x="870" y="59"/>
                      <a:pt x="870" y="59"/>
                    </a:cubicBezTo>
                    <a:cubicBezTo>
                      <a:pt x="870" y="59"/>
                      <a:pt x="870" y="59"/>
                      <a:pt x="870" y="59"/>
                    </a:cubicBezTo>
                    <a:cubicBezTo>
                      <a:pt x="869" y="59"/>
                      <a:pt x="869" y="59"/>
                      <a:pt x="869" y="59"/>
                    </a:cubicBezTo>
                    <a:cubicBezTo>
                      <a:pt x="760" y="37"/>
                      <a:pt x="760" y="37"/>
                      <a:pt x="760" y="37"/>
                    </a:cubicBezTo>
                    <a:cubicBezTo>
                      <a:pt x="761" y="37"/>
                      <a:pt x="761" y="37"/>
                      <a:pt x="761" y="37"/>
                    </a:cubicBezTo>
                    <a:cubicBezTo>
                      <a:pt x="652" y="46"/>
                      <a:pt x="652" y="46"/>
                      <a:pt x="652" y="46"/>
                    </a:cubicBezTo>
                    <a:cubicBezTo>
                      <a:pt x="653" y="45"/>
                      <a:pt x="653" y="45"/>
                      <a:pt x="653" y="45"/>
                    </a:cubicBezTo>
                    <a:cubicBezTo>
                      <a:pt x="617" y="65"/>
                      <a:pt x="581" y="84"/>
                      <a:pt x="544" y="103"/>
                    </a:cubicBezTo>
                    <a:cubicBezTo>
                      <a:pt x="544" y="103"/>
                      <a:pt x="544" y="103"/>
                      <a:pt x="544" y="103"/>
                    </a:cubicBezTo>
                    <a:cubicBezTo>
                      <a:pt x="544" y="103"/>
                      <a:pt x="544" y="103"/>
                      <a:pt x="544" y="103"/>
                    </a:cubicBezTo>
                    <a:cubicBezTo>
                      <a:pt x="435" y="113"/>
                      <a:pt x="435" y="113"/>
                      <a:pt x="435" y="113"/>
                    </a:cubicBezTo>
                    <a:cubicBezTo>
                      <a:pt x="435" y="113"/>
                      <a:pt x="435" y="113"/>
                      <a:pt x="435" y="113"/>
                    </a:cubicBezTo>
                    <a:cubicBezTo>
                      <a:pt x="326" y="93"/>
                      <a:pt x="326" y="93"/>
                      <a:pt x="326" y="93"/>
                    </a:cubicBezTo>
                    <a:cubicBezTo>
                      <a:pt x="326" y="93"/>
                      <a:pt x="326" y="93"/>
                      <a:pt x="326" y="93"/>
                    </a:cubicBezTo>
                    <a:cubicBezTo>
                      <a:pt x="217" y="49"/>
                      <a:pt x="217" y="49"/>
                      <a:pt x="217" y="49"/>
                    </a:cubicBezTo>
                    <a:cubicBezTo>
                      <a:pt x="217" y="49"/>
                      <a:pt x="217" y="49"/>
                      <a:pt x="217" y="49"/>
                    </a:cubicBezTo>
                    <a:cubicBezTo>
                      <a:pt x="109" y="54"/>
                      <a:pt x="109" y="54"/>
                      <a:pt x="109" y="54"/>
                    </a:cubicBezTo>
                    <a:cubicBezTo>
                      <a:pt x="0" y="91"/>
                      <a:pt x="0" y="91"/>
                      <a:pt x="0" y="91"/>
                    </a:cubicBezTo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7" name="Freeform 601"/>
              <p:cNvSpPr>
                <a:spLocks/>
              </p:cNvSpPr>
              <p:nvPr/>
            </p:nvSpPr>
            <p:spPr bwMode="auto">
              <a:xfrm>
                <a:off x="4826" y="1430"/>
                <a:ext cx="7" cy="7"/>
              </a:xfrm>
              <a:custGeom>
                <a:avLst/>
                <a:gdLst>
                  <a:gd name="T0" fmla="*/ 18 w 18"/>
                  <a:gd name="T1" fmla="*/ 9 h 19"/>
                  <a:gd name="T2" fmla="*/ 9 w 18"/>
                  <a:gd name="T3" fmla="*/ 18 h 19"/>
                  <a:gd name="T4" fmla="*/ 0 w 18"/>
                  <a:gd name="T5" fmla="*/ 9 h 19"/>
                  <a:gd name="T6" fmla="*/ 9 w 18"/>
                  <a:gd name="T7" fmla="*/ 0 h 19"/>
                  <a:gd name="T8" fmla="*/ 9 w 18"/>
                  <a:gd name="T9" fmla="*/ 0 h 19"/>
                  <a:gd name="T10" fmla="*/ 18 w 18"/>
                  <a:gd name="T1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9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9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8" name="Freeform 602"/>
              <p:cNvSpPr>
                <a:spLocks noEditPoints="1"/>
              </p:cNvSpPr>
              <p:nvPr/>
            </p:nvSpPr>
            <p:spPr bwMode="auto">
              <a:xfrm>
                <a:off x="4825" y="1429"/>
                <a:ext cx="9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22 w 22"/>
                  <a:gd name="T9" fmla="*/ 11 h 22"/>
                  <a:gd name="T10" fmla="*/ 11 w 22"/>
                  <a:gd name="T11" fmla="*/ 22 h 22"/>
                  <a:gd name="T12" fmla="*/ 11 w 22"/>
                  <a:gd name="T13" fmla="*/ 4 h 22"/>
                  <a:gd name="T14" fmla="*/ 4 w 22"/>
                  <a:gd name="T15" fmla="*/ 11 h 22"/>
                  <a:gd name="T16" fmla="*/ 11 w 22"/>
                  <a:gd name="T17" fmla="*/ 18 h 22"/>
                  <a:gd name="T18" fmla="*/ 18 w 22"/>
                  <a:gd name="T19" fmla="*/ 11 h 22"/>
                  <a:gd name="T20" fmla="*/ 11 w 22"/>
                  <a:gd name="T2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8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9" name="Oval 603"/>
              <p:cNvSpPr>
                <a:spLocks noChangeArrowheads="1"/>
              </p:cNvSpPr>
              <p:nvPr/>
            </p:nvSpPr>
            <p:spPr bwMode="auto">
              <a:xfrm>
                <a:off x="4868" y="1428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0" name="Freeform 604"/>
              <p:cNvSpPr>
                <a:spLocks noEditPoints="1"/>
              </p:cNvSpPr>
              <p:nvPr/>
            </p:nvSpPr>
            <p:spPr bwMode="auto">
              <a:xfrm>
                <a:off x="4867" y="1427"/>
                <a:ext cx="8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1 w 22"/>
                  <a:gd name="T1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1" name="Freeform 605"/>
              <p:cNvSpPr>
                <a:spLocks/>
              </p:cNvSpPr>
              <p:nvPr/>
            </p:nvSpPr>
            <p:spPr bwMode="auto">
              <a:xfrm>
                <a:off x="4951" y="1452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2" name="Freeform 606"/>
              <p:cNvSpPr>
                <a:spLocks noEditPoints="1"/>
              </p:cNvSpPr>
              <p:nvPr/>
            </p:nvSpPr>
            <p:spPr bwMode="auto">
              <a:xfrm>
                <a:off x="4951" y="1451"/>
                <a:ext cx="8" cy="9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1 w 22"/>
                  <a:gd name="T1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3" name="Oval 607"/>
              <p:cNvSpPr>
                <a:spLocks noChangeArrowheads="1"/>
              </p:cNvSpPr>
              <p:nvPr/>
            </p:nvSpPr>
            <p:spPr bwMode="auto">
              <a:xfrm>
                <a:off x="5034" y="1426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4" name="Freeform 608"/>
              <p:cNvSpPr>
                <a:spLocks noEditPoints="1"/>
              </p:cNvSpPr>
              <p:nvPr/>
            </p:nvSpPr>
            <p:spPr bwMode="auto">
              <a:xfrm>
                <a:off x="5034" y="1426"/>
                <a:ext cx="8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22 w 22"/>
                  <a:gd name="T9" fmla="*/ 11 h 22"/>
                  <a:gd name="T10" fmla="*/ 11 w 22"/>
                  <a:gd name="T11" fmla="*/ 22 h 22"/>
                  <a:gd name="T12" fmla="*/ 11 w 22"/>
                  <a:gd name="T13" fmla="*/ 4 h 22"/>
                  <a:gd name="T14" fmla="*/ 4 w 22"/>
                  <a:gd name="T15" fmla="*/ 11 h 22"/>
                  <a:gd name="T16" fmla="*/ 11 w 22"/>
                  <a:gd name="T17" fmla="*/ 18 h 22"/>
                  <a:gd name="T18" fmla="*/ 18 w 22"/>
                  <a:gd name="T19" fmla="*/ 11 h 22"/>
                  <a:gd name="T20" fmla="*/ 18 w 22"/>
                  <a:gd name="T21" fmla="*/ 11 h 22"/>
                  <a:gd name="T22" fmla="*/ 11 w 22"/>
                  <a:gd name="T23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5" name="Freeform 609"/>
              <p:cNvSpPr>
                <a:spLocks/>
              </p:cNvSpPr>
              <p:nvPr/>
            </p:nvSpPr>
            <p:spPr bwMode="auto">
              <a:xfrm>
                <a:off x="5118" y="1432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  <a:gd name="T12" fmla="*/ 18 w 18"/>
                  <a:gd name="T13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ubicBezTo>
                      <a:pt x="18" y="9"/>
                      <a:pt x="18" y="9"/>
                      <a:pt x="18" y="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6" name="Freeform 610"/>
              <p:cNvSpPr>
                <a:spLocks noEditPoints="1"/>
              </p:cNvSpPr>
              <p:nvPr/>
            </p:nvSpPr>
            <p:spPr bwMode="auto">
              <a:xfrm>
                <a:off x="5117" y="1431"/>
                <a:ext cx="9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1 w 22"/>
                  <a:gd name="T1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7" name="Oval 611"/>
              <p:cNvSpPr>
                <a:spLocks noChangeArrowheads="1"/>
              </p:cNvSpPr>
              <p:nvPr/>
            </p:nvSpPr>
            <p:spPr bwMode="auto">
              <a:xfrm>
                <a:off x="4993" y="1449"/>
                <a:ext cx="7" cy="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8" name="Freeform 612"/>
              <p:cNvSpPr>
                <a:spLocks noEditPoints="1"/>
              </p:cNvSpPr>
              <p:nvPr/>
            </p:nvSpPr>
            <p:spPr bwMode="auto">
              <a:xfrm>
                <a:off x="4992" y="1448"/>
                <a:ext cx="9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1 w 22"/>
                  <a:gd name="T1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9" name="Freeform 613"/>
              <p:cNvSpPr>
                <a:spLocks/>
              </p:cNvSpPr>
              <p:nvPr/>
            </p:nvSpPr>
            <p:spPr bwMode="auto">
              <a:xfrm>
                <a:off x="5077" y="1423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10" name="Freeform 614"/>
              <p:cNvSpPr>
                <a:spLocks noEditPoints="1"/>
              </p:cNvSpPr>
              <p:nvPr/>
            </p:nvSpPr>
            <p:spPr bwMode="auto">
              <a:xfrm>
                <a:off x="5076" y="1422"/>
                <a:ext cx="8" cy="9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1 w 22"/>
                  <a:gd name="T1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11" name="Oval 615"/>
              <p:cNvSpPr>
                <a:spLocks noChangeArrowheads="1"/>
              </p:cNvSpPr>
              <p:nvPr/>
            </p:nvSpPr>
            <p:spPr bwMode="auto">
              <a:xfrm>
                <a:off x="5202" y="1419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12" name="Freeform 616"/>
              <p:cNvSpPr>
                <a:spLocks noEditPoints="1"/>
              </p:cNvSpPr>
              <p:nvPr/>
            </p:nvSpPr>
            <p:spPr bwMode="auto">
              <a:xfrm>
                <a:off x="5201" y="1419"/>
                <a:ext cx="8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22 w 22"/>
                  <a:gd name="T9" fmla="*/ 11 h 22"/>
                  <a:gd name="T10" fmla="*/ 11 w 22"/>
                  <a:gd name="T11" fmla="*/ 22 h 22"/>
                  <a:gd name="T12" fmla="*/ 11 w 22"/>
                  <a:gd name="T13" fmla="*/ 4 h 22"/>
                  <a:gd name="T14" fmla="*/ 4 w 22"/>
                  <a:gd name="T15" fmla="*/ 11 h 22"/>
                  <a:gd name="T16" fmla="*/ 11 w 22"/>
                  <a:gd name="T17" fmla="*/ 18 h 22"/>
                  <a:gd name="T18" fmla="*/ 18 w 22"/>
                  <a:gd name="T19" fmla="*/ 11 h 22"/>
                  <a:gd name="T20" fmla="*/ 18 w 22"/>
                  <a:gd name="T21" fmla="*/ 11 h 22"/>
                  <a:gd name="T22" fmla="*/ 11 w 22"/>
                  <a:gd name="T23" fmla="*/ 4 h 22"/>
                  <a:gd name="T24" fmla="*/ 11 w 22"/>
                  <a:gd name="T25" fmla="*/ 4 h 22"/>
                  <a:gd name="T26" fmla="*/ 11 w 22"/>
                  <a:gd name="T27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13" name="Freeform 617"/>
              <p:cNvSpPr>
                <a:spLocks/>
              </p:cNvSpPr>
              <p:nvPr/>
            </p:nvSpPr>
            <p:spPr bwMode="auto">
              <a:xfrm>
                <a:off x="5243" y="1409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14" name="Freeform 618"/>
              <p:cNvSpPr>
                <a:spLocks noEditPoints="1"/>
              </p:cNvSpPr>
              <p:nvPr/>
            </p:nvSpPr>
            <p:spPr bwMode="auto">
              <a:xfrm>
                <a:off x="5243" y="1409"/>
                <a:ext cx="8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8 w 22"/>
                  <a:gd name="T19" fmla="*/ 11 h 22"/>
                  <a:gd name="T20" fmla="*/ 12 w 22"/>
                  <a:gd name="T21" fmla="*/ 4 h 22"/>
                  <a:gd name="T22" fmla="*/ 11 w 22"/>
                  <a:gd name="T23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7"/>
                      <a:pt x="15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15" name="Freeform 619"/>
              <p:cNvSpPr>
                <a:spLocks/>
              </p:cNvSpPr>
              <p:nvPr/>
            </p:nvSpPr>
            <p:spPr bwMode="auto">
              <a:xfrm>
                <a:off x="5160" y="1415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  <a:gd name="T12" fmla="*/ 18 w 18"/>
                  <a:gd name="T13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ubicBezTo>
                      <a:pt x="18" y="9"/>
                      <a:pt x="18" y="9"/>
                      <a:pt x="18" y="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16" name="Freeform 620"/>
              <p:cNvSpPr>
                <a:spLocks noEditPoints="1"/>
              </p:cNvSpPr>
              <p:nvPr/>
            </p:nvSpPr>
            <p:spPr bwMode="auto">
              <a:xfrm>
                <a:off x="5159" y="1414"/>
                <a:ext cx="9" cy="9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22 w 22"/>
                  <a:gd name="T9" fmla="*/ 11 h 22"/>
                  <a:gd name="T10" fmla="*/ 11 w 22"/>
                  <a:gd name="T11" fmla="*/ 22 h 22"/>
                  <a:gd name="T12" fmla="*/ 11 w 22"/>
                  <a:gd name="T13" fmla="*/ 4 h 22"/>
                  <a:gd name="T14" fmla="*/ 4 w 22"/>
                  <a:gd name="T15" fmla="*/ 11 h 22"/>
                  <a:gd name="T16" fmla="*/ 11 w 22"/>
                  <a:gd name="T17" fmla="*/ 18 h 22"/>
                  <a:gd name="T18" fmla="*/ 18 w 22"/>
                  <a:gd name="T19" fmla="*/ 11 h 22"/>
                  <a:gd name="T20" fmla="*/ 11 w 22"/>
                  <a:gd name="T21" fmla="*/ 4 h 22"/>
                  <a:gd name="T22" fmla="*/ 11 w 22"/>
                  <a:gd name="T23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</p:grpSp>
        <p:grpSp>
          <p:nvGrpSpPr>
            <p:cNvPr id="11" name="Group 822"/>
            <p:cNvGrpSpPr>
              <a:grpSpLocks/>
            </p:cNvGrpSpPr>
            <p:nvPr/>
          </p:nvGrpSpPr>
          <p:grpSpPr bwMode="auto">
            <a:xfrm>
              <a:off x="4784" y="1384"/>
              <a:ext cx="525" cy="312"/>
              <a:chOff x="4784" y="1384"/>
              <a:chExt cx="525" cy="312"/>
            </a:xfrm>
          </p:grpSpPr>
          <p:sp>
            <p:nvSpPr>
              <p:cNvPr id="317" name="Freeform 622"/>
              <p:cNvSpPr>
                <a:spLocks/>
              </p:cNvSpPr>
              <p:nvPr/>
            </p:nvSpPr>
            <p:spPr bwMode="auto">
              <a:xfrm>
                <a:off x="4910" y="1444"/>
                <a:ext cx="6" cy="8"/>
              </a:xfrm>
              <a:custGeom>
                <a:avLst/>
                <a:gdLst>
                  <a:gd name="T0" fmla="*/ 18 w 18"/>
                  <a:gd name="T1" fmla="*/ 9 h 19"/>
                  <a:gd name="T2" fmla="*/ 9 w 18"/>
                  <a:gd name="T3" fmla="*/ 19 h 19"/>
                  <a:gd name="T4" fmla="*/ 0 w 18"/>
                  <a:gd name="T5" fmla="*/ 9 h 19"/>
                  <a:gd name="T6" fmla="*/ 9 w 18"/>
                  <a:gd name="T7" fmla="*/ 0 h 19"/>
                  <a:gd name="T8" fmla="*/ 9 w 18"/>
                  <a:gd name="T9" fmla="*/ 0 h 19"/>
                  <a:gd name="T10" fmla="*/ 18 w 18"/>
                  <a:gd name="T1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9">
                    <a:moveTo>
                      <a:pt x="18" y="9"/>
                    </a:moveTo>
                    <a:cubicBezTo>
                      <a:pt x="18" y="14"/>
                      <a:pt x="14" y="19"/>
                      <a:pt x="9" y="19"/>
                    </a:cubicBezTo>
                    <a:cubicBezTo>
                      <a:pt x="4" y="19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8" name="Freeform 623"/>
              <p:cNvSpPr>
                <a:spLocks noEditPoints="1"/>
              </p:cNvSpPr>
              <p:nvPr/>
            </p:nvSpPr>
            <p:spPr bwMode="auto">
              <a:xfrm>
                <a:off x="4909" y="1444"/>
                <a:ext cx="8" cy="8"/>
              </a:xfrm>
              <a:custGeom>
                <a:avLst/>
                <a:gdLst>
                  <a:gd name="T0" fmla="*/ 11 w 22"/>
                  <a:gd name="T1" fmla="*/ 23 h 23"/>
                  <a:gd name="T2" fmla="*/ 0 w 22"/>
                  <a:gd name="T3" fmla="*/ 11 h 23"/>
                  <a:gd name="T4" fmla="*/ 11 w 22"/>
                  <a:gd name="T5" fmla="*/ 0 h 23"/>
                  <a:gd name="T6" fmla="*/ 22 w 22"/>
                  <a:gd name="T7" fmla="*/ 11 h 23"/>
                  <a:gd name="T8" fmla="*/ 11 w 22"/>
                  <a:gd name="T9" fmla="*/ 23 h 23"/>
                  <a:gd name="T10" fmla="*/ 11 w 22"/>
                  <a:gd name="T11" fmla="*/ 4 h 23"/>
                  <a:gd name="T12" fmla="*/ 4 w 22"/>
                  <a:gd name="T13" fmla="*/ 11 h 23"/>
                  <a:gd name="T14" fmla="*/ 11 w 22"/>
                  <a:gd name="T15" fmla="*/ 18 h 23"/>
                  <a:gd name="T16" fmla="*/ 18 w 22"/>
                  <a:gd name="T17" fmla="*/ 11 h 23"/>
                  <a:gd name="T18" fmla="*/ 11 w 22"/>
                  <a:gd name="T1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3">
                    <a:moveTo>
                      <a:pt x="11" y="23"/>
                    </a:moveTo>
                    <a:cubicBezTo>
                      <a:pt x="5" y="23"/>
                      <a:pt x="0" y="18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8"/>
                      <a:pt x="17" y="22"/>
                      <a:pt x="11" y="23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8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8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9" name="Freeform 624"/>
              <p:cNvSpPr>
                <a:spLocks/>
              </p:cNvSpPr>
              <p:nvPr/>
            </p:nvSpPr>
            <p:spPr bwMode="auto">
              <a:xfrm>
                <a:off x="4788" y="1422"/>
                <a:ext cx="474" cy="55"/>
              </a:xfrm>
              <a:custGeom>
                <a:avLst/>
                <a:gdLst>
                  <a:gd name="T0" fmla="*/ 0 w 1235"/>
                  <a:gd name="T1" fmla="*/ 144 h 144"/>
                  <a:gd name="T2" fmla="*/ 109 w 1235"/>
                  <a:gd name="T3" fmla="*/ 129 h 144"/>
                  <a:gd name="T4" fmla="*/ 108 w 1235"/>
                  <a:gd name="T5" fmla="*/ 129 h 144"/>
                  <a:gd name="T6" fmla="*/ 217 w 1235"/>
                  <a:gd name="T7" fmla="*/ 55 h 144"/>
                  <a:gd name="T8" fmla="*/ 325 w 1235"/>
                  <a:gd name="T9" fmla="*/ 14 h 144"/>
                  <a:gd name="T10" fmla="*/ 326 w 1235"/>
                  <a:gd name="T11" fmla="*/ 14 h 144"/>
                  <a:gd name="T12" fmla="*/ 326 w 1235"/>
                  <a:gd name="T13" fmla="*/ 14 h 144"/>
                  <a:gd name="T14" fmla="*/ 435 w 1235"/>
                  <a:gd name="T15" fmla="*/ 50 h 144"/>
                  <a:gd name="T16" fmla="*/ 435 w 1235"/>
                  <a:gd name="T17" fmla="*/ 50 h 144"/>
                  <a:gd name="T18" fmla="*/ 544 w 1235"/>
                  <a:gd name="T19" fmla="*/ 118 h 144"/>
                  <a:gd name="T20" fmla="*/ 542 w 1235"/>
                  <a:gd name="T21" fmla="*/ 118 h 144"/>
                  <a:gd name="T22" fmla="*/ 651 w 1235"/>
                  <a:gd name="T23" fmla="*/ 75 h 144"/>
                  <a:gd name="T24" fmla="*/ 652 w 1235"/>
                  <a:gd name="T25" fmla="*/ 74 h 144"/>
                  <a:gd name="T26" fmla="*/ 652 w 1235"/>
                  <a:gd name="T27" fmla="*/ 75 h 144"/>
                  <a:gd name="T28" fmla="*/ 761 w 1235"/>
                  <a:gd name="T29" fmla="*/ 129 h 144"/>
                  <a:gd name="T30" fmla="*/ 759 w 1235"/>
                  <a:gd name="T31" fmla="*/ 129 h 144"/>
                  <a:gd name="T32" fmla="*/ 868 w 1235"/>
                  <a:gd name="T33" fmla="*/ 1 h 144"/>
                  <a:gd name="T34" fmla="*/ 869 w 1235"/>
                  <a:gd name="T35" fmla="*/ 0 h 144"/>
                  <a:gd name="T36" fmla="*/ 869 w 1235"/>
                  <a:gd name="T37" fmla="*/ 1 h 144"/>
                  <a:gd name="T38" fmla="*/ 978 w 1235"/>
                  <a:gd name="T39" fmla="*/ 42 h 144"/>
                  <a:gd name="T40" fmla="*/ 977 w 1235"/>
                  <a:gd name="T41" fmla="*/ 42 h 144"/>
                  <a:gd name="T42" fmla="*/ 1086 w 1235"/>
                  <a:gd name="T43" fmla="*/ 28 h 144"/>
                  <a:gd name="T44" fmla="*/ 1195 w 1235"/>
                  <a:gd name="T45" fmla="*/ 34 h 144"/>
                  <a:gd name="T46" fmla="*/ 1235 w 1235"/>
                  <a:gd name="T47" fmla="*/ 20 h 144"/>
                  <a:gd name="T48" fmla="*/ 1195 w 1235"/>
                  <a:gd name="T49" fmla="*/ 34 h 144"/>
                  <a:gd name="T50" fmla="*/ 1086 w 1235"/>
                  <a:gd name="T51" fmla="*/ 30 h 144"/>
                  <a:gd name="T52" fmla="*/ 978 w 1235"/>
                  <a:gd name="T53" fmla="*/ 44 h 144"/>
                  <a:gd name="T54" fmla="*/ 977 w 1235"/>
                  <a:gd name="T55" fmla="*/ 44 h 144"/>
                  <a:gd name="T56" fmla="*/ 977 w 1235"/>
                  <a:gd name="T57" fmla="*/ 44 h 144"/>
                  <a:gd name="T58" fmla="*/ 869 w 1235"/>
                  <a:gd name="T59" fmla="*/ 4 h 144"/>
                  <a:gd name="T60" fmla="*/ 871 w 1235"/>
                  <a:gd name="T61" fmla="*/ 3 h 144"/>
                  <a:gd name="T62" fmla="*/ 762 w 1235"/>
                  <a:gd name="T63" fmla="*/ 131 h 144"/>
                  <a:gd name="T64" fmla="*/ 761 w 1235"/>
                  <a:gd name="T65" fmla="*/ 132 h 144"/>
                  <a:gd name="T66" fmla="*/ 760 w 1235"/>
                  <a:gd name="T67" fmla="*/ 132 h 144"/>
                  <a:gd name="T68" fmla="*/ 651 w 1235"/>
                  <a:gd name="T69" fmla="*/ 78 h 144"/>
                  <a:gd name="T70" fmla="*/ 653 w 1235"/>
                  <a:gd name="T71" fmla="*/ 78 h 144"/>
                  <a:gd name="T72" fmla="*/ 544 w 1235"/>
                  <a:gd name="T73" fmla="*/ 121 h 144"/>
                  <a:gd name="T74" fmla="*/ 543 w 1235"/>
                  <a:gd name="T75" fmla="*/ 121 h 144"/>
                  <a:gd name="T76" fmla="*/ 543 w 1235"/>
                  <a:gd name="T77" fmla="*/ 121 h 144"/>
                  <a:gd name="T78" fmla="*/ 434 w 1235"/>
                  <a:gd name="T79" fmla="*/ 53 h 144"/>
                  <a:gd name="T80" fmla="*/ 434 w 1235"/>
                  <a:gd name="T81" fmla="*/ 53 h 144"/>
                  <a:gd name="T82" fmla="*/ 326 w 1235"/>
                  <a:gd name="T83" fmla="*/ 16 h 144"/>
                  <a:gd name="T84" fmla="*/ 327 w 1235"/>
                  <a:gd name="T85" fmla="*/ 16 h 144"/>
                  <a:gd name="T86" fmla="*/ 218 w 1235"/>
                  <a:gd name="T87" fmla="*/ 56 h 144"/>
                  <a:gd name="T88" fmla="*/ 218 w 1235"/>
                  <a:gd name="T89" fmla="*/ 56 h 144"/>
                  <a:gd name="T90" fmla="*/ 109 w 1235"/>
                  <a:gd name="T91" fmla="*/ 131 h 144"/>
                  <a:gd name="T92" fmla="*/ 0 w 1235"/>
                  <a:gd name="T93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35" h="144">
                    <a:moveTo>
                      <a:pt x="0" y="144"/>
                    </a:moveTo>
                    <a:cubicBezTo>
                      <a:pt x="109" y="129"/>
                      <a:pt x="109" y="129"/>
                      <a:pt x="109" y="129"/>
                    </a:cubicBezTo>
                    <a:cubicBezTo>
                      <a:pt x="108" y="129"/>
                      <a:pt x="108" y="129"/>
                      <a:pt x="108" y="129"/>
                    </a:cubicBezTo>
                    <a:cubicBezTo>
                      <a:pt x="217" y="55"/>
                      <a:pt x="217" y="55"/>
                      <a:pt x="217" y="55"/>
                    </a:cubicBezTo>
                    <a:cubicBezTo>
                      <a:pt x="325" y="14"/>
                      <a:pt x="325" y="14"/>
                      <a:pt x="325" y="14"/>
                    </a:cubicBezTo>
                    <a:cubicBezTo>
                      <a:pt x="326" y="14"/>
                      <a:pt x="326" y="14"/>
                      <a:pt x="326" y="14"/>
                    </a:cubicBezTo>
                    <a:cubicBezTo>
                      <a:pt x="326" y="14"/>
                      <a:pt x="326" y="14"/>
                      <a:pt x="326" y="14"/>
                    </a:cubicBezTo>
                    <a:cubicBezTo>
                      <a:pt x="435" y="50"/>
                      <a:pt x="435" y="50"/>
                      <a:pt x="435" y="50"/>
                    </a:cubicBezTo>
                    <a:cubicBezTo>
                      <a:pt x="435" y="50"/>
                      <a:pt x="435" y="50"/>
                      <a:pt x="435" y="50"/>
                    </a:cubicBezTo>
                    <a:cubicBezTo>
                      <a:pt x="544" y="118"/>
                      <a:pt x="544" y="118"/>
                      <a:pt x="544" y="118"/>
                    </a:cubicBezTo>
                    <a:cubicBezTo>
                      <a:pt x="542" y="118"/>
                      <a:pt x="542" y="118"/>
                      <a:pt x="542" y="118"/>
                    </a:cubicBezTo>
                    <a:cubicBezTo>
                      <a:pt x="578" y="103"/>
                      <a:pt x="615" y="89"/>
                      <a:pt x="651" y="75"/>
                    </a:cubicBezTo>
                    <a:cubicBezTo>
                      <a:pt x="652" y="74"/>
                      <a:pt x="652" y="74"/>
                      <a:pt x="652" y="74"/>
                    </a:cubicBezTo>
                    <a:cubicBezTo>
                      <a:pt x="652" y="75"/>
                      <a:pt x="652" y="75"/>
                      <a:pt x="652" y="75"/>
                    </a:cubicBezTo>
                    <a:cubicBezTo>
                      <a:pt x="761" y="129"/>
                      <a:pt x="761" y="129"/>
                      <a:pt x="761" y="129"/>
                    </a:cubicBezTo>
                    <a:cubicBezTo>
                      <a:pt x="759" y="129"/>
                      <a:pt x="759" y="129"/>
                      <a:pt x="759" y="129"/>
                    </a:cubicBezTo>
                    <a:cubicBezTo>
                      <a:pt x="868" y="1"/>
                      <a:pt x="868" y="1"/>
                      <a:pt x="868" y="1"/>
                    </a:cubicBezTo>
                    <a:cubicBezTo>
                      <a:pt x="869" y="0"/>
                      <a:pt x="869" y="0"/>
                      <a:pt x="869" y="0"/>
                    </a:cubicBezTo>
                    <a:cubicBezTo>
                      <a:pt x="869" y="1"/>
                      <a:pt x="869" y="1"/>
                      <a:pt x="869" y="1"/>
                    </a:cubicBezTo>
                    <a:cubicBezTo>
                      <a:pt x="978" y="42"/>
                      <a:pt x="978" y="42"/>
                      <a:pt x="978" y="42"/>
                    </a:cubicBezTo>
                    <a:cubicBezTo>
                      <a:pt x="977" y="42"/>
                      <a:pt x="977" y="42"/>
                      <a:pt x="977" y="42"/>
                    </a:cubicBezTo>
                    <a:cubicBezTo>
                      <a:pt x="1086" y="28"/>
                      <a:pt x="1086" y="28"/>
                      <a:pt x="1086" y="28"/>
                    </a:cubicBezTo>
                    <a:cubicBezTo>
                      <a:pt x="1195" y="34"/>
                      <a:pt x="1195" y="34"/>
                      <a:pt x="1195" y="34"/>
                    </a:cubicBezTo>
                    <a:cubicBezTo>
                      <a:pt x="1235" y="20"/>
                      <a:pt x="1235" y="20"/>
                      <a:pt x="1235" y="20"/>
                    </a:cubicBezTo>
                    <a:cubicBezTo>
                      <a:pt x="1195" y="34"/>
                      <a:pt x="1195" y="34"/>
                      <a:pt x="1195" y="34"/>
                    </a:cubicBezTo>
                    <a:cubicBezTo>
                      <a:pt x="1086" y="30"/>
                      <a:pt x="1086" y="30"/>
                      <a:pt x="1086" y="30"/>
                    </a:cubicBezTo>
                    <a:cubicBezTo>
                      <a:pt x="978" y="44"/>
                      <a:pt x="978" y="44"/>
                      <a:pt x="978" y="44"/>
                    </a:cubicBezTo>
                    <a:cubicBezTo>
                      <a:pt x="977" y="44"/>
                      <a:pt x="977" y="44"/>
                      <a:pt x="977" y="44"/>
                    </a:cubicBezTo>
                    <a:cubicBezTo>
                      <a:pt x="977" y="44"/>
                      <a:pt x="977" y="44"/>
                      <a:pt x="977" y="44"/>
                    </a:cubicBezTo>
                    <a:cubicBezTo>
                      <a:pt x="869" y="4"/>
                      <a:pt x="869" y="4"/>
                      <a:pt x="869" y="4"/>
                    </a:cubicBezTo>
                    <a:cubicBezTo>
                      <a:pt x="871" y="3"/>
                      <a:pt x="871" y="3"/>
                      <a:pt x="871" y="3"/>
                    </a:cubicBezTo>
                    <a:cubicBezTo>
                      <a:pt x="762" y="131"/>
                      <a:pt x="762" y="131"/>
                      <a:pt x="762" y="131"/>
                    </a:cubicBezTo>
                    <a:cubicBezTo>
                      <a:pt x="761" y="132"/>
                      <a:pt x="761" y="132"/>
                      <a:pt x="761" y="132"/>
                    </a:cubicBezTo>
                    <a:cubicBezTo>
                      <a:pt x="760" y="132"/>
                      <a:pt x="760" y="132"/>
                      <a:pt x="760" y="132"/>
                    </a:cubicBezTo>
                    <a:cubicBezTo>
                      <a:pt x="651" y="78"/>
                      <a:pt x="651" y="78"/>
                      <a:pt x="651" y="78"/>
                    </a:cubicBezTo>
                    <a:cubicBezTo>
                      <a:pt x="653" y="78"/>
                      <a:pt x="653" y="78"/>
                      <a:pt x="653" y="78"/>
                    </a:cubicBezTo>
                    <a:cubicBezTo>
                      <a:pt x="617" y="93"/>
                      <a:pt x="580" y="107"/>
                      <a:pt x="544" y="121"/>
                    </a:cubicBezTo>
                    <a:cubicBezTo>
                      <a:pt x="543" y="121"/>
                      <a:pt x="543" y="121"/>
                      <a:pt x="543" y="121"/>
                    </a:cubicBezTo>
                    <a:cubicBezTo>
                      <a:pt x="543" y="121"/>
                      <a:pt x="543" y="121"/>
                      <a:pt x="543" y="121"/>
                    </a:cubicBezTo>
                    <a:cubicBezTo>
                      <a:pt x="434" y="53"/>
                      <a:pt x="434" y="53"/>
                      <a:pt x="434" y="53"/>
                    </a:cubicBezTo>
                    <a:cubicBezTo>
                      <a:pt x="434" y="53"/>
                      <a:pt x="434" y="53"/>
                      <a:pt x="434" y="53"/>
                    </a:cubicBezTo>
                    <a:cubicBezTo>
                      <a:pt x="326" y="16"/>
                      <a:pt x="326" y="16"/>
                      <a:pt x="326" y="16"/>
                    </a:cubicBezTo>
                    <a:cubicBezTo>
                      <a:pt x="327" y="16"/>
                      <a:pt x="327" y="16"/>
                      <a:pt x="327" y="16"/>
                    </a:cubicBezTo>
                    <a:cubicBezTo>
                      <a:pt x="218" y="56"/>
                      <a:pt x="218" y="56"/>
                      <a:pt x="218" y="56"/>
                    </a:cubicBezTo>
                    <a:cubicBezTo>
                      <a:pt x="218" y="56"/>
                      <a:pt x="218" y="56"/>
                      <a:pt x="218" y="56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0" y="144"/>
                      <a:pt x="0" y="144"/>
                      <a:pt x="0" y="144"/>
                    </a:cubicBezTo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0" name="Freeform 625"/>
              <p:cNvSpPr>
                <a:spLocks/>
              </p:cNvSpPr>
              <p:nvPr/>
            </p:nvSpPr>
            <p:spPr bwMode="auto">
              <a:xfrm>
                <a:off x="4826" y="1468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1" name="Freeform 626"/>
              <p:cNvSpPr>
                <a:spLocks noEditPoints="1"/>
              </p:cNvSpPr>
              <p:nvPr/>
            </p:nvSpPr>
            <p:spPr bwMode="auto">
              <a:xfrm>
                <a:off x="4825" y="1468"/>
                <a:ext cx="9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22 w 22"/>
                  <a:gd name="T9" fmla="*/ 11 h 22"/>
                  <a:gd name="T10" fmla="*/ 11 w 22"/>
                  <a:gd name="T11" fmla="*/ 22 h 22"/>
                  <a:gd name="T12" fmla="*/ 11 w 22"/>
                  <a:gd name="T13" fmla="*/ 4 h 22"/>
                  <a:gd name="T14" fmla="*/ 4 w 22"/>
                  <a:gd name="T15" fmla="*/ 11 h 22"/>
                  <a:gd name="T16" fmla="*/ 11 w 22"/>
                  <a:gd name="T17" fmla="*/ 18 h 22"/>
                  <a:gd name="T18" fmla="*/ 18 w 22"/>
                  <a:gd name="T19" fmla="*/ 11 h 22"/>
                  <a:gd name="T20" fmla="*/ 18 w 22"/>
                  <a:gd name="T21" fmla="*/ 11 h 22"/>
                  <a:gd name="T22" fmla="*/ 11 w 22"/>
                  <a:gd name="T23" fmla="*/ 4 h 22"/>
                  <a:gd name="T24" fmla="*/ 11 w 22"/>
                  <a:gd name="T25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2" name="Oval 627"/>
              <p:cNvSpPr>
                <a:spLocks noChangeArrowheads="1"/>
              </p:cNvSpPr>
              <p:nvPr/>
            </p:nvSpPr>
            <p:spPr bwMode="auto">
              <a:xfrm>
                <a:off x="4868" y="1440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3" name="Freeform 628"/>
              <p:cNvSpPr>
                <a:spLocks noEditPoints="1"/>
              </p:cNvSpPr>
              <p:nvPr/>
            </p:nvSpPr>
            <p:spPr bwMode="auto">
              <a:xfrm>
                <a:off x="4867" y="1439"/>
                <a:ext cx="8" cy="9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22 w 22"/>
                  <a:gd name="T9" fmla="*/ 11 h 22"/>
                  <a:gd name="T10" fmla="*/ 11 w 22"/>
                  <a:gd name="T11" fmla="*/ 22 h 22"/>
                  <a:gd name="T12" fmla="*/ 11 w 22"/>
                  <a:gd name="T13" fmla="*/ 4 h 22"/>
                  <a:gd name="T14" fmla="*/ 4 w 22"/>
                  <a:gd name="T15" fmla="*/ 11 h 22"/>
                  <a:gd name="T16" fmla="*/ 11 w 22"/>
                  <a:gd name="T17" fmla="*/ 18 h 22"/>
                  <a:gd name="T18" fmla="*/ 18 w 22"/>
                  <a:gd name="T19" fmla="*/ 11 h 22"/>
                  <a:gd name="T20" fmla="*/ 18 w 22"/>
                  <a:gd name="T21" fmla="*/ 11 h 22"/>
                  <a:gd name="T22" fmla="*/ 11 w 22"/>
                  <a:gd name="T23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4" name="Oval 629"/>
              <p:cNvSpPr>
                <a:spLocks noChangeArrowheads="1"/>
              </p:cNvSpPr>
              <p:nvPr/>
            </p:nvSpPr>
            <p:spPr bwMode="auto">
              <a:xfrm>
                <a:off x="4951" y="1439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5" name="Freeform 630"/>
              <p:cNvSpPr>
                <a:spLocks noEditPoints="1"/>
              </p:cNvSpPr>
              <p:nvPr/>
            </p:nvSpPr>
            <p:spPr bwMode="auto">
              <a:xfrm>
                <a:off x="4951" y="1438"/>
                <a:ext cx="8" cy="9"/>
              </a:xfrm>
              <a:custGeom>
                <a:avLst/>
                <a:gdLst>
                  <a:gd name="T0" fmla="*/ 11 w 22"/>
                  <a:gd name="T1" fmla="*/ 23 h 23"/>
                  <a:gd name="T2" fmla="*/ 0 w 22"/>
                  <a:gd name="T3" fmla="*/ 11 h 23"/>
                  <a:gd name="T4" fmla="*/ 11 w 22"/>
                  <a:gd name="T5" fmla="*/ 0 h 23"/>
                  <a:gd name="T6" fmla="*/ 22 w 22"/>
                  <a:gd name="T7" fmla="*/ 11 h 23"/>
                  <a:gd name="T8" fmla="*/ 11 w 22"/>
                  <a:gd name="T9" fmla="*/ 23 h 23"/>
                  <a:gd name="T10" fmla="*/ 11 w 22"/>
                  <a:gd name="T11" fmla="*/ 4 h 23"/>
                  <a:gd name="T12" fmla="*/ 4 w 22"/>
                  <a:gd name="T13" fmla="*/ 12 h 23"/>
                  <a:gd name="T14" fmla="*/ 11 w 22"/>
                  <a:gd name="T15" fmla="*/ 19 h 23"/>
                  <a:gd name="T16" fmla="*/ 18 w 22"/>
                  <a:gd name="T17" fmla="*/ 11 h 23"/>
                  <a:gd name="T18" fmla="*/ 11 w 22"/>
                  <a:gd name="T1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3">
                    <a:moveTo>
                      <a:pt x="11" y="23"/>
                    </a:moveTo>
                    <a:cubicBezTo>
                      <a:pt x="5" y="23"/>
                      <a:pt x="0" y="18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8"/>
                      <a:pt x="17" y="23"/>
                      <a:pt x="11" y="23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8"/>
                      <a:pt x="4" y="12"/>
                    </a:cubicBezTo>
                    <a:cubicBezTo>
                      <a:pt x="4" y="15"/>
                      <a:pt x="7" y="19"/>
                      <a:pt x="11" y="19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8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6" name="Freeform 631"/>
              <p:cNvSpPr>
                <a:spLocks/>
              </p:cNvSpPr>
              <p:nvPr/>
            </p:nvSpPr>
            <p:spPr bwMode="auto">
              <a:xfrm>
                <a:off x="5034" y="1449"/>
                <a:ext cx="7" cy="6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7" name="Freeform 632"/>
              <p:cNvSpPr>
                <a:spLocks noEditPoints="1"/>
              </p:cNvSpPr>
              <p:nvPr/>
            </p:nvSpPr>
            <p:spPr bwMode="auto">
              <a:xfrm>
                <a:off x="5034" y="1448"/>
                <a:ext cx="8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1 w 22"/>
                  <a:gd name="T1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8" name="Freeform 633"/>
              <p:cNvSpPr>
                <a:spLocks/>
              </p:cNvSpPr>
              <p:nvPr/>
            </p:nvSpPr>
            <p:spPr bwMode="auto">
              <a:xfrm>
                <a:off x="5118" y="1419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  <a:gd name="T12" fmla="*/ 18 w 18"/>
                  <a:gd name="T13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ubicBezTo>
                      <a:pt x="18" y="9"/>
                      <a:pt x="18" y="9"/>
                      <a:pt x="18" y="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9" name="Freeform 634"/>
              <p:cNvSpPr>
                <a:spLocks noEditPoints="1"/>
              </p:cNvSpPr>
              <p:nvPr/>
            </p:nvSpPr>
            <p:spPr bwMode="auto">
              <a:xfrm>
                <a:off x="5117" y="1419"/>
                <a:ext cx="9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22 w 22"/>
                  <a:gd name="T9" fmla="*/ 11 h 22"/>
                  <a:gd name="T10" fmla="*/ 11 w 22"/>
                  <a:gd name="T11" fmla="*/ 22 h 22"/>
                  <a:gd name="T12" fmla="*/ 11 w 22"/>
                  <a:gd name="T13" fmla="*/ 4 h 22"/>
                  <a:gd name="T14" fmla="*/ 4 w 22"/>
                  <a:gd name="T15" fmla="*/ 11 h 22"/>
                  <a:gd name="T16" fmla="*/ 11 w 22"/>
                  <a:gd name="T17" fmla="*/ 18 h 22"/>
                  <a:gd name="T18" fmla="*/ 18 w 22"/>
                  <a:gd name="T19" fmla="*/ 11 h 22"/>
                  <a:gd name="T20" fmla="*/ 18 w 22"/>
                  <a:gd name="T21" fmla="*/ 11 h 22"/>
                  <a:gd name="T22" fmla="*/ 12 w 22"/>
                  <a:gd name="T23" fmla="*/ 4 h 22"/>
                  <a:gd name="T24" fmla="*/ 11 w 22"/>
                  <a:gd name="T25" fmla="*/ 4 h 22"/>
                  <a:gd name="T26" fmla="*/ 11 w 22"/>
                  <a:gd name="T27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7"/>
                      <a:pt x="15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0" name="Freeform 635"/>
              <p:cNvSpPr>
                <a:spLocks/>
              </p:cNvSpPr>
              <p:nvPr/>
            </p:nvSpPr>
            <p:spPr bwMode="auto">
              <a:xfrm>
                <a:off x="4993" y="1464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1" name="Freeform 636"/>
              <p:cNvSpPr>
                <a:spLocks noEditPoints="1"/>
              </p:cNvSpPr>
              <p:nvPr/>
            </p:nvSpPr>
            <p:spPr bwMode="auto">
              <a:xfrm>
                <a:off x="4992" y="1463"/>
                <a:ext cx="9" cy="9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1 w 22"/>
                  <a:gd name="T19" fmla="*/ 4 h 22"/>
                  <a:gd name="T20" fmla="*/ 11 w 22"/>
                  <a:gd name="T2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2" name="Freeform 637"/>
              <p:cNvSpPr>
                <a:spLocks/>
              </p:cNvSpPr>
              <p:nvPr/>
            </p:nvSpPr>
            <p:spPr bwMode="auto">
              <a:xfrm>
                <a:off x="5077" y="1468"/>
                <a:ext cx="7" cy="7"/>
              </a:xfrm>
              <a:custGeom>
                <a:avLst/>
                <a:gdLst>
                  <a:gd name="T0" fmla="*/ 18 w 18"/>
                  <a:gd name="T1" fmla="*/ 10 h 19"/>
                  <a:gd name="T2" fmla="*/ 9 w 18"/>
                  <a:gd name="T3" fmla="*/ 19 h 19"/>
                  <a:gd name="T4" fmla="*/ 0 w 18"/>
                  <a:gd name="T5" fmla="*/ 10 h 19"/>
                  <a:gd name="T6" fmla="*/ 9 w 18"/>
                  <a:gd name="T7" fmla="*/ 0 h 19"/>
                  <a:gd name="T8" fmla="*/ 9 w 18"/>
                  <a:gd name="T9" fmla="*/ 0 h 19"/>
                  <a:gd name="T10" fmla="*/ 18 w 18"/>
                  <a:gd name="T1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9">
                    <a:moveTo>
                      <a:pt x="18" y="10"/>
                    </a:moveTo>
                    <a:cubicBezTo>
                      <a:pt x="18" y="15"/>
                      <a:pt x="14" y="19"/>
                      <a:pt x="9" y="19"/>
                    </a:cubicBezTo>
                    <a:cubicBezTo>
                      <a:pt x="4" y="19"/>
                      <a:pt x="0" y="15"/>
                      <a:pt x="0" y="10"/>
                    </a:cubicBezTo>
                    <a:cubicBezTo>
                      <a:pt x="0" y="5"/>
                      <a:pt x="4" y="1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5"/>
                      <a:pt x="18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3" name="Freeform 638"/>
              <p:cNvSpPr>
                <a:spLocks noEditPoints="1"/>
              </p:cNvSpPr>
              <p:nvPr/>
            </p:nvSpPr>
            <p:spPr bwMode="auto">
              <a:xfrm>
                <a:off x="5076" y="1467"/>
                <a:ext cx="8" cy="9"/>
              </a:xfrm>
              <a:custGeom>
                <a:avLst/>
                <a:gdLst>
                  <a:gd name="T0" fmla="*/ 11 w 22"/>
                  <a:gd name="T1" fmla="*/ 23 h 23"/>
                  <a:gd name="T2" fmla="*/ 0 w 22"/>
                  <a:gd name="T3" fmla="*/ 12 h 23"/>
                  <a:gd name="T4" fmla="*/ 11 w 22"/>
                  <a:gd name="T5" fmla="*/ 0 h 23"/>
                  <a:gd name="T6" fmla="*/ 22 w 22"/>
                  <a:gd name="T7" fmla="*/ 12 h 23"/>
                  <a:gd name="T8" fmla="*/ 11 w 22"/>
                  <a:gd name="T9" fmla="*/ 23 h 23"/>
                  <a:gd name="T10" fmla="*/ 11 w 22"/>
                  <a:gd name="T11" fmla="*/ 4 h 23"/>
                  <a:gd name="T12" fmla="*/ 4 w 22"/>
                  <a:gd name="T13" fmla="*/ 12 h 23"/>
                  <a:gd name="T14" fmla="*/ 11 w 22"/>
                  <a:gd name="T15" fmla="*/ 19 h 23"/>
                  <a:gd name="T16" fmla="*/ 18 w 22"/>
                  <a:gd name="T17" fmla="*/ 12 h 23"/>
                  <a:gd name="T18" fmla="*/ 18 w 22"/>
                  <a:gd name="T19" fmla="*/ 12 h 23"/>
                  <a:gd name="T20" fmla="*/ 11 w 22"/>
                  <a:gd name="T21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23">
                    <a:moveTo>
                      <a:pt x="11" y="23"/>
                    </a:moveTo>
                    <a:cubicBezTo>
                      <a:pt x="5" y="23"/>
                      <a:pt x="0" y="18"/>
                      <a:pt x="0" y="12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2"/>
                    </a:cubicBezTo>
                    <a:cubicBezTo>
                      <a:pt x="22" y="18"/>
                      <a:pt x="17" y="23"/>
                      <a:pt x="11" y="23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8"/>
                      <a:pt x="4" y="12"/>
                    </a:cubicBezTo>
                    <a:cubicBezTo>
                      <a:pt x="4" y="15"/>
                      <a:pt x="7" y="19"/>
                      <a:pt x="11" y="19"/>
                    </a:cubicBezTo>
                    <a:cubicBezTo>
                      <a:pt x="15" y="19"/>
                      <a:pt x="18" y="16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8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4" name="Freeform 639"/>
              <p:cNvSpPr>
                <a:spLocks/>
              </p:cNvSpPr>
              <p:nvPr/>
            </p:nvSpPr>
            <p:spPr bwMode="auto">
              <a:xfrm>
                <a:off x="5202" y="1430"/>
                <a:ext cx="7" cy="7"/>
              </a:xfrm>
              <a:custGeom>
                <a:avLst/>
                <a:gdLst>
                  <a:gd name="T0" fmla="*/ 18 w 18"/>
                  <a:gd name="T1" fmla="*/ 9 h 19"/>
                  <a:gd name="T2" fmla="*/ 9 w 18"/>
                  <a:gd name="T3" fmla="*/ 19 h 19"/>
                  <a:gd name="T4" fmla="*/ 0 w 18"/>
                  <a:gd name="T5" fmla="*/ 9 h 19"/>
                  <a:gd name="T6" fmla="*/ 9 w 18"/>
                  <a:gd name="T7" fmla="*/ 0 h 19"/>
                  <a:gd name="T8" fmla="*/ 9 w 18"/>
                  <a:gd name="T9" fmla="*/ 0 h 19"/>
                  <a:gd name="T10" fmla="*/ 18 w 18"/>
                  <a:gd name="T1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9">
                    <a:moveTo>
                      <a:pt x="18" y="9"/>
                    </a:moveTo>
                    <a:cubicBezTo>
                      <a:pt x="18" y="14"/>
                      <a:pt x="14" y="18"/>
                      <a:pt x="9" y="19"/>
                    </a:cubicBezTo>
                    <a:cubicBezTo>
                      <a:pt x="4" y="19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5" name="Freeform 640"/>
              <p:cNvSpPr>
                <a:spLocks noEditPoints="1"/>
              </p:cNvSpPr>
              <p:nvPr/>
            </p:nvSpPr>
            <p:spPr bwMode="auto">
              <a:xfrm>
                <a:off x="5201" y="1429"/>
                <a:ext cx="8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9 h 22"/>
                  <a:gd name="T16" fmla="*/ 18 w 22"/>
                  <a:gd name="T17" fmla="*/ 11 h 22"/>
                  <a:gd name="T18" fmla="*/ 18 w 22"/>
                  <a:gd name="T19" fmla="*/ 11 h 22"/>
                  <a:gd name="T20" fmla="*/ 11 w 22"/>
                  <a:gd name="T2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8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8"/>
                      <a:pt x="17" y="22"/>
                      <a:pt x="11" y="22"/>
                    </a:cubicBezTo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9"/>
                    </a:cubicBezTo>
                    <a:cubicBezTo>
                      <a:pt x="15" y="19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8"/>
                      <a:pt x="15" y="4"/>
                      <a:pt x="11" y="4"/>
                    </a:cubicBezTo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6" name="Freeform 641"/>
              <p:cNvSpPr>
                <a:spLocks/>
              </p:cNvSpPr>
              <p:nvPr/>
            </p:nvSpPr>
            <p:spPr bwMode="auto">
              <a:xfrm>
                <a:off x="5243" y="1432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7" name="Freeform 642"/>
              <p:cNvSpPr>
                <a:spLocks noEditPoints="1"/>
              </p:cNvSpPr>
              <p:nvPr/>
            </p:nvSpPr>
            <p:spPr bwMode="auto">
              <a:xfrm>
                <a:off x="5243" y="1431"/>
                <a:ext cx="8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1 w 22"/>
                  <a:gd name="T1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8" name="Freeform 643"/>
              <p:cNvSpPr>
                <a:spLocks/>
              </p:cNvSpPr>
              <p:nvPr/>
            </p:nvSpPr>
            <p:spPr bwMode="auto">
              <a:xfrm>
                <a:off x="5160" y="1435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9" name="Freeform 644"/>
              <p:cNvSpPr>
                <a:spLocks noEditPoints="1"/>
              </p:cNvSpPr>
              <p:nvPr/>
            </p:nvSpPr>
            <p:spPr bwMode="auto">
              <a:xfrm>
                <a:off x="5159" y="1434"/>
                <a:ext cx="9" cy="9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8 w 22"/>
                  <a:gd name="T19" fmla="*/ 11 h 22"/>
                  <a:gd name="T20" fmla="*/ 11 w 22"/>
                  <a:gd name="T21" fmla="*/ 4 h 22"/>
                  <a:gd name="T22" fmla="*/ 11 w 22"/>
                  <a:gd name="T23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0" name="Freeform 645"/>
              <p:cNvSpPr>
                <a:spLocks/>
              </p:cNvSpPr>
              <p:nvPr/>
            </p:nvSpPr>
            <p:spPr bwMode="auto">
              <a:xfrm>
                <a:off x="4910" y="1424"/>
                <a:ext cx="6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1" name="Freeform 646"/>
              <p:cNvSpPr>
                <a:spLocks noEditPoints="1"/>
              </p:cNvSpPr>
              <p:nvPr/>
            </p:nvSpPr>
            <p:spPr bwMode="auto">
              <a:xfrm>
                <a:off x="4909" y="1424"/>
                <a:ext cx="8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8 w 22"/>
                  <a:gd name="T19" fmla="*/ 11 h 22"/>
                  <a:gd name="T20" fmla="*/ 11 w 22"/>
                  <a:gd name="T2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2" name="Freeform 647"/>
              <p:cNvSpPr>
                <a:spLocks/>
              </p:cNvSpPr>
              <p:nvPr/>
            </p:nvSpPr>
            <p:spPr bwMode="auto">
              <a:xfrm>
                <a:off x="4787" y="1384"/>
                <a:ext cx="522" cy="120"/>
              </a:xfrm>
              <a:custGeom>
                <a:avLst/>
                <a:gdLst>
                  <a:gd name="T0" fmla="*/ 1 w 1357"/>
                  <a:gd name="T1" fmla="*/ 0 h 313"/>
                  <a:gd name="T2" fmla="*/ 2 w 1357"/>
                  <a:gd name="T3" fmla="*/ 156 h 313"/>
                  <a:gd name="T4" fmla="*/ 2 w 1357"/>
                  <a:gd name="T5" fmla="*/ 311 h 313"/>
                  <a:gd name="T6" fmla="*/ 1 w 1357"/>
                  <a:gd name="T7" fmla="*/ 310 h 313"/>
                  <a:gd name="T8" fmla="*/ 340 w 1357"/>
                  <a:gd name="T9" fmla="*/ 310 h 313"/>
                  <a:gd name="T10" fmla="*/ 510 w 1357"/>
                  <a:gd name="T11" fmla="*/ 309 h 313"/>
                  <a:gd name="T12" fmla="*/ 679 w 1357"/>
                  <a:gd name="T13" fmla="*/ 310 h 313"/>
                  <a:gd name="T14" fmla="*/ 1018 w 1357"/>
                  <a:gd name="T15" fmla="*/ 310 h 313"/>
                  <a:gd name="T16" fmla="*/ 1357 w 1357"/>
                  <a:gd name="T17" fmla="*/ 311 h 313"/>
                  <a:gd name="T18" fmla="*/ 1018 w 1357"/>
                  <a:gd name="T19" fmla="*/ 313 h 313"/>
                  <a:gd name="T20" fmla="*/ 679 w 1357"/>
                  <a:gd name="T21" fmla="*/ 313 h 313"/>
                  <a:gd name="T22" fmla="*/ 510 w 1357"/>
                  <a:gd name="T23" fmla="*/ 313 h 313"/>
                  <a:gd name="T24" fmla="*/ 340 w 1357"/>
                  <a:gd name="T25" fmla="*/ 313 h 313"/>
                  <a:gd name="T26" fmla="*/ 1 w 1357"/>
                  <a:gd name="T27" fmla="*/ 313 h 313"/>
                  <a:gd name="T28" fmla="*/ 0 w 1357"/>
                  <a:gd name="T29" fmla="*/ 313 h 313"/>
                  <a:gd name="T30" fmla="*/ 0 w 1357"/>
                  <a:gd name="T31" fmla="*/ 311 h 313"/>
                  <a:gd name="T32" fmla="*/ 0 w 1357"/>
                  <a:gd name="T33" fmla="*/ 156 h 313"/>
                  <a:gd name="T34" fmla="*/ 1 w 1357"/>
                  <a:gd name="T35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57" h="313">
                    <a:moveTo>
                      <a:pt x="1" y="0"/>
                    </a:moveTo>
                    <a:cubicBezTo>
                      <a:pt x="2" y="156"/>
                      <a:pt x="2" y="156"/>
                      <a:pt x="2" y="156"/>
                    </a:cubicBezTo>
                    <a:cubicBezTo>
                      <a:pt x="2" y="311"/>
                      <a:pt x="2" y="311"/>
                      <a:pt x="2" y="311"/>
                    </a:cubicBezTo>
                    <a:cubicBezTo>
                      <a:pt x="1" y="310"/>
                      <a:pt x="1" y="310"/>
                      <a:pt x="1" y="310"/>
                    </a:cubicBezTo>
                    <a:cubicBezTo>
                      <a:pt x="340" y="310"/>
                      <a:pt x="340" y="310"/>
                      <a:pt x="340" y="310"/>
                    </a:cubicBezTo>
                    <a:cubicBezTo>
                      <a:pt x="510" y="309"/>
                      <a:pt x="510" y="309"/>
                      <a:pt x="510" y="309"/>
                    </a:cubicBezTo>
                    <a:cubicBezTo>
                      <a:pt x="679" y="310"/>
                      <a:pt x="679" y="310"/>
                      <a:pt x="679" y="310"/>
                    </a:cubicBezTo>
                    <a:cubicBezTo>
                      <a:pt x="1018" y="310"/>
                      <a:pt x="1018" y="310"/>
                      <a:pt x="1018" y="310"/>
                    </a:cubicBezTo>
                    <a:cubicBezTo>
                      <a:pt x="1131" y="310"/>
                      <a:pt x="1244" y="311"/>
                      <a:pt x="1357" y="311"/>
                    </a:cubicBezTo>
                    <a:cubicBezTo>
                      <a:pt x="1244" y="312"/>
                      <a:pt x="1131" y="313"/>
                      <a:pt x="1018" y="313"/>
                    </a:cubicBezTo>
                    <a:cubicBezTo>
                      <a:pt x="679" y="313"/>
                      <a:pt x="679" y="313"/>
                      <a:pt x="679" y="313"/>
                    </a:cubicBezTo>
                    <a:cubicBezTo>
                      <a:pt x="510" y="313"/>
                      <a:pt x="510" y="313"/>
                      <a:pt x="510" y="313"/>
                    </a:cubicBezTo>
                    <a:cubicBezTo>
                      <a:pt x="340" y="313"/>
                      <a:pt x="340" y="313"/>
                      <a:pt x="340" y="313"/>
                    </a:cubicBezTo>
                    <a:cubicBezTo>
                      <a:pt x="1" y="313"/>
                      <a:pt x="1" y="313"/>
                      <a:pt x="1" y="313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0" y="311"/>
                      <a:pt x="0" y="311"/>
                      <a:pt x="0" y="311"/>
                    </a:cubicBezTo>
                    <a:cubicBezTo>
                      <a:pt x="0" y="156"/>
                      <a:pt x="0" y="156"/>
                      <a:pt x="0" y="156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3" name="Freeform 648"/>
              <p:cNvSpPr>
                <a:spLocks/>
              </p:cNvSpPr>
              <p:nvPr/>
            </p:nvSpPr>
            <p:spPr bwMode="auto">
              <a:xfrm>
                <a:off x="4784" y="1389"/>
                <a:ext cx="8" cy="2"/>
              </a:xfrm>
              <a:custGeom>
                <a:avLst/>
                <a:gdLst>
                  <a:gd name="T0" fmla="*/ 0 w 20"/>
                  <a:gd name="T1" fmla="*/ 2 h 5"/>
                  <a:gd name="T2" fmla="*/ 10 w 20"/>
                  <a:gd name="T3" fmla="*/ 0 h 5"/>
                  <a:gd name="T4" fmla="*/ 20 w 20"/>
                  <a:gd name="T5" fmla="*/ 2 h 5"/>
                  <a:gd name="T6" fmla="*/ 0 w 20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5">
                    <a:moveTo>
                      <a:pt x="0" y="2"/>
                    </a:moveTo>
                    <a:cubicBezTo>
                      <a:pt x="3" y="1"/>
                      <a:pt x="7" y="0"/>
                      <a:pt x="10" y="0"/>
                    </a:cubicBezTo>
                    <a:cubicBezTo>
                      <a:pt x="13" y="0"/>
                      <a:pt x="17" y="1"/>
                      <a:pt x="20" y="2"/>
                    </a:cubicBezTo>
                    <a:cubicBezTo>
                      <a:pt x="14" y="5"/>
                      <a:pt x="6" y="5"/>
                      <a:pt x="0" y="2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4" name="Freeform 649"/>
              <p:cNvSpPr>
                <a:spLocks/>
              </p:cNvSpPr>
              <p:nvPr/>
            </p:nvSpPr>
            <p:spPr bwMode="auto">
              <a:xfrm>
                <a:off x="4784" y="1418"/>
                <a:ext cx="8" cy="2"/>
              </a:xfrm>
              <a:custGeom>
                <a:avLst/>
                <a:gdLst>
                  <a:gd name="T0" fmla="*/ 0 w 20"/>
                  <a:gd name="T1" fmla="*/ 3 h 5"/>
                  <a:gd name="T2" fmla="*/ 20 w 20"/>
                  <a:gd name="T3" fmla="*/ 3 h 5"/>
                  <a:gd name="T4" fmla="*/ 0 w 20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5">
                    <a:moveTo>
                      <a:pt x="0" y="3"/>
                    </a:moveTo>
                    <a:cubicBezTo>
                      <a:pt x="6" y="0"/>
                      <a:pt x="14" y="0"/>
                      <a:pt x="20" y="3"/>
                    </a:cubicBezTo>
                    <a:cubicBezTo>
                      <a:pt x="14" y="5"/>
                      <a:pt x="6" y="5"/>
                      <a:pt x="0" y="3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5" name="Freeform 650"/>
              <p:cNvSpPr>
                <a:spLocks/>
              </p:cNvSpPr>
              <p:nvPr/>
            </p:nvSpPr>
            <p:spPr bwMode="auto">
              <a:xfrm>
                <a:off x="4784" y="1447"/>
                <a:ext cx="8" cy="2"/>
              </a:xfrm>
              <a:custGeom>
                <a:avLst/>
                <a:gdLst>
                  <a:gd name="T0" fmla="*/ 0 w 20"/>
                  <a:gd name="T1" fmla="*/ 2 h 5"/>
                  <a:gd name="T2" fmla="*/ 20 w 20"/>
                  <a:gd name="T3" fmla="*/ 2 h 5"/>
                  <a:gd name="T4" fmla="*/ 10 w 20"/>
                  <a:gd name="T5" fmla="*/ 4 h 5"/>
                  <a:gd name="T6" fmla="*/ 0 w 20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5">
                    <a:moveTo>
                      <a:pt x="0" y="2"/>
                    </a:moveTo>
                    <a:cubicBezTo>
                      <a:pt x="6" y="0"/>
                      <a:pt x="14" y="0"/>
                      <a:pt x="20" y="2"/>
                    </a:cubicBezTo>
                    <a:cubicBezTo>
                      <a:pt x="17" y="4"/>
                      <a:pt x="13" y="5"/>
                      <a:pt x="10" y="4"/>
                    </a:cubicBezTo>
                    <a:cubicBezTo>
                      <a:pt x="7" y="5"/>
                      <a:pt x="3" y="4"/>
                      <a:pt x="0" y="2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6" name="Freeform 651"/>
              <p:cNvSpPr>
                <a:spLocks/>
              </p:cNvSpPr>
              <p:nvPr/>
            </p:nvSpPr>
            <p:spPr bwMode="auto">
              <a:xfrm>
                <a:off x="4784" y="1476"/>
                <a:ext cx="8" cy="2"/>
              </a:xfrm>
              <a:custGeom>
                <a:avLst/>
                <a:gdLst>
                  <a:gd name="T0" fmla="*/ 0 w 20"/>
                  <a:gd name="T1" fmla="*/ 3 h 6"/>
                  <a:gd name="T2" fmla="*/ 20 w 20"/>
                  <a:gd name="T3" fmla="*/ 3 h 6"/>
                  <a:gd name="T4" fmla="*/ 0 w 20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6">
                    <a:moveTo>
                      <a:pt x="0" y="3"/>
                    </a:moveTo>
                    <a:cubicBezTo>
                      <a:pt x="6" y="0"/>
                      <a:pt x="14" y="0"/>
                      <a:pt x="20" y="3"/>
                    </a:cubicBezTo>
                    <a:cubicBezTo>
                      <a:pt x="14" y="6"/>
                      <a:pt x="6" y="6"/>
                      <a:pt x="0" y="3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7" name="Freeform 652"/>
              <p:cNvSpPr>
                <a:spLocks/>
              </p:cNvSpPr>
              <p:nvPr/>
            </p:nvSpPr>
            <p:spPr bwMode="auto">
              <a:xfrm>
                <a:off x="4819" y="1513"/>
                <a:ext cx="2" cy="3"/>
              </a:xfrm>
              <a:custGeom>
                <a:avLst/>
                <a:gdLst>
                  <a:gd name="T0" fmla="*/ 0 w 5"/>
                  <a:gd name="T1" fmla="*/ 7 h 9"/>
                  <a:gd name="T2" fmla="*/ 0 w 5"/>
                  <a:gd name="T3" fmla="*/ 7 h 9"/>
                  <a:gd name="T4" fmla="*/ 0 w 5"/>
                  <a:gd name="T5" fmla="*/ 7 h 9"/>
                  <a:gd name="T6" fmla="*/ 3 w 5"/>
                  <a:gd name="T7" fmla="*/ 8 h 9"/>
                  <a:gd name="T8" fmla="*/ 5 w 5"/>
                  <a:gd name="T9" fmla="*/ 6 h 9"/>
                  <a:gd name="T10" fmla="*/ 5 w 5"/>
                  <a:gd name="T11" fmla="*/ 1 h 9"/>
                  <a:gd name="T12" fmla="*/ 5 w 5"/>
                  <a:gd name="T13" fmla="*/ 0 h 9"/>
                  <a:gd name="T14" fmla="*/ 5 w 5"/>
                  <a:gd name="T15" fmla="*/ 1 h 9"/>
                  <a:gd name="T16" fmla="*/ 5 w 5"/>
                  <a:gd name="T17" fmla="*/ 6 h 9"/>
                  <a:gd name="T18" fmla="*/ 2 w 5"/>
                  <a:gd name="T19" fmla="*/ 9 h 9"/>
                  <a:gd name="T20" fmla="*/ 0 w 5"/>
                  <a:gd name="T21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4" y="8"/>
                      <a:pt x="5" y="7"/>
                      <a:pt x="5" y="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8"/>
                      <a:pt x="4" y="9"/>
                      <a:pt x="2" y="9"/>
                    </a:cubicBezTo>
                    <a:cubicBezTo>
                      <a:pt x="1" y="9"/>
                      <a:pt x="0" y="8"/>
                      <a:pt x="0" y="7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8" name="Freeform 653"/>
              <p:cNvSpPr>
                <a:spLocks noEditPoints="1"/>
              </p:cNvSpPr>
              <p:nvPr/>
            </p:nvSpPr>
            <p:spPr bwMode="auto">
              <a:xfrm>
                <a:off x="4822" y="15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0 h 3"/>
                  <a:gd name="T16" fmla="*/ 2 w 2"/>
                  <a:gd name="T17" fmla="*/ 3 h 3"/>
                  <a:gd name="T18" fmla="*/ 2 w 2"/>
                  <a:gd name="T19" fmla="*/ 3 h 3"/>
                  <a:gd name="T20" fmla="*/ 2 w 2"/>
                  <a:gd name="T21" fmla="*/ 3 h 3"/>
                  <a:gd name="T22" fmla="*/ 2 w 2"/>
                  <a:gd name="T23" fmla="*/ 3 h 3"/>
                  <a:gd name="T24" fmla="*/ 0 w 2"/>
                  <a:gd name="T25" fmla="*/ 2 h 3"/>
                  <a:gd name="T26" fmla="*/ 2 w 2"/>
                  <a:gd name="T27" fmla="*/ 2 h 3"/>
                  <a:gd name="T28" fmla="*/ 1 w 2"/>
                  <a:gd name="T29" fmla="*/ 1 h 3"/>
                  <a:gd name="T30" fmla="*/ 0 w 2"/>
                  <a:gd name="T3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  <a:moveTo>
                      <a:pt x="0" y="2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9" name="Freeform 654"/>
              <p:cNvSpPr>
                <a:spLocks/>
              </p:cNvSpPr>
              <p:nvPr/>
            </p:nvSpPr>
            <p:spPr bwMode="auto">
              <a:xfrm>
                <a:off x="4825" y="1513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0 w 2"/>
                  <a:gd name="T11" fmla="*/ 0 h 3"/>
                  <a:gd name="T12" fmla="*/ 0 w 2"/>
                  <a:gd name="T13" fmla="*/ 0 h 3"/>
                  <a:gd name="T14" fmla="*/ 0 w 2"/>
                  <a:gd name="T15" fmla="*/ 0 h 3"/>
                  <a:gd name="T16" fmla="*/ 2 w 2"/>
                  <a:gd name="T17" fmla="*/ 3 h 3"/>
                  <a:gd name="T18" fmla="*/ 2 w 2"/>
                  <a:gd name="T19" fmla="*/ 0 h 3"/>
                  <a:gd name="T20" fmla="*/ 2 w 2"/>
                  <a:gd name="T21" fmla="*/ 0 h 3"/>
                  <a:gd name="T22" fmla="*/ 2 w 2"/>
                  <a:gd name="T23" fmla="*/ 0 h 3"/>
                  <a:gd name="T24" fmla="*/ 2 w 2"/>
                  <a:gd name="T25" fmla="*/ 0 h 3"/>
                  <a:gd name="T26" fmla="*/ 2 w 2"/>
                  <a:gd name="T27" fmla="*/ 3 h 3"/>
                  <a:gd name="T28" fmla="*/ 2 w 2"/>
                  <a:gd name="T29" fmla="*/ 3 h 3"/>
                  <a:gd name="T30" fmla="*/ 2 w 2"/>
                  <a:gd name="T31" fmla="*/ 3 h 3"/>
                  <a:gd name="T32" fmla="*/ 0 w 2"/>
                  <a:gd name="T3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0" name="Freeform 655"/>
              <p:cNvSpPr>
                <a:spLocks/>
              </p:cNvSpPr>
              <p:nvPr/>
            </p:nvSpPr>
            <p:spPr bwMode="auto">
              <a:xfrm>
                <a:off x="4828" y="1513"/>
                <a:ext cx="3" cy="3"/>
              </a:xfrm>
              <a:custGeom>
                <a:avLst/>
                <a:gdLst>
                  <a:gd name="T0" fmla="*/ 0 w 7"/>
                  <a:gd name="T1" fmla="*/ 1 h 9"/>
                  <a:gd name="T2" fmla="*/ 0 w 7"/>
                  <a:gd name="T3" fmla="*/ 0 h 9"/>
                  <a:gd name="T4" fmla="*/ 0 w 7"/>
                  <a:gd name="T5" fmla="*/ 1 h 9"/>
                  <a:gd name="T6" fmla="*/ 0 w 7"/>
                  <a:gd name="T7" fmla="*/ 5 h 9"/>
                  <a:gd name="T8" fmla="*/ 3 w 7"/>
                  <a:gd name="T9" fmla="*/ 9 h 9"/>
                  <a:gd name="T10" fmla="*/ 6 w 7"/>
                  <a:gd name="T11" fmla="*/ 6 h 9"/>
                  <a:gd name="T12" fmla="*/ 6 w 7"/>
                  <a:gd name="T13" fmla="*/ 5 h 9"/>
                  <a:gd name="T14" fmla="*/ 6 w 7"/>
                  <a:gd name="T15" fmla="*/ 1 h 9"/>
                  <a:gd name="T16" fmla="*/ 6 w 7"/>
                  <a:gd name="T17" fmla="*/ 0 h 9"/>
                  <a:gd name="T18" fmla="*/ 7 w 7"/>
                  <a:gd name="T19" fmla="*/ 1 h 9"/>
                  <a:gd name="T20" fmla="*/ 7 w 7"/>
                  <a:gd name="T21" fmla="*/ 5 h 9"/>
                  <a:gd name="T22" fmla="*/ 4 w 7"/>
                  <a:gd name="T23" fmla="*/ 9 h 9"/>
                  <a:gd name="T24" fmla="*/ 0 w 7"/>
                  <a:gd name="T25" fmla="*/ 6 h 9"/>
                  <a:gd name="T26" fmla="*/ 0 w 7"/>
                  <a:gd name="T27" fmla="*/ 5 h 9"/>
                  <a:gd name="T28" fmla="*/ 0 w 7"/>
                  <a:gd name="T2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1" y="8"/>
                      <a:pt x="3" y="9"/>
                    </a:cubicBezTo>
                    <a:cubicBezTo>
                      <a:pt x="5" y="9"/>
                      <a:pt x="6" y="8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7"/>
                      <a:pt x="6" y="9"/>
                      <a:pt x="4" y="9"/>
                    </a:cubicBezTo>
                    <a:cubicBezTo>
                      <a:pt x="2" y="9"/>
                      <a:pt x="0" y="8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1" name="Freeform 656"/>
              <p:cNvSpPr>
                <a:spLocks noEditPoints="1"/>
              </p:cNvSpPr>
              <p:nvPr/>
            </p:nvSpPr>
            <p:spPr bwMode="auto">
              <a:xfrm>
                <a:off x="4832" y="15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0 h 3"/>
                  <a:gd name="T16" fmla="*/ 2 w 2"/>
                  <a:gd name="T17" fmla="*/ 3 h 3"/>
                  <a:gd name="T18" fmla="*/ 2 w 2"/>
                  <a:gd name="T19" fmla="*/ 3 h 3"/>
                  <a:gd name="T20" fmla="*/ 2 w 2"/>
                  <a:gd name="T21" fmla="*/ 3 h 3"/>
                  <a:gd name="T22" fmla="*/ 2 w 2"/>
                  <a:gd name="T23" fmla="*/ 3 h 3"/>
                  <a:gd name="T24" fmla="*/ 0 w 2"/>
                  <a:gd name="T25" fmla="*/ 2 h 3"/>
                  <a:gd name="T26" fmla="*/ 2 w 2"/>
                  <a:gd name="T27" fmla="*/ 2 h 3"/>
                  <a:gd name="T28" fmla="*/ 1 w 2"/>
                  <a:gd name="T29" fmla="*/ 1 h 3"/>
                  <a:gd name="T30" fmla="*/ 0 w 2"/>
                  <a:gd name="T3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  <a:moveTo>
                      <a:pt x="0" y="2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2" name="Freeform 657"/>
              <p:cNvSpPr>
                <a:spLocks noEditPoints="1"/>
              </p:cNvSpPr>
              <p:nvPr/>
            </p:nvSpPr>
            <p:spPr bwMode="auto">
              <a:xfrm>
                <a:off x="4835" y="1513"/>
                <a:ext cx="2" cy="3"/>
              </a:xfrm>
              <a:custGeom>
                <a:avLst/>
                <a:gdLst>
                  <a:gd name="T0" fmla="*/ 4 w 5"/>
                  <a:gd name="T1" fmla="*/ 7 h 9"/>
                  <a:gd name="T2" fmla="*/ 3 w 5"/>
                  <a:gd name="T3" fmla="*/ 6 h 9"/>
                  <a:gd name="T4" fmla="*/ 2 w 5"/>
                  <a:gd name="T5" fmla="*/ 5 h 9"/>
                  <a:gd name="T6" fmla="*/ 0 w 5"/>
                  <a:gd name="T7" fmla="*/ 5 h 9"/>
                  <a:gd name="T8" fmla="*/ 0 w 5"/>
                  <a:gd name="T9" fmla="*/ 9 h 9"/>
                  <a:gd name="T10" fmla="*/ 0 w 5"/>
                  <a:gd name="T11" fmla="*/ 9 h 9"/>
                  <a:gd name="T12" fmla="*/ 0 w 5"/>
                  <a:gd name="T13" fmla="*/ 9 h 9"/>
                  <a:gd name="T14" fmla="*/ 0 w 5"/>
                  <a:gd name="T15" fmla="*/ 1 h 9"/>
                  <a:gd name="T16" fmla="*/ 0 w 5"/>
                  <a:gd name="T17" fmla="*/ 0 h 9"/>
                  <a:gd name="T18" fmla="*/ 2 w 5"/>
                  <a:gd name="T19" fmla="*/ 0 h 9"/>
                  <a:gd name="T20" fmla="*/ 5 w 5"/>
                  <a:gd name="T21" fmla="*/ 3 h 9"/>
                  <a:gd name="T22" fmla="*/ 3 w 5"/>
                  <a:gd name="T23" fmla="*/ 5 h 9"/>
                  <a:gd name="T24" fmla="*/ 5 w 5"/>
                  <a:gd name="T25" fmla="*/ 7 h 9"/>
                  <a:gd name="T26" fmla="*/ 5 w 5"/>
                  <a:gd name="T27" fmla="*/ 8 h 9"/>
                  <a:gd name="T28" fmla="*/ 5 w 5"/>
                  <a:gd name="T29" fmla="*/ 8 h 9"/>
                  <a:gd name="T30" fmla="*/ 5 w 5"/>
                  <a:gd name="T31" fmla="*/ 8 h 9"/>
                  <a:gd name="T32" fmla="*/ 5 w 5"/>
                  <a:gd name="T33" fmla="*/ 8 h 9"/>
                  <a:gd name="T34" fmla="*/ 5 w 5"/>
                  <a:gd name="T35" fmla="*/ 8 h 9"/>
                  <a:gd name="T36" fmla="*/ 4 w 5"/>
                  <a:gd name="T37" fmla="*/ 8 h 9"/>
                  <a:gd name="T38" fmla="*/ 4 w 5"/>
                  <a:gd name="T39" fmla="*/ 7 h 9"/>
                  <a:gd name="T40" fmla="*/ 2 w 5"/>
                  <a:gd name="T41" fmla="*/ 1 h 9"/>
                  <a:gd name="T42" fmla="*/ 0 w 5"/>
                  <a:gd name="T43" fmla="*/ 1 h 9"/>
                  <a:gd name="T44" fmla="*/ 0 w 5"/>
                  <a:gd name="T45" fmla="*/ 5 h 9"/>
                  <a:gd name="T46" fmla="*/ 2 w 5"/>
                  <a:gd name="T47" fmla="*/ 5 h 9"/>
                  <a:gd name="T48" fmla="*/ 4 w 5"/>
                  <a:gd name="T49" fmla="*/ 3 h 9"/>
                  <a:gd name="T50" fmla="*/ 2 w 5"/>
                  <a:gd name="T51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" h="9">
                    <a:moveTo>
                      <a:pt x="4" y="7"/>
                    </a:moveTo>
                    <a:cubicBezTo>
                      <a:pt x="4" y="6"/>
                      <a:pt x="4" y="6"/>
                      <a:pt x="3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" y="0"/>
                      <a:pt x="5" y="1"/>
                      <a:pt x="5" y="3"/>
                    </a:cubicBezTo>
                    <a:cubicBezTo>
                      <a:pt x="5" y="4"/>
                      <a:pt x="4" y="5"/>
                      <a:pt x="3" y="5"/>
                    </a:cubicBezTo>
                    <a:cubicBezTo>
                      <a:pt x="4" y="5"/>
                      <a:pt x="5" y="6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7"/>
                      <a:pt x="4" y="7"/>
                    </a:cubicBezTo>
                    <a:close/>
                    <a:moveTo>
                      <a:pt x="2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3" name="Freeform 658"/>
              <p:cNvSpPr>
                <a:spLocks/>
              </p:cNvSpPr>
              <p:nvPr/>
            </p:nvSpPr>
            <p:spPr bwMode="auto">
              <a:xfrm>
                <a:off x="4838" y="151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1 w 2"/>
                  <a:gd name="T9" fmla="*/ 1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0 h 3"/>
                  <a:gd name="T16" fmla="*/ 2 w 2"/>
                  <a:gd name="T17" fmla="*/ 0 h 3"/>
                  <a:gd name="T18" fmla="*/ 1 w 2"/>
                  <a:gd name="T19" fmla="*/ 2 h 3"/>
                  <a:gd name="T20" fmla="*/ 1 w 2"/>
                  <a:gd name="T21" fmla="*/ 3 h 3"/>
                  <a:gd name="T22" fmla="*/ 1 w 2"/>
                  <a:gd name="T23" fmla="*/ 3 h 3"/>
                  <a:gd name="T24" fmla="*/ 0 w 2"/>
                  <a:gd name="T25" fmla="*/ 3 h 3"/>
                  <a:gd name="T26" fmla="*/ 0 w 2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4" name="Freeform 659"/>
              <p:cNvSpPr>
                <a:spLocks/>
              </p:cNvSpPr>
              <p:nvPr/>
            </p:nvSpPr>
            <p:spPr bwMode="auto">
              <a:xfrm>
                <a:off x="4860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0 w 2"/>
                  <a:gd name="T21" fmla="*/ 2 h 3"/>
                  <a:gd name="T22" fmla="*/ 0 w 2"/>
                  <a:gd name="T23" fmla="*/ 3 h 3"/>
                  <a:gd name="T24" fmla="*/ 0 w 2"/>
                  <a:gd name="T25" fmla="*/ 3 h 3"/>
                  <a:gd name="T26" fmla="*/ 0 w 2"/>
                  <a:gd name="T27" fmla="*/ 3 h 3"/>
                  <a:gd name="T28" fmla="*/ 0 w 2"/>
                  <a:gd name="T2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5" name="Freeform 660"/>
              <p:cNvSpPr>
                <a:spLocks/>
              </p:cNvSpPr>
              <p:nvPr/>
            </p:nvSpPr>
            <p:spPr bwMode="auto">
              <a:xfrm>
                <a:off x="4863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0 w 2"/>
                  <a:gd name="T21" fmla="*/ 2 h 3"/>
                  <a:gd name="T22" fmla="*/ 0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0 w 2"/>
                  <a:gd name="T31" fmla="*/ 3 h 3"/>
                  <a:gd name="T32" fmla="*/ 0 w 2"/>
                  <a:gd name="T33" fmla="*/ 3 h 3"/>
                  <a:gd name="T34" fmla="*/ 0 w 2"/>
                  <a:gd name="T3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6" name="Freeform 661"/>
              <p:cNvSpPr>
                <a:spLocks noEditPoints="1"/>
              </p:cNvSpPr>
              <p:nvPr/>
            </p:nvSpPr>
            <p:spPr bwMode="auto">
              <a:xfrm>
                <a:off x="4866" y="1513"/>
                <a:ext cx="2" cy="3"/>
              </a:xfrm>
              <a:custGeom>
                <a:avLst/>
                <a:gdLst>
                  <a:gd name="T0" fmla="*/ 0 w 5"/>
                  <a:gd name="T1" fmla="*/ 1 h 9"/>
                  <a:gd name="T2" fmla="*/ 0 w 5"/>
                  <a:gd name="T3" fmla="*/ 0 h 9"/>
                  <a:gd name="T4" fmla="*/ 2 w 5"/>
                  <a:gd name="T5" fmla="*/ 0 h 9"/>
                  <a:gd name="T6" fmla="*/ 4 w 5"/>
                  <a:gd name="T7" fmla="*/ 3 h 9"/>
                  <a:gd name="T8" fmla="*/ 4 w 5"/>
                  <a:gd name="T9" fmla="*/ 4 h 9"/>
                  <a:gd name="T10" fmla="*/ 5 w 5"/>
                  <a:gd name="T11" fmla="*/ 7 h 9"/>
                  <a:gd name="T12" fmla="*/ 3 w 5"/>
                  <a:gd name="T13" fmla="*/ 9 h 9"/>
                  <a:gd name="T14" fmla="*/ 0 w 5"/>
                  <a:gd name="T15" fmla="*/ 9 h 9"/>
                  <a:gd name="T16" fmla="*/ 0 w 5"/>
                  <a:gd name="T17" fmla="*/ 9 h 9"/>
                  <a:gd name="T18" fmla="*/ 0 w 5"/>
                  <a:gd name="T19" fmla="*/ 1 h 9"/>
                  <a:gd name="T20" fmla="*/ 2 w 5"/>
                  <a:gd name="T21" fmla="*/ 4 h 9"/>
                  <a:gd name="T22" fmla="*/ 4 w 5"/>
                  <a:gd name="T23" fmla="*/ 3 h 9"/>
                  <a:gd name="T24" fmla="*/ 2 w 5"/>
                  <a:gd name="T25" fmla="*/ 1 h 9"/>
                  <a:gd name="T26" fmla="*/ 2 w 5"/>
                  <a:gd name="T27" fmla="*/ 1 h 9"/>
                  <a:gd name="T28" fmla="*/ 1 w 5"/>
                  <a:gd name="T29" fmla="*/ 1 h 9"/>
                  <a:gd name="T30" fmla="*/ 1 w 5"/>
                  <a:gd name="T31" fmla="*/ 4 h 9"/>
                  <a:gd name="T32" fmla="*/ 2 w 5"/>
                  <a:gd name="T33" fmla="*/ 4 h 9"/>
                  <a:gd name="T34" fmla="*/ 3 w 5"/>
                  <a:gd name="T35" fmla="*/ 8 h 9"/>
                  <a:gd name="T36" fmla="*/ 5 w 5"/>
                  <a:gd name="T37" fmla="*/ 6 h 9"/>
                  <a:gd name="T38" fmla="*/ 3 w 5"/>
                  <a:gd name="T39" fmla="*/ 5 h 9"/>
                  <a:gd name="T40" fmla="*/ 1 w 5"/>
                  <a:gd name="T41" fmla="*/ 5 h 9"/>
                  <a:gd name="T42" fmla="*/ 1 w 5"/>
                  <a:gd name="T43" fmla="*/ 8 h 9"/>
                  <a:gd name="T44" fmla="*/ 3 w 5"/>
                  <a:gd name="T4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3"/>
                    </a:cubicBezTo>
                    <a:cubicBezTo>
                      <a:pt x="4" y="3"/>
                      <a:pt x="4" y="4"/>
                      <a:pt x="4" y="4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8"/>
                      <a:pt x="4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0" y="1"/>
                    </a:lnTo>
                    <a:close/>
                    <a:moveTo>
                      <a:pt x="2" y="4"/>
                    </a:moveTo>
                    <a:cubicBezTo>
                      <a:pt x="3" y="4"/>
                      <a:pt x="4" y="3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2" y="4"/>
                    </a:lnTo>
                    <a:close/>
                    <a:moveTo>
                      <a:pt x="3" y="8"/>
                    </a:moveTo>
                    <a:cubicBezTo>
                      <a:pt x="4" y="8"/>
                      <a:pt x="5" y="7"/>
                      <a:pt x="5" y="6"/>
                    </a:cubicBezTo>
                    <a:cubicBezTo>
                      <a:pt x="5" y="5"/>
                      <a:pt x="4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7" name="Freeform 662"/>
              <p:cNvSpPr>
                <a:spLocks noEditPoints="1"/>
              </p:cNvSpPr>
              <p:nvPr/>
            </p:nvSpPr>
            <p:spPr bwMode="auto">
              <a:xfrm>
                <a:off x="4868" y="1513"/>
                <a:ext cx="2" cy="3"/>
              </a:xfrm>
              <a:custGeom>
                <a:avLst/>
                <a:gdLst>
                  <a:gd name="T0" fmla="*/ 4 w 5"/>
                  <a:gd name="T1" fmla="*/ 7 h 9"/>
                  <a:gd name="T2" fmla="*/ 4 w 5"/>
                  <a:gd name="T3" fmla="*/ 6 h 9"/>
                  <a:gd name="T4" fmla="*/ 3 w 5"/>
                  <a:gd name="T5" fmla="*/ 5 h 9"/>
                  <a:gd name="T6" fmla="*/ 1 w 5"/>
                  <a:gd name="T7" fmla="*/ 5 h 9"/>
                  <a:gd name="T8" fmla="*/ 1 w 5"/>
                  <a:gd name="T9" fmla="*/ 9 h 9"/>
                  <a:gd name="T10" fmla="*/ 0 w 5"/>
                  <a:gd name="T11" fmla="*/ 9 h 9"/>
                  <a:gd name="T12" fmla="*/ 0 w 5"/>
                  <a:gd name="T13" fmla="*/ 9 h 9"/>
                  <a:gd name="T14" fmla="*/ 0 w 5"/>
                  <a:gd name="T15" fmla="*/ 1 h 9"/>
                  <a:gd name="T16" fmla="*/ 0 w 5"/>
                  <a:gd name="T17" fmla="*/ 0 h 9"/>
                  <a:gd name="T18" fmla="*/ 3 w 5"/>
                  <a:gd name="T19" fmla="*/ 0 h 9"/>
                  <a:gd name="T20" fmla="*/ 5 w 5"/>
                  <a:gd name="T21" fmla="*/ 3 h 9"/>
                  <a:gd name="T22" fmla="*/ 4 w 5"/>
                  <a:gd name="T23" fmla="*/ 5 h 9"/>
                  <a:gd name="T24" fmla="*/ 5 w 5"/>
                  <a:gd name="T25" fmla="*/ 7 h 9"/>
                  <a:gd name="T26" fmla="*/ 5 w 5"/>
                  <a:gd name="T27" fmla="*/ 8 h 9"/>
                  <a:gd name="T28" fmla="*/ 5 w 5"/>
                  <a:gd name="T29" fmla="*/ 8 h 9"/>
                  <a:gd name="T30" fmla="*/ 5 w 5"/>
                  <a:gd name="T31" fmla="*/ 8 h 9"/>
                  <a:gd name="T32" fmla="*/ 5 w 5"/>
                  <a:gd name="T33" fmla="*/ 8 h 9"/>
                  <a:gd name="T34" fmla="*/ 5 w 5"/>
                  <a:gd name="T35" fmla="*/ 8 h 9"/>
                  <a:gd name="T36" fmla="*/ 4 w 5"/>
                  <a:gd name="T37" fmla="*/ 7 h 9"/>
                  <a:gd name="T38" fmla="*/ 3 w 5"/>
                  <a:gd name="T39" fmla="*/ 1 h 9"/>
                  <a:gd name="T40" fmla="*/ 1 w 5"/>
                  <a:gd name="T41" fmla="*/ 1 h 9"/>
                  <a:gd name="T42" fmla="*/ 1 w 5"/>
                  <a:gd name="T43" fmla="*/ 5 h 9"/>
                  <a:gd name="T44" fmla="*/ 3 w 5"/>
                  <a:gd name="T45" fmla="*/ 5 h 9"/>
                  <a:gd name="T46" fmla="*/ 5 w 5"/>
                  <a:gd name="T47" fmla="*/ 3 h 9"/>
                  <a:gd name="T48" fmla="*/ 3 w 5"/>
                  <a:gd name="T4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" h="9">
                    <a:moveTo>
                      <a:pt x="4" y="7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5" y="1"/>
                      <a:pt x="5" y="3"/>
                    </a:cubicBezTo>
                    <a:cubicBezTo>
                      <a:pt x="5" y="4"/>
                      <a:pt x="5" y="5"/>
                      <a:pt x="4" y="5"/>
                    </a:cubicBezTo>
                    <a:cubicBezTo>
                      <a:pt x="4" y="5"/>
                      <a:pt x="5" y="6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4" y="7"/>
                      <a:pt x="4" y="7"/>
                    </a:cubicBezTo>
                    <a:close/>
                    <a:moveTo>
                      <a:pt x="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8" name="Freeform 663"/>
              <p:cNvSpPr>
                <a:spLocks/>
              </p:cNvSpPr>
              <p:nvPr/>
            </p:nvSpPr>
            <p:spPr bwMode="auto">
              <a:xfrm>
                <a:off x="4871" y="1513"/>
                <a:ext cx="3" cy="3"/>
              </a:xfrm>
              <a:custGeom>
                <a:avLst/>
                <a:gdLst>
                  <a:gd name="T0" fmla="*/ 0 w 7"/>
                  <a:gd name="T1" fmla="*/ 1 h 9"/>
                  <a:gd name="T2" fmla="*/ 0 w 7"/>
                  <a:gd name="T3" fmla="*/ 0 h 9"/>
                  <a:gd name="T4" fmla="*/ 1 w 7"/>
                  <a:gd name="T5" fmla="*/ 1 h 9"/>
                  <a:gd name="T6" fmla="*/ 1 w 7"/>
                  <a:gd name="T7" fmla="*/ 1 h 9"/>
                  <a:gd name="T8" fmla="*/ 1 w 7"/>
                  <a:gd name="T9" fmla="*/ 5 h 9"/>
                  <a:gd name="T10" fmla="*/ 3 w 7"/>
                  <a:gd name="T11" fmla="*/ 8 h 9"/>
                  <a:gd name="T12" fmla="*/ 6 w 7"/>
                  <a:gd name="T13" fmla="*/ 5 h 9"/>
                  <a:gd name="T14" fmla="*/ 6 w 7"/>
                  <a:gd name="T15" fmla="*/ 1 h 9"/>
                  <a:gd name="T16" fmla="*/ 7 w 7"/>
                  <a:gd name="T17" fmla="*/ 0 h 9"/>
                  <a:gd name="T18" fmla="*/ 7 w 7"/>
                  <a:gd name="T19" fmla="*/ 1 h 9"/>
                  <a:gd name="T20" fmla="*/ 7 w 7"/>
                  <a:gd name="T21" fmla="*/ 5 h 9"/>
                  <a:gd name="T22" fmla="*/ 4 w 7"/>
                  <a:gd name="T23" fmla="*/ 9 h 9"/>
                  <a:gd name="T24" fmla="*/ 0 w 7"/>
                  <a:gd name="T25" fmla="*/ 6 h 9"/>
                  <a:gd name="T26" fmla="*/ 0 w 7"/>
                  <a:gd name="T27" fmla="*/ 5 h 9"/>
                  <a:gd name="T28" fmla="*/ 0 w 7"/>
                  <a:gd name="T2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3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7"/>
                      <a:pt x="6" y="9"/>
                      <a:pt x="4" y="9"/>
                    </a:cubicBezTo>
                    <a:cubicBezTo>
                      <a:pt x="2" y="9"/>
                      <a:pt x="0" y="8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9" name="Freeform 664"/>
              <p:cNvSpPr>
                <a:spLocks noEditPoints="1"/>
              </p:cNvSpPr>
              <p:nvPr/>
            </p:nvSpPr>
            <p:spPr bwMode="auto">
              <a:xfrm>
                <a:off x="4875" y="151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0 h 3"/>
                  <a:gd name="T16" fmla="*/ 2 w 2"/>
                  <a:gd name="T17" fmla="*/ 3 h 3"/>
                  <a:gd name="T18" fmla="*/ 2 w 2"/>
                  <a:gd name="T19" fmla="*/ 3 h 3"/>
                  <a:gd name="T20" fmla="*/ 2 w 2"/>
                  <a:gd name="T21" fmla="*/ 3 h 3"/>
                  <a:gd name="T22" fmla="*/ 2 w 2"/>
                  <a:gd name="T23" fmla="*/ 3 h 3"/>
                  <a:gd name="T24" fmla="*/ 1 w 2"/>
                  <a:gd name="T25" fmla="*/ 3 h 3"/>
                  <a:gd name="T26" fmla="*/ 0 w 2"/>
                  <a:gd name="T27" fmla="*/ 2 h 3"/>
                  <a:gd name="T28" fmla="*/ 1 w 2"/>
                  <a:gd name="T29" fmla="*/ 2 h 3"/>
                  <a:gd name="T30" fmla="*/ 1 w 2"/>
                  <a:gd name="T31" fmla="*/ 1 h 3"/>
                  <a:gd name="T32" fmla="*/ 0 w 2"/>
                  <a:gd name="T3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1" y="3"/>
                    </a:lnTo>
                    <a:close/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0" name="Freeform 665"/>
              <p:cNvSpPr>
                <a:spLocks noEditPoints="1"/>
              </p:cNvSpPr>
              <p:nvPr/>
            </p:nvSpPr>
            <p:spPr bwMode="auto">
              <a:xfrm>
                <a:off x="4878" y="1513"/>
                <a:ext cx="2" cy="3"/>
              </a:xfrm>
              <a:custGeom>
                <a:avLst/>
                <a:gdLst>
                  <a:gd name="T0" fmla="*/ 4 w 5"/>
                  <a:gd name="T1" fmla="*/ 7 h 9"/>
                  <a:gd name="T2" fmla="*/ 4 w 5"/>
                  <a:gd name="T3" fmla="*/ 6 h 9"/>
                  <a:gd name="T4" fmla="*/ 3 w 5"/>
                  <a:gd name="T5" fmla="*/ 5 h 9"/>
                  <a:gd name="T6" fmla="*/ 1 w 5"/>
                  <a:gd name="T7" fmla="*/ 5 h 9"/>
                  <a:gd name="T8" fmla="*/ 1 w 5"/>
                  <a:gd name="T9" fmla="*/ 9 h 9"/>
                  <a:gd name="T10" fmla="*/ 0 w 5"/>
                  <a:gd name="T11" fmla="*/ 9 h 9"/>
                  <a:gd name="T12" fmla="*/ 0 w 5"/>
                  <a:gd name="T13" fmla="*/ 9 h 9"/>
                  <a:gd name="T14" fmla="*/ 0 w 5"/>
                  <a:gd name="T15" fmla="*/ 1 h 9"/>
                  <a:gd name="T16" fmla="*/ 0 w 5"/>
                  <a:gd name="T17" fmla="*/ 0 h 9"/>
                  <a:gd name="T18" fmla="*/ 3 w 5"/>
                  <a:gd name="T19" fmla="*/ 0 h 9"/>
                  <a:gd name="T20" fmla="*/ 5 w 5"/>
                  <a:gd name="T21" fmla="*/ 3 h 9"/>
                  <a:gd name="T22" fmla="*/ 4 w 5"/>
                  <a:gd name="T23" fmla="*/ 5 h 9"/>
                  <a:gd name="T24" fmla="*/ 5 w 5"/>
                  <a:gd name="T25" fmla="*/ 7 h 9"/>
                  <a:gd name="T26" fmla="*/ 5 w 5"/>
                  <a:gd name="T27" fmla="*/ 8 h 9"/>
                  <a:gd name="T28" fmla="*/ 5 w 5"/>
                  <a:gd name="T29" fmla="*/ 8 h 9"/>
                  <a:gd name="T30" fmla="*/ 5 w 5"/>
                  <a:gd name="T31" fmla="*/ 8 h 9"/>
                  <a:gd name="T32" fmla="*/ 5 w 5"/>
                  <a:gd name="T33" fmla="*/ 8 h 9"/>
                  <a:gd name="T34" fmla="*/ 4 w 5"/>
                  <a:gd name="T35" fmla="*/ 8 h 9"/>
                  <a:gd name="T36" fmla="*/ 4 w 5"/>
                  <a:gd name="T37" fmla="*/ 7 h 9"/>
                  <a:gd name="T38" fmla="*/ 3 w 5"/>
                  <a:gd name="T39" fmla="*/ 1 h 9"/>
                  <a:gd name="T40" fmla="*/ 1 w 5"/>
                  <a:gd name="T41" fmla="*/ 1 h 9"/>
                  <a:gd name="T42" fmla="*/ 1 w 5"/>
                  <a:gd name="T43" fmla="*/ 5 h 9"/>
                  <a:gd name="T44" fmla="*/ 3 w 5"/>
                  <a:gd name="T45" fmla="*/ 5 h 9"/>
                  <a:gd name="T46" fmla="*/ 5 w 5"/>
                  <a:gd name="T47" fmla="*/ 3 h 9"/>
                  <a:gd name="T48" fmla="*/ 3 w 5"/>
                  <a:gd name="T4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" h="9">
                    <a:moveTo>
                      <a:pt x="4" y="7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5" y="1"/>
                      <a:pt x="5" y="3"/>
                    </a:cubicBezTo>
                    <a:cubicBezTo>
                      <a:pt x="5" y="4"/>
                      <a:pt x="4" y="5"/>
                      <a:pt x="4" y="5"/>
                    </a:cubicBezTo>
                    <a:cubicBezTo>
                      <a:pt x="4" y="5"/>
                      <a:pt x="5" y="6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4" y="8"/>
                      <a:pt x="4" y="8"/>
                    </a:cubicBezTo>
                    <a:lnTo>
                      <a:pt x="4" y="7"/>
                    </a:lnTo>
                    <a:close/>
                    <a:moveTo>
                      <a:pt x="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1" name="Freeform 666"/>
              <p:cNvSpPr>
                <a:spLocks/>
              </p:cNvSpPr>
              <p:nvPr/>
            </p:nvSpPr>
            <p:spPr bwMode="auto">
              <a:xfrm>
                <a:off x="4880" y="1513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0 h 3"/>
                  <a:gd name="T8" fmla="*/ 0 w 3"/>
                  <a:gd name="T9" fmla="*/ 0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3 w 3"/>
                  <a:gd name="T19" fmla="*/ 0 h 3"/>
                  <a:gd name="T20" fmla="*/ 1 w 3"/>
                  <a:gd name="T21" fmla="*/ 2 h 3"/>
                  <a:gd name="T22" fmla="*/ 1 w 3"/>
                  <a:gd name="T23" fmla="*/ 3 h 3"/>
                  <a:gd name="T24" fmla="*/ 1 w 3"/>
                  <a:gd name="T25" fmla="*/ 3 h 3"/>
                  <a:gd name="T26" fmla="*/ 1 w 3"/>
                  <a:gd name="T27" fmla="*/ 3 h 3"/>
                  <a:gd name="T28" fmla="*/ 1 w 3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2" name="Freeform 667"/>
              <p:cNvSpPr>
                <a:spLocks/>
              </p:cNvSpPr>
              <p:nvPr/>
            </p:nvSpPr>
            <p:spPr bwMode="auto">
              <a:xfrm>
                <a:off x="4905" y="151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2 h 3"/>
                  <a:gd name="T4" fmla="*/ 2 w 3"/>
                  <a:gd name="T5" fmla="*/ 2 h 3"/>
                  <a:gd name="T6" fmla="*/ 1 w 3"/>
                  <a:gd name="T7" fmla="*/ 2 h 3"/>
                  <a:gd name="T8" fmla="*/ 1 w 3"/>
                  <a:gd name="T9" fmla="*/ 1 h 3"/>
                  <a:gd name="T10" fmla="*/ 1 w 3"/>
                  <a:gd name="T11" fmla="*/ 3 h 3"/>
                  <a:gd name="T12" fmla="*/ 0 w 3"/>
                  <a:gd name="T13" fmla="*/ 3 h 3"/>
                  <a:gd name="T14" fmla="*/ 0 w 3"/>
                  <a:gd name="T15" fmla="*/ 3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0 w 3"/>
                  <a:gd name="T23" fmla="*/ 0 h 3"/>
                  <a:gd name="T24" fmla="*/ 1 w 3"/>
                  <a:gd name="T25" fmla="*/ 1 h 3"/>
                  <a:gd name="T26" fmla="*/ 3 w 3"/>
                  <a:gd name="T27" fmla="*/ 0 h 3"/>
                  <a:gd name="T28" fmla="*/ 3 w 3"/>
                  <a:gd name="T29" fmla="*/ 0 h 3"/>
                  <a:gd name="T30" fmla="*/ 3 w 3"/>
                  <a:gd name="T31" fmla="*/ 3 h 3"/>
                  <a:gd name="T32" fmla="*/ 3 w 3"/>
                  <a:gd name="T33" fmla="*/ 3 h 3"/>
                  <a:gd name="T34" fmla="*/ 3 w 3"/>
                  <a:gd name="T35" fmla="*/ 3 h 3"/>
                  <a:gd name="T36" fmla="*/ 3 w 3"/>
                  <a:gd name="T3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3" name="Freeform 668"/>
              <p:cNvSpPr>
                <a:spLocks noEditPoints="1"/>
              </p:cNvSpPr>
              <p:nvPr/>
            </p:nvSpPr>
            <p:spPr bwMode="auto">
              <a:xfrm>
                <a:off x="4909" y="15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0 h 3"/>
                  <a:gd name="T16" fmla="*/ 2 w 2"/>
                  <a:gd name="T17" fmla="*/ 3 h 3"/>
                  <a:gd name="T18" fmla="*/ 2 w 2"/>
                  <a:gd name="T19" fmla="*/ 3 h 3"/>
                  <a:gd name="T20" fmla="*/ 2 w 2"/>
                  <a:gd name="T21" fmla="*/ 3 h 3"/>
                  <a:gd name="T22" fmla="*/ 2 w 2"/>
                  <a:gd name="T23" fmla="*/ 3 h 3"/>
                  <a:gd name="T24" fmla="*/ 0 w 2"/>
                  <a:gd name="T25" fmla="*/ 2 h 3"/>
                  <a:gd name="T26" fmla="*/ 2 w 2"/>
                  <a:gd name="T27" fmla="*/ 2 h 3"/>
                  <a:gd name="T28" fmla="*/ 1 w 2"/>
                  <a:gd name="T29" fmla="*/ 1 h 3"/>
                  <a:gd name="T30" fmla="*/ 0 w 2"/>
                  <a:gd name="T3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  <a:moveTo>
                      <a:pt x="0" y="2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4" name="Freeform 669"/>
              <p:cNvSpPr>
                <a:spLocks noEditPoints="1"/>
              </p:cNvSpPr>
              <p:nvPr/>
            </p:nvSpPr>
            <p:spPr bwMode="auto">
              <a:xfrm>
                <a:off x="4912" y="1513"/>
                <a:ext cx="2" cy="3"/>
              </a:xfrm>
              <a:custGeom>
                <a:avLst/>
                <a:gdLst>
                  <a:gd name="T0" fmla="*/ 4 w 5"/>
                  <a:gd name="T1" fmla="*/ 7 h 9"/>
                  <a:gd name="T2" fmla="*/ 4 w 5"/>
                  <a:gd name="T3" fmla="*/ 6 h 9"/>
                  <a:gd name="T4" fmla="*/ 3 w 5"/>
                  <a:gd name="T5" fmla="*/ 5 h 9"/>
                  <a:gd name="T6" fmla="*/ 1 w 5"/>
                  <a:gd name="T7" fmla="*/ 5 h 9"/>
                  <a:gd name="T8" fmla="*/ 1 w 5"/>
                  <a:gd name="T9" fmla="*/ 9 h 9"/>
                  <a:gd name="T10" fmla="*/ 0 w 5"/>
                  <a:gd name="T11" fmla="*/ 9 h 9"/>
                  <a:gd name="T12" fmla="*/ 0 w 5"/>
                  <a:gd name="T13" fmla="*/ 9 h 9"/>
                  <a:gd name="T14" fmla="*/ 0 w 5"/>
                  <a:gd name="T15" fmla="*/ 1 h 9"/>
                  <a:gd name="T16" fmla="*/ 0 w 5"/>
                  <a:gd name="T17" fmla="*/ 0 h 9"/>
                  <a:gd name="T18" fmla="*/ 3 w 5"/>
                  <a:gd name="T19" fmla="*/ 0 h 9"/>
                  <a:gd name="T20" fmla="*/ 5 w 5"/>
                  <a:gd name="T21" fmla="*/ 3 h 9"/>
                  <a:gd name="T22" fmla="*/ 4 w 5"/>
                  <a:gd name="T23" fmla="*/ 5 h 9"/>
                  <a:gd name="T24" fmla="*/ 5 w 5"/>
                  <a:gd name="T25" fmla="*/ 7 h 9"/>
                  <a:gd name="T26" fmla="*/ 5 w 5"/>
                  <a:gd name="T27" fmla="*/ 8 h 9"/>
                  <a:gd name="T28" fmla="*/ 5 w 5"/>
                  <a:gd name="T29" fmla="*/ 8 h 9"/>
                  <a:gd name="T30" fmla="*/ 5 w 5"/>
                  <a:gd name="T31" fmla="*/ 8 h 9"/>
                  <a:gd name="T32" fmla="*/ 5 w 5"/>
                  <a:gd name="T33" fmla="*/ 8 h 9"/>
                  <a:gd name="T34" fmla="*/ 5 w 5"/>
                  <a:gd name="T35" fmla="*/ 8 h 9"/>
                  <a:gd name="T36" fmla="*/ 4 w 5"/>
                  <a:gd name="T37" fmla="*/ 7 h 9"/>
                  <a:gd name="T38" fmla="*/ 3 w 5"/>
                  <a:gd name="T39" fmla="*/ 1 h 9"/>
                  <a:gd name="T40" fmla="*/ 1 w 5"/>
                  <a:gd name="T41" fmla="*/ 1 h 9"/>
                  <a:gd name="T42" fmla="*/ 1 w 5"/>
                  <a:gd name="T43" fmla="*/ 5 h 9"/>
                  <a:gd name="T44" fmla="*/ 3 w 5"/>
                  <a:gd name="T45" fmla="*/ 5 h 9"/>
                  <a:gd name="T46" fmla="*/ 5 w 5"/>
                  <a:gd name="T47" fmla="*/ 3 h 9"/>
                  <a:gd name="T48" fmla="*/ 3 w 5"/>
                  <a:gd name="T4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" h="9">
                    <a:moveTo>
                      <a:pt x="4" y="7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5" y="1"/>
                      <a:pt x="5" y="3"/>
                    </a:cubicBezTo>
                    <a:cubicBezTo>
                      <a:pt x="5" y="4"/>
                      <a:pt x="5" y="5"/>
                      <a:pt x="4" y="5"/>
                    </a:cubicBezTo>
                    <a:cubicBezTo>
                      <a:pt x="4" y="5"/>
                      <a:pt x="5" y="6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4" y="7"/>
                      <a:pt x="4" y="7"/>
                    </a:cubicBezTo>
                    <a:close/>
                    <a:moveTo>
                      <a:pt x="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5" name="Freeform 670"/>
              <p:cNvSpPr>
                <a:spLocks/>
              </p:cNvSpPr>
              <p:nvPr/>
            </p:nvSpPr>
            <p:spPr bwMode="auto">
              <a:xfrm>
                <a:off x="4915" y="1513"/>
                <a:ext cx="3" cy="3"/>
              </a:xfrm>
              <a:custGeom>
                <a:avLst/>
                <a:gdLst>
                  <a:gd name="T0" fmla="*/ 5 w 8"/>
                  <a:gd name="T1" fmla="*/ 0 h 9"/>
                  <a:gd name="T2" fmla="*/ 8 w 8"/>
                  <a:gd name="T3" fmla="*/ 1 h 9"/>
                  <a:gd name="T4" fmla="*/ 8 w 8"/>
                  <a:gd name="T5" fmla="*/ 2 h 9"/>
                  <a:gd name="T6" fmla="*/ 7 w 8"/>
                  <a:gd name="T7" fmla="*/ 2 h 9"/>
                  <a:gd name="T8" fmla="*/ 5 w 8"/>
                  <a:gd name="T9" fmla="*/ 1 h 9"/>
                  <a:gd name="T10" fmla="*/ 1 w 8"/>
                  <a:gd name="T11" fmla="*/ 5 h 9"/>
                  <a:gd name="T12" fmla="*/ 5 w 8"/>
                  <a:gd name="T13" fmla="*/ 8 h 9"/>
                  <a:gd name="T14" fmla="*/ 5 w 8"/>
                  <a:gd name="T15" fmla="*/ 8 h 9"/>
                  <a:gd name="T16" fmla="*/ 7 w 8"/>
                  <a:gd name="T17" fmla="*/ 7 h 9"/>
                  <a:gd name="T18" fmla="*/ 8 w 8"/>
                  <a:gd name="T19" fmla="*/ 8 h 9"/>
                  <a:gd name="T20" fmla="*/ 7 w 8"/>
                  <a:gd name="T21" fmla="*/ 8 h 9"/>
                  <a:gd name="T22" fmla="*/ 5 w 8"/>
                  <a:gd name="T23" fmla="*/ 9 h 9"/>
                  <a:gd name="T24" fmla="*/ 0 w 8"/>
                  <a:gd name="T25" fmla="*/ 5 h 9"/>
                  <a:gd name="T26" fmla="*/ 4 w 8"/>
                  <a:gd name="T27" fmla="*/ 0 h 9"/>
                  <a:gd name="T28" fmla="*/ 5 w 8"/>
                  <a:gd name="T2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9">
                    <a:moveTo>
                      <a:pt x="5" y="0"/>
                    </a:moveTo>
                    <a:cubicBezTo>
                      <a:pt x="6" y="0"/>
                      <a:pt x="7" y="1"/>
                      <a:pt x="8" y="1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3" y="1"/>
                      <a:pt x="1" y="2"/>
                      <a:pt x="1" y="5"/>
                    </a:cubicBezTo>
                    <a:cubicBezTo>
                      <a:pt x="1" y="7"/>
                      <a:pt x="3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8"/>
                      <a:pt x="6" y="8"/>
                      <a:pt x="7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6" y="9"/>
                      <a:pt x="5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3"/>
                      <a:pt x="2" y="1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6" name="Freeform 671"/>
              <p:cNvSpPr>
                <a:spLocks/>
              </p:cNvSpPr>
              <p:nvPr/>
            </p:nvSpPr>
            <p:spPr bwMode="auto">
              <a:xfrm>
                <a:off x="4918" y="1513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0 w 3"/>
                  <a:gd name="T7" fmla="*/ 3 h 3"/>
                  <a:gd name="T8" fmla="*/ 0 w 3"/>
                  <a:gd name="T9" fmla="*/ 3 h 3"/>
                  <a:gd name="T10" fmla="*/ 0 w 3"/>
                  <a:gd name="T11" fmla="*/ 0 h 3"/>
                  <a:gd name="T12" fmla="*/ 0 w 3"/>
                  <a:gd name="T13" fmla="*/ 0 h 3"/>
                  <a:gd name="T14" fmla="*/ 1 w 3"/>
                  <a:gd name="T15" fmla="*/ 0 h 3"/>
                  <a:gd name="T16" fmla="*/ 1 w 3"/>
                  <a:gd name="T17" fmla="*/ 1 h 3"/>
                  <a:gd name="T18" fmla="*/ 2 w 3"/>
                  <a:gd name="T19" fmla="*/ 1 h 3"/>
                  <a:gd name="T20" fmla="*/ 2 w 3"/>
                  <a:gd name="T21" fmla="*/ 0 h 3"/>
                  <a:gd name="T22" fmla="*/ 2 w 3"/>
                  <a:gd name="T23" fmla="*/ 0 h 3"/>
                  <a:gd name="T24" fmla="*/ 3 w 3"/>
                  <a:gd name="T25" fmla="*/ 0 h 3"/>
                  <a:gd name="T26" fmla="*/ 3 w 3"/>
                  <a:gd name="T27" fmla="*/ 0 h 3"/>
                  <a:gd name="T28" fmla="*/ 3 w 3"/>
                  <a:gd name="T29" fmla="*/ 3 h 3"/>
                  <a:gd name="T30" fmla="*/ 2 w 3"/>
                  <a:gd name="T31" fmla="*/ 3 h 3"/>
                  <a:gd name="T32" fmla="*/ 2 w 3"/>
                  <a:gd name="T33" fmla="*/ 3 h 3"/>
                  <a:gd name="T34" fmla="*/ 2 w 3"/>
                  <a:gd name="T3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7" name="Freeform 672"/>
              <p:cNvSpPr>
                <a:spLocks noEditPoints="1"/>
              </p:cNvSpPr>
              <p:nvPr/>
            </p:nvSpPr>
            <p:spPr bwMode="auto">
              <a:xfrm>
                <a:off x="4949" y="15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0 h 3"/>
                  <a:gd name="T16" fmla="*/ 2 w 2"/>
                  <a:gd name="T17" fmla="*/ 3 h 3"/>
                  <a:gd name="T18" fmla="*/ 2 w 2"/>
                  <a:gd name="T19" fmla="*/ 3 h 3"/>
                  <a:gd name="T20" fmla="*/ 2 w 2"/>
                  <a:gd name="T21" fmla="*/ 3 h 3"/>
                  <a:gd name="T22" fmla="*/ 2 w 2"/>
                  <a:gd name="T23" fmla="*/ 3 h 3"/>
                  <a:gd name="T24" fmla="*/ 2 w 2"/>
                  <a:gd name="T25" fmla="*/ 3 h 3"/>
                  <a:gd name="T26" fmla="*/ 0 w 2"/>
                  <a:gd name="T27" fmla="*/ 2 h 3"/>
                  <a:gd name="T28" fmla="*/ 2 w 2"/>
                  <a:gd name="T29" fmla="*/ 2 h 3"/>
                  <a:gd name="T30" fmla="*/ 1 w 2"/>
                  <a:gd name="T31" fmla="*/ 1 h 3"/>
                  <a:gd name="T32" fmla="*/ 0 w 2"/>
                  <a:gd name="T3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  <a:moveTo>
                      <a:pt x="0" y="2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8" name="Freeform 673"/>
              <p:cNvSpPr>
                <a:spLocks noEditPoints="1"/>
              </p:cNvSpPr>
              <p:nvPr/>
            </p:nvSpPr>
            <p:spPr bwMode="auto">
              <a:xfrm>
                <a:off x="4952" y="1513"/>
                <a:ext cx="2" cy="3"/>
              </a:xfrm>
              <a:custGeom>
                <a:avLst/>
                <a:gdLst>
                  <a:gd name="T0" fmla="*/ 0 w 5"/>
                  <a:gd name="T1" fmla="*/ 1 h 9"/>
                  <a:gd name="T2" fmla="*/ 1 w 5"/>
                  <a:gd name="T3" fmla="*/ 0 h 9"/>
                  <a:gd name="T4" fmla="*/ 3 w 5"/>
                  <a:gd name="T5" fmla="*/ 0 h 9"/>
                  <a:gd name="T6" fmla="*/ 5 w 5"/>
                  <a:gd name="T7" fmla="*/ 3 h 9"/>
                  <a:gd name="T8" fmla="*/ 3 w 5"/>
                  <a:gd name="T9" fmla="*/ 5 h 9"/>
                  <a:gd name="T10" fmla="*/ 1 w 5"/>
                  <a:gd name="T11" fmla="*/ 5 h 9"/>
                  <a:gd name="T12" fmla="*/ 1 w 5"/>
                  <a:gd name="T13" fmla="*/ 9 h 9"/>
                  <a:gd name="T14" fmla="*/ 1 w 5"/>
                  <a:gd name="T15" fmla="*/ 9 h 9"/>
                  <a:gd name="T16" fmla="*/ 0 w 5"/>
                  <a:gd name="T17" fmla="*/ 9 h 9"/>
                  <a:gd name="T18" fmla="*/ 0 w 5"/>
                  <a:gd name="T19" fmla="*/ 1 h 9"/>
                  <a:gd name="T20" fmla="*/ 3 w 5"/>
                  <a:gd name="T21" fmla="*/ 5 h 9"/>
                  <a:gd name="T22" fmla="*/ 5 w 5"/>
                  <a:gd name="T23" fmla="*/ 3 h 9"/>
                  <a:gd name="T24" fmla="*/ 3 w 5"/>
                  <a:gd name="T25" fmla="*/ 1 h 9"/>
                  <a:gd name="T26" fmla="*/ 1 w 5"/>
                  <a:gd name="T27" fmla="*/ 1 h 9"/>
                  <a:gd name="T28" fmla="*/ 1 w 5"/>
                  <a:gd name="T29" fmla="*/ 5 h 9"/>
                  <a:gd name="T30" fmla="*/ 3 w 5"/>
                  <a:gd name="T3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9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5" y="2"/>
                      <a:pt x="5" y="3"/>
                    </a:cubicBezTo>
                    <a:cubicBezTo>
                      <a:pt x="5" y="4"/>
                      <a:pt x="4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0" y="1"/>
                    </a:lnTo>
                    <a:close/>
                    <a:moveTo>
                      <a:pt x="3" y="5"/>
                    </a:moveTo>
                    <a:cubicBezTo>
                      <a:pt x="4" y="5"/>
                      <a:pt x="5" y="4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9" name="Freeform 674"/>
              <p:cNvSpPr>
                <a:spLocks noEditPoints="1"/>
              </p:cNvSpPr>
              <p:nvPr/>
            </p:nvSpPr>
            <p:spPr bwMode="auto">
              <a:xfrm>
                <a:off x="4954" y="1513"/>
                <a:ext cx="2" cy="3"/>
              </a:xfrm>
              <a:custGeom>
                <a:avLst/>
                <a:gdLst>
                  <a:gd name="T0" fmla="*/ 5 w 5"/>
                  <a:gd name="T1" fmla="*/ 7 h 9"/>
                  <a:gd name="T2" fmla="*/ 4 w 5"/>
                  <a:gd name="T3" fmla="*/ 6 h 9"/>
                  <a:gd name="T4" fmla="*/ 3 w 5"/>
                  <a:gd name="T5" fmla="*/ 5 h 9"/>
                  <a:gd name="T6" fmla="*/ 1 w 5"/>
                  <a:gd name="T7" fmla="*/ 5 h 9"/>
                  <a:gd name="T8" fmla="*/ 1 w 5"/>
                  <a:gd name="T9" fmla="*/ 9 h 9"/>
                  <a:gd name="T10" fmla="*/ 0 w 5"/>
                  <a:gd name="T11" fmla="*/ 9 h 9"/>
                  <a:gd name="T12" fmla="*/ 0 w 5"/>
                  <a:gd name="T13" fmla="*/ 9 h 9"/>
                  <a:gd name="T14" fmla="*/ 0 w 5"/>
                  <a:gd name="T15" fmla="*/ 1 h 9"/>
                  <a:gd name="T16" fmla="*/ 0 w 5"/>
                  <a:gd name="T17" fmla="*/ 0 h 9"/>
                  <a:gd name="T18" fmla="*/ 3 w 5"/>
                  <a:gd name="T19" fmla="*/ 0 h 9"/>
                  <a:gd name="T20" fmla="*/ 5 w 5"/>
                  <a:gd name="T21" fmla="*/ 3 h 9"/>
                  <a:gd name="T22" fmla="*/ 4 w 5"/>
                  <a:gd name="T23" fmla="*/ 5 h 9"/>
                  <a:gd name="T24" fmla="*/ 5 w 5"/>
                  <a:gd name="T25" fmla="*/ 7 h 9"/>
                  <a:gd name="T26" fmla="*/ 5 w 5"/>
                  <a:gd name="T27" fmla="*/ 8 h 9"/>
                  <a:gd name="T28" fmla="*/ 5 w 5"/>
                  <a:gd name="T29" fmla="*/ 8 h 9"/>
                  <a:gd name="T30" fmla="*/ 5 w 5"/>
                  <a:gd name="T31" fmla="*/ 8 h 9"/>
                  <a:gd name="T32" fmla="*/ 5 w 5"/>
                  <a:gd name="T33" fmla="*/ 8 h 9"/>
                  <a:gd name="T34" fmla="*/ 5 w 5"/>
                  <a:gd name="T35" fmla="*/ 8 h 9"/>
                  <a:gd name="T36" fmla="*/ 5 w 5"/>
                  <a:gd name="T37" fmla="*/ 7 h 9"/>
                  <a:gd name="T38" fmla="*/ 3 w 5"/>
                  <a:gd name="T39" fmla="*/ 1 h 9"/>
                  <a:gd name="T40" fmla="*/ 1 w 5"/>
                  <a:gd name="T41" fmla="*/ 1 h 9"/>
                  <a:gd name="T42" fmla="*/ 1 w 5"/>
                  <a:gd name="T43" fmla="*/ 5 h 9"/>
                  <a:gd name="T44" fmla="*/ 3 w 5"/>
                  <a:gd name="T45" fmla="*/ 5 h 9"/>
                  <a:gd name="T46" fmla="*/ 5 w 5"/>
                  <a:gd name="T47" fmla="*/ 3 h 9"/>
                  <a:gd name="T48" fmla="*/ 3 w 5"/>
                  <a:gd name="T4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" h="9">
                    <a:moveTo>
                      <a:pt x="5" y="7"/>
                    </a:moveTo>
                    <a:cubicBezTo>
                      <a:pt x="5" y="6"/>
                      <a:pt x="4" y="6"/>
                      <a:pt x="4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5" y="1"/>
                      <a:pt x="5" y="3"/>
                    </a:cubicBezTo>
                    <a:cubicBezTo>
                      <a:pt x="5" y="4"/>
                      <a:pt x="5" y="5"/>
                      <a:pt x="4" y="5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7"/>
                      <a:pt x="5" y="7"/>
                    </a:cubicBezTo>
                    <a:close/>
                    <a:moveTo>
                      <a:pt x="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0" name="Freeform 675"/>
              <p:cNvSpPr>
                <a:spLocks/>
              </p:cNvSpPr>
              <p:nvPr/>
            </p:nvSpPr>
            <p:spPr bwMode="auto">
              <a:xfrm>
                <a:off x="4958" y="1513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3 h 3"/>
                  <a:gd name="T4" fmla="*/ 3 h 3"/>
                  <a:gd name="T5" fmla="*/ 3 h 3"/>
                  <a:gd name="T6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1" name="Freeform 676"/>
              <p:cNvSpPr>
                <a:spLocks/>
              </p:cNvSpPr>
              <p:nvPr/>
            </p:nvSpPr>
            <p:spPr bwMode="auto">
              <a:xfrm>
                <a:off x="4959" y="151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0 h 3"/>
                  <a:gd name="T14" fmla="*/ 0 w 2"/>
                  <a:gd name="T15" fmla="*/ 3 h 3"/>
                  <a:gd name="T16" fmla="*/ 2 w 2"/>
                  <a:gd name="T17" fmla="*/ 3 h 3"/>
                  <a:gd name="T18" fmla="*/ 2 w 2"/>
                  <a:gd name="T19" fmla="*/ 3 h 3"/>
                  <a:gd name="T20" fmla="*/ 2 w 2"/>
                  <a:gd name="T21" fmla="*/ 3 h 3"/>
                  <a:gd name="T22" fmla="*/ 2 w 2"/>
                  <a:gd name="T23" fmla="*/ 3 h 3"/>
                  <a:gd name="T24" fmla="*/ 0 w 2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2" name="Freeform 677"/>
              <p:cNvSpPr>
                <a:spLocks/>
              </p:cNvSpPr>
              <p:nvPr/>
            </p:nvSpPr>
            <p:spPr bwMode="auto">
              <a:xfrm>
                <a:off x="4992" y="151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2 h 3"/>
                  <a:gd name="T4" fmla="*/ 2 w 3"/>
                  <a:gd name="T5" fmla="*/ 2 h 3"/>
                  <a:gd name="T6" fmla="*/ 2 w 3"/>
                  <a:gd name="T7" fmla="*/ 2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0 w 3"/>
                  <a:gd name="T15" fmla="*/ 3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0 w 3"/>
                  <a:gd name="T23" fmla="*/ 0 h 3"/>
                  <a:gd name="T24" fmla="*/ 2 w 3"/>
                  <a:gd name="T25" fmla="*/ 1 h 3"/>
                  <a:gd name="T26" fmla="*/ 3 w 3"/>
                  <a:gd name="T27" fmla="*/ 0 h 3"/>
                  <a:gd name="T28" fmla="*/ 3 w 3"/>
                  <a:gd name="T29" fmla="*/ 0 h 3"/>
                  <a:gd name="T30" fmla="*/ 3 w 3"/>
                  <a:gd name="T31" fmla="*/ 0 h 3"/>
                  <a:gd name="T32" fmla="*/ 3 w 3"/>
                  <a:gd name="T33" fmla="*/ 3 h 3"/>
                  <a:gd name="T34" fmla="*/ 3 w 3"/>
                  <a:gd name="T35" fmla="*/ 3 h 3"/>
                  <a:gd name="T36" fmla="*/ 3 w 3"/>
                  <a:gd name="T37" fmla="*/ 3 h 3"/>
                  <a:gd name="T38" fmla="*/ 3 w 3"/>
                  <a:gd name="T3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3" name="Freeform 678"/>
              <p:cNvSpPr>
                <a:spLocks noEditPoints="1"/>
              </p:cNvSpPr>
              <p:nvPr/>
            </p:nvSpPr>
            <p:spPr bwMode="auto">
              <a:xfrm>
                <a:off x="4996" y="15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0 h 3"/>
                  <a:gd name="T16" fmla="*/ 2 w 2"/>
                  <a:gd name="T17" fmla="*/ 3 h 3"/>
                  <a:gd name="T18" fmla="*/ 2 w 2"/>
                  <a:gd name="T19" fmla="*/ 3 h 3"/>
                  <a:gd name="T20" fmla="*/ 2 w 2"/>
                  <a:gd name="T21" fmla="*/ 3 h 3"/>
                  <a:gd name="T22" fmla="*/ 2 w 2"/>
                  <a:gd name="T23" fmla="*/ 3 h 3"/>
                  <a:gd name="T24" fmla="*/ 2 w 2"/>
                  <a:gd name="T25" fmla="*/ 3 h 3"/>
                  <a:gd name="T26" fmla="*/ 0 w 2"/>
                  <a:gd name="T27" fmla="*/ 2 h 3"/>
                  <a:gd name="T28" fmla="*/ 2 w 2"/>
                  <a:gd name="T29" fmla="*/ 2 h 3"/>
                  <a:gd name="T30" fmla="*/ 1 w 2"/>
                  <a:gd name="T31" fmla="*/ 1 h 3"/>
                  <a:gd name="T32" fmla="*/ 0 w 2"/>
                  <a:gd name="T3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  <a:moveTo>
                      <a:pt x="0" y="2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4" name="Freeform 679"/>
              <p:cNvSpPr>
                <a:spLocks/>
              </p:cNvSpPr>
              <p:nvPr/>
            </p:nvSpPr>
            <p:spPr bwMode="auto">
              <a:xfrm>
                <a:off x="4999" y="151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0 h 3"/>
                  <a:gd name="T10" fmla="*/ 1 w 2"/>
                  <a:gd name="T11" fmla="*/ 1 h 3"/>
                  <a:gd name="T12" fmla="*/ 2 w 2"/>
                  <a:gd name="T13" fmla="*/ 0 h 3"/>
                  <a:gd name="T14" fmla="*/ 2 w 2"/>
                  <a:gd name="T15" fmla="*/ 0 h 3"/>
                  <a:gd name="T16" fmla="*/ 2 w 2"/>
                  <a:gd name="T17" fmla="*/ 0 h 3"/>
                  <a:gd name="T18" fmla="*/ 2 w 2"/>
                  <a:gd name="T19" fmla="*/ 0 h 3"/>
                  <a:gd name="T20" fmla="*/ 1 w 2"/>
                  <a:gd name="T21" fmla="*/ 2 h 3"/>
                  <a:gd name="T22" fmla="*/ 1 w 2"/>
                  <a:gd name="T23" fmla="*/ 3 h 3"/>
                  <a:gd name="T24" fmla="*/ 1 w 2"/>
                  <a:gd name="T25" fmla="*/ 3 h 3"/>
                  <a:gd name="T26" fmla="*/ 0 w 2"/>
                  <a:gd name="T27" fmla="*/ 3 h 3"/>
                  <a:gd name="T28" fmla="*/ 0 w 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5" name="Freeform 680"/>
              <p:cNvSpPr>
                <a:spLocks/>
              </p:cNvSpPr>
              <p:nvPr/>
            </p:nvSpPr>
            <p:spPr bwMode="auto">
              <a:xfrm>
                <a:off x="5032" y="1513"/>
                <a:ext cx="2" cy="3"/>
              </a:xfrm>
              <a:custGeom>
                <a:avLst/>
                <a:gdLst>
                  <a:gd name="T0" fmla="*/ 1 w 6"/>
                  <a:gd name="T1" fmla="*/ 7 h 9"/>
                  <a:gd name="T2" fmla="*/ 1 w 6"/>
                  <a:gd name="T3" fmla="*/ 7 h 9"/>
                  <a:gd name="T4" fmla="*/ 1 w 6"/>
                  <a:gd name="T5" fmla="*/ 7 h 9"/>
                  <a:gd name="T6" fmla="*/ 3 w 6"/>
                  <a:gd name="T7" fmla="*/ 8 h 9"/>
                  <a:gd name="T8" fmla="*/ 5 w 6"/>
                  <a:gd name="T9" fmla="*/ 6 h 9"/>
                  <a:gd name="T10" fmla="*/ 5 w 6"/>
                  <a:gd name="T11" fmla="*/ 1 h 9"/>
                  <a:gd name="T12" fmla="*/ 6 w 6"/>
                  <a:gd name="T13" fmla="*/ 0 h 9"/>
                  <a:gd name="T14" fmla="*/ 6 w 6"/>
                  <a:gd name="T15" fmla="*/ 1 h 9"/>
                  <a:gd name="T16" fmla="*/ 6 w 6"/>
                  <a:gd name="T17" fmla="*/ 6 h 9"/>
                  <a:gd name="T18" fmla="*/ 3 w 6"/>
                  <a:gd name="T19" fmla="*/ 9 h 9"/>
                  <a:gd name="T20" fmla="*/ 0 w 6"/>
                  <a:gd name="T21" fmla="*/ 7 h 9"/>
                  <a:gd name="T22" fmla="*/ 1 w 6"/>
                  <a:gd name="T23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9">
                    <a:moveTo>
                      <a:pt x="1" y="7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4" y="8"/>
                      <a:pt x="5" y="7"/>
                      <a:pt x="5" y="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8"/>
                      <a:pt x="5" y="9"/>
                      <a:pt x="3" y="9"/>
                    </a:cubicBezTo>
                    <a:cubicBezTo>
                      <a:pt x="2" y="9"/>
                      <a:pt x="1" y="8"/>
                      <a:pt x="0" y="7"/>
                    </a:cubicBezTo>
                    <a:lnTo>
                      <a:pt x="1" y="7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6" name="Freeform 681"/>
              <p:cNvSpPr>
                <a:spLocks/>
              </p:cNvSpPr>
              <p:nvPr/>
            </p:nvSpPr>
            <p:spPr bwMode="auto">
              <a:xfrm>
                <a:off x="5035" y="1513"/>
                <a:ext cx="3" cy="3"/>
              </a:xfrm>
              <a:custGeom>
                <a:avLst/>
                <a:gdLst>
                  <a:gd name="T0" fmla="*/ 0 w 7"/>
                  <a:gd name="T1" fmla="*/ 1 h 9"/>
                  <a:gd name="T2" fmla="*/ 0 w 7"/>
                  <a:gd name="T3" fmla="*/ 0 h 9"/>
                  <a:gd name="T4" fmla="*/ 1 w 7"/>
                  <a:gd name="T5" fmla="*/ 1 h 9"/>
                  <a:gd name="T6" fmla="*/ 1 w 7"/>
                  <a:gd name="T7" fmla="*/ 1 h 9"/>
                  <a:gd name="T8" fmla="*/ 1 w 7"/>
                  <a:gd name="T9" fmla="*/ 5 h 9"/>
                  <a:gd name="T10" fmla="*/ 4 w 7"/>
                  <a:gd name="T11" fmla="*/ 8 h 9"/>
                  <a:gd name="T12" fmla="*/ 6 w 7"/>
                  <a:gd name="T13" fmla="*/ 5 h 9"/>
                  <a:gd name="T14" fmla="*/ 6 w 7"/>
                  <a:gd name="T15" fmla="*/ 1 h 9"/>
                  <a:gd name="T16" fmla="*/ 7 w 7"/>
                  <a:gd name="T17" fmla="*/ 0 h 9"/>
                  <a:gd name="T18" fmla="*/ 7 w 7"/>
                  <a:gd name="T19" fmla="*/ 1 h 9"/>
                  <a:gd name="T20" fmla="*/ 7 w 7"/>
                  <a:gd name="T21" fmla="*/ 5 h 9"/>
                  <a:gd name="T22" fmla="*/ 4 w 7"/>
                  <a:gd name="T23" fmla="*/ 9 h 9"/>
                  <a:gd name="T24" fmla="*/ 0 w 7"/>
                  <a:gd name="T25" fmla="*/ 5 h 9"/>
                  <a:gd name="T26" fmla="*/ 0 w 7"/>
                  <a:gd name="T2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7"/>
                      <a:pt x="6" y="9"/>
                      <a:pt x="4" y="9"/>
                    </a:cubicBezTo>
                    <a:cubicBezTo>
                      <a:pt x="2" y="9"/>
                      <a:pt x="0" y="7"/>
                      <a:pt x="0" y="5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7" name="Freeform 682"/>
              <p:cNvSpPr>
                <a:spLocks/>
              </p:cNvSpPr>
              <p:nvPr/>
            </p:nvSpPr>
            <p:spPr bwMode="auto">
              <a:xfrm>
                <a:off x="5039" y="1513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0 w 2"/>
                  <a:gd name="T11" fmla="*/ 0 h 3"/>
                  <a:gd name="T12" fmla="*/ 0 w 2"/>
                  <a:gd name="T13" fmla="*/ 0 h 3"/>
                  <a:gd name="T14" fmla="*/ 0 w 2"/>
                  <a:gd name="T15" fmla="*/ 0 h 3"/>
                  <a:gd name="T16" fmla="*/ 0 w 2"/>
                  <a:gd name="T17" fmla="*/ 0 h 3"/>
                  <a:gd name="T18" fmla="*/ 2 w 2"/>
                  <a:gd name="T19" fmla="*/ 3 h 3"/>
                  <a:gd name="T20" fmla="*/ 2 w 2"/>
                  <a:gd name="T21" fmla="*/ 0 h 3"/>
                  <a:gd name="T22" fmla="*/ 2 w 2"/>
                  <a:gd name="T23" fmla="*/ 0 h 3"/>
                  <a:gd name="T24" fmla="*/ 2 w 2"/>
                  <a:gd name="T25" fmla="*/ 0 h 3"/>
                  <a:gd name="T26" fmla="*/ 2 w 2"/>
                  <a:gd name="T27" fmla="*/ 3 h 3"/>
                  <a:gd name="T28" fmla="*/ 2 w 2"/>
                  <a:gd name="T29" fmla="*/ 3 h 3"/>
                  <a:gd name="T30" fmla="*/ 2 w 2"/>
                  <a:gd name="T31" fmla="*/ 3 h 3"/>
                  <a:gd name="T32" fmla="*/ 0 w 2"/>
                  <a:gd name="T3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8" name="Freeform 683"/>
              <p:cNvSpPr>
                <a:spLocks/>
              </p:cNvSpPr>
              <p:nvPr/>
            </p:nvSpPr>
            <p:spPr bwMode="auto">
              <a:xfrm>
                <a:off x="5042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0 w 2"/>
                  <a:gd name="T21" fmla="*/ 2 h 3"/>
                  <a:gd name="T22" fmla="*/ 0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0 w 2"/>
                  <a:gd name="T31" fmla="*/ 3 h 3"/>
                  <a:gd name="T32" fmla="*/ 0 w 2"/>
                  <a:gd name="T33" fmla="*/ 3 h 3"/>
                  <a:gd name="T34" fmla="*/ 0 w 2"/>
                  <a:gd name="T3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9" name="Freeform 684"/>
              <p:cNvSpPr>
                <a:spLocks/>
              </p:cNvSpPr>
              <p:nvPr/>
            </p:nvSpPr>
            <p:spPr bwMode="auto">
              <a:xfrm>
                <a:off x="5075" y="1513"/>
                <a:ext cx="2" cy="3"/>
              </a:xfrm>
              <a:custGeom>
                <a:avLst/>
                <a:gdLst>
                  <a:gd name="T0" fmla="*/ 0 w 5"/>
                  <a:gd name="T1" fmla="*/ 7 h 9"/>
                  <a:gd name="T2" fmla="*/ 0 w 5"/>
                  <a:gd name="T3" fmla="*/ 7 h 9"/>
                  <a:gd name="T4" fmla="*/ 0 w 5"/>
                  <a:gd name="T5" fmla="*/ 7 h 9"/>
                  <a:gd name="T6" fmla="*/ 3 w 5"/>
                  <a:gd name="T7" fmla="*/ 8 h 9"/>
                  <a:gd name="T8" fmla="*/ 5 w 5"/>
                  <a:gd name="T9" fmla="*/ 6 h 9"/>
                  <a:gd name="T10" fmla="*/ 5 w 5"/>
                  <a:gd name="T11" fmla="*/ 1 h 9"/>
                  <a:gd name="T12" fmla="*/ 5 w 5"/>
                  <a:gd name="T13" fmla="*/ 0 h 9"/>
                  <a:gd name="T14" fmla="*/ 5 w 5"/>
                  <a:gd name="T15" fmla="*/ 1 h 9"/>
                  <a:gd name="T16" fmla="*/ 5 w 5"/>
                  <a:gd name="T17" fmla="*/ 6 h 9"/>
                  <a:gd name="T18" fmla="*/ 2 w 5"/>
                  <a:gd name="T19" fmla="*/ 9 h 9"/>
                  <a:gd name="T20" fmla="*/ 0 w 5"/>
                  <a:gd name="T21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4" y="8"/>
                      <a:pt x="5" y="7"/>
                      <a:pt x="5" y="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8"/>
                      <a:pt x="4" y="9"/>
                      <a:pt x="2" y="9"/>
                    </a:cubicBezTo>
                    <a:cubicBezTo>
                      <a:pt x="1" y="9"/>
                      <a:pt x="0" y="8"/>
                      <a:pt x="0" y="7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0" name="Freeform 685"/>
              <p:cNvSpPr>
                <a:spLocks/>
              </p:cNvSpPr>
              <p:nvPr/>
            </p:nvSpPr>
            <p:spPr bwMode="auto">
              <a:xfrm>
                <a:off x="5078" y="1513"/>
                <a:ext cx="2" cy="3"/>
              </a:xfrm>
              <a:custGeom>
                <a:avLst/>
                <a:gdLst>
                  <a:gd name="T0" fmla="*/ 0 w 7"/>
                  <a:gd name="T1" fmla="*/ 1 h 9"/>
                  <a:gd name="T2" fmla="*/ 0 w 7"/>
                  <a:gd name="T3" fmla="*/ 0 h 9"/>
                  <a:gd name="T4" fmla="*/ 0 w 7"/>
                  <a:gd name="T5" fmla="*/ 1 h 9"/>
                  <a:gd name="T6" fmla="*/ 0 w 7"/>
                  <a:gd name="T7" fmla="*/ 1 h 9"/>
                  <a:gd name="T8" fmla="*/ 0 w 7"/>
                  <a:gd name="T9" fmla="*/ 5 h 9"/>
                  <a:gd name="T10" fmla="*/ 3 w 7"/>
                  <a:gd name="T11" fmla="*/ 8 h 9"/>
                  <a:gd name="T12" fmla="*/ 6 w 7"/>
                  <a:gd name="T13" fmla="*/ 5 h 9"/>
                  <a:gd name="T14" fmla="*/ 6 w 7"/>
                  <a:gd name="T15" fmla="*/ 1 h 9"/>
                  <a:gd name="T16" fmla="*/ 6 w 7"/>
                  <a:gd name="T17" fmla="*/ 0 h 9"/>
                  <a:gd name="T18" fmla="*/ 7 w 7"/>
                  <a:gd name="T19" fmla="*/ 1 h 9"/>
                  <a:gd name="T20" fmla="*/ 7 w 7"/>
                  <a:gd name="T21" fmla="*/ 5 h 9"/>
                  <a:gd name="T22" fmla="*/ 3 w 7"/>
                  <a:gd name="T23" fmla="*/ 9 h 9"/>
                  <a:gd name="T24" fmla="*/ 0 w 7"/>
                  <a:gd name="T25" fmla="*/ 5 h 9"/>
                  <a:gd name="T26" fmla="*/ 0 w 7"/>
                  <a:gd name="T2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2" y="8"/>
                      <a:pt x="3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7"/>
                      <a:pt x="5" y="9"/>
                      <a:pt x="3" y="9"/>
                    </a:cubicBezTo>
                    <a:cubicBezTo>
                      <a:pt x="1" y="9"/>
                      <a:pt x="0" y="7"/>
                      <a:pt x="0" y="5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1" name="Freeform 686"/>
              <p:cNvSpPr>
                <a:spLocks/>
              </p:cNvSpPr>
              <p:nvPr/>
            </p:nvSpPr>
            <p:spPr bwMode="auto">
              <a:xfrm>
                <a:off x="5081" y="151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0 h 3"/>
                  <a:gd name="T8" fmla="*/ 0 w 2"/>
                  <a:gd name="T9" fmla="*/ 0 h 3"/>
                  <a:gd name="T10" fmla="*/ 1 w 2"/>
                  <a:gd name="T11" fmla="*/ 0 h 3"/>
                  <a:gd name="T12" fmla="*/ 1 w 2"/>
                  <a:gd name="T13" fmla="*/ 3 h 3"/>
                  <a:gd name="T14" fmla="*/ 2 w 2"/>
                  <a:gd name="T15" fmla="*/ 3 h 3"/>
                  <a:gd name="T16" fmla="*/ 2 w 2"/>
                  <a:gd name="T17" fmla="*/ 3 h 3"/>
                  <a:gd name="T18" fmla="*/ 2 w 2"/>
                  <a:gd name="T19" fmla="*/ 3 h 3"/>
                  <a:gd name="T20" fmla="*/ 0 w 2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2" name="Freeform 687"/>
              <p:cNvSpPr>
                <a:spLocks/>
              </p:cNvSpPr>
              <p:nvPr/>
            </p:nvSpPr>
            <p:spPr bwMode="auto">
              <a:xfrm>
                <a:off x="5083" y="1513"/>
                <a:ext cx="2" cy="3"/>
              </a:xfrm>
              <a:custGeom>
                <a:avLst/>
                <a:gdLst>
                  <a:gd name="T0" fmla="*/ 1 w 2"/>
                  <a:gd name="T1" fmla="*/ 2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0 h 3"/>
                  <a:gd name="T10" fmla="*/ 1 w 2"/>
                  <a:gd name="T11" fmla="*/ 1 h 3"/>
                  <a:gd name="T12" fmla="*/ 2 w 2"/>
                  <a:gd name="T13" fmla="*/ 0 h 3"/>
                  <a:gd name="T14" fmla="*/ 2 w 2"/>
                  <a:gd name="T15" fmla="*/ 0 h 3"/>
                  <a:gd name="T16" fmla="*/ 2 w 2"/>
                  <a:gd name="T17" fmla="*/ 0 h 3"/>
                  <a:gd name="T18" fmla="*/ 1 w 2"/>
                  <a:gd name="T19" fmla="*/ 2 h 3"/>
                  <a:gd name="T20" fmla="*/ 1 w 2"/>
                  <a:gd name="T21" fmla="*/ 3 h 3"/>
                  <a:gd name="T22" fmla="*/ 1 w 2"/>
                  <a:gd name="T23" fmla="*/ 3 h 3"/>
                  <a:gd name="T24" fmla="*/ 1 w 2"/>
                  <a:gd name="T25" fmla="*/ 3 h 3"/>
                  <a:gd name="T26" fmla="*/ 1 w 2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3" name="Freeform 688"/>
              <p:cNvSpPr>
                <a:spLocks noEditPoints="1"/>
              </p:cNvSpPr>
              <p:nvPr/>
            </p:nvSpPr>
            <p:spPr bwMode="auto">
              <a:xfrm>
                <a:off x="5112" y="15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0 h 3"/>
                  <a:gd name="T16" fmla="*/ 2 w 2"/>
                  <a:gd name="T17" fmla="*/ 3 h 3"/>
                  <a:gd name="T18" fmla="*/ 2 w 2"/>
                  <a:gd name="T19" fmla="*/ 3 h 3"/>
                  <a:gd name="T20" fmla="*/ 2 w 2"/>
                  <a:gd name="T21" fmla="*/ 3 h 3"/>
                  <a:gd name="T22" fmla="*/ 2 w 2"/>
                  <a:gd name="T23" fmla="*/ 3 h 3"/>
                  <a:gd name="T24" fmla="*/ 0 w 2"/>
                  <a:gd name="T25" fmla="*/ 2 h 3"/>
                  <a:gd name="T26" fmla="*/ 2 w 2"/>
                  <a:gd name="T27" fmla="*/ 2 h 3"/>
                  <a:gd name="T28" fmla="*/ 1 w 2"/>
                  <a:gd name="T29" fmla="*/ 1 h 3"/>
                  <a:gd name="T30" fmla="*/ 0 w 2"/>
                  <a:gd name="T3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  <a:moveTo>
                      <a:pt x="0" y="2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4" name="Freeform 689"/>
              <p:cNvSpPr>
                <a:spLocks/>
              </p:cNvSpPr>
              <p:nvPr/>
            </p:nvSpPr>
            <p:spPr bwMode="auto">
              <a:xfrm>
                <a:off x="5115" y="1513"/>
                <a:ext cx="3" cy="3"/>
              </a:xfrm>
              <a:custGeom>
                <a:avLst/>
                <a:gdLst>
                  <a:gd name="T0" fmla="*/ 0 w 7"/>
                  <a:gd name="T1" fmla="*/ 1 h 9"/>
                  <a:gd name="T2" fmla="*/ 0 w 7"/>
                  <a:gd name="T3" fmla="*/ 0 h 9"/>
                  <a:gd name="T4" fmla="*/ 0 w 7"/>
                  <a:gd name="T5" fmla="*/ 1 h 9"/>
                  <a:gd name="T6" fmla="*/ 0 w 7"/>
                  <a:gd name="T7" fmla="*/ 1 h 9"/>
                  <a:gd name="T8" fmla="*/ 0 w 7"/>
                  <a:gd name="T9" fmla="*/ 5 h 9"/>
                  <a:gd name="T10" fmla="*/ 3 w 7"/>
                  <a:gd name="T11" fmla="*/ 8 h 9"/>
                  <a:gd name="T12" fmla="*/ 6 w 7"/>
                  <a:gd name="T13" fmla="*/ 5 h 9"/>
                  <a:gd name="T14" fmla="*/ 6 w 7"/>
                  <a:gd name="T15" fmla="*/ 1 h 9"/>
                  <a:gd name="T16" fmla="*/ 6 w 7"/>
                  <a:gd name="T17" fmla="*/ 0 h 9"/>
                  <a:gd name="T18" fmla="*/ 7 w 7"/>
                  <a:gd name="T19" fmla="*/ 1 h 9"/>
                  <a:gd name="T20" fmla="*/ 7 w 7"/>
                  <a:gd name="T21" fmla="*/ 5 h 9"/>
                  <a:gd name="T22" fmla="*/ 3 w 7"/>
                  <a:gd name="T23" fmla="*/ 9 h 9"/>
                  <a:gd name="T24" fmla="*/ 0 w 7"/>
                  <a:gd name="T25" fmla="*/ 5 h 9"/>
                  <a:gd name="T26" fmla="*/ 0 w 7"/>
                  <a:gd name="T2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2" y="8"/>
                      <a:pt x="3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7"/>
                      <a:pt x="5" y="9"/>
                      <a:pt x="3" y="9"/>
                    </a:cubicBezTo>
                    <a:cubicBezTo>
                      <a:pt x="1" y="9"/>
                      <a:pt x="0" y="7"/>
                      <a:pt x="0" y="5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5" name="Freeform 690"/>
              <p:cNvSpPr>
                <a:spLocks/>
              </p:cNvSpPr>
              <p:nvPr/>
            </p:nvSpPr>
            <p:spPr bwMode="auto">
              <a:xfrm>
                <a:off x="5118" y="1513"/>
                <a:ext cx="3" cy="3"/>
              </a:xfrm>
              <a:custGeom>
                <a:avLst/>
                <a:gdLst>
                  <a:gd name="T0" fmla="*/ 5 w 7"/>
                  <a:gd name="T1" fmla="*/ 5 h 9"/>
                  <a:gd name="T2" fmla="*/ 4 w 7"/>
                  <a:gd name="T3" fmla="*/ 5 h 9"/>
                  <a:gd name="T4" fmla="*/ 5 w 7"/>
                  <a:gd name="T5" fmla="*/ 4 h 9"/>
                  <a:gd name="T6" fmla="*/ 7 w 7"/>
                  <a:gd name="T7" fmla="*/ 4 h 9"/>
                  <a:gd name="T8" fmla="*/ 7 w 7"/>
                  <a:gd name="T9" fmla="*/ 5 h 9"/>
                  <a:gd name="T10" fmla="*/ 7 w 7"/>
                  <a:gd name="T11" fmla="*/ 8 h 9"/>
                  <a:gd name="T12" fmla="*/ 7 w 7"/>
                  <a:gd name="T13" fmla="*/ 8 h 9"/>
                  <a:gd name="T14" fmla="*/ 5 w 7"/>
                  <a:gd name="T15" fmla="*/ 9 h 9"/>
                  <a:gd name="T16" fmla="*/ 0 w 7"/>
                  <a:gd name="T17" fmla="*/ 5 h 9"/>
                  <a:gd name="T18" fmla="*/ 4 w 7"/>
                  <a:gd name="T19" fmla="*/ 0 h 9"/>
                  <a:gd name="T20" fmla="*/ 5 w 7"/>
                  <a:gd name="T21" fmla="*/ 0 h 9"/>
                  <a:gd name="T22" fmla="*/ 7 w 7"/>
                  <a:gd name="T23" fmla="*/ 1 h 9"/>
                  <a:gd name="T24" fmla="*/ 7 w 7"/>
                  <a:gd name="T25" fmla="*/ 2 h 9"/>
                  <a:gd name="T26" fmla="*/ 7 w 7"/>
                  <a:gd name="T27" fmla="*/ 2 h 9"/>
                  <a:gd name="T28" fmla="*/ 7 w 7"/>
                  <a:gd name="T29" fmla="*/ 2 h 9"/>
                  <a:gd name="T30" fmla="*/ 2 w 7"/>
                  <a:gd name="T31" fmla="*/ 2 h 9"/>
                  <a:gd name="T32" fmla="*/ 2 w 7"/>
                  <a:gd name="T33" fmla="*/ 7 h 9"/>
                  <a:gd name="T34" fmla="*/ 5 w 7"/>
                  <a:gd name="T35" fmla="*/ 8 h 9"/>
                  <a:gd name="T36" fmla="*/ 7 w 7"/>
                  <a:gd name="T37" fmla="*/ 8 h 9"/>
                  <a:gd name="T38" fmla="*/ 7 w 7"/>
                  <a:gd name="T39" fmla="*/ 5 h 9"/>
                  <a:gd name="T40" fmla="*/ 5 w 7"/>
                  <a:gd name="T4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9">
                    <a:moveTo>
                      <a:pt x="5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6" y="9"/>
                      <a:pt x="5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3"/>
                      <a:pt x="2" y="1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0"/>
                      <a:pt x="3" y="0"/>
                      <a:pt x="2" y="2"/>
                    </a:cubicBezTo>
                    <a:cubicBezTo>
                      <a:pt x="0" y="4"/>
                      <a:pt x="1" y="6"/>
                      <a:pt x="2" y="7"/>
                    </a:cubicBezTo>
                    <a:cubicBezTo>
                      <a:pt x="3" y="8"/>
                      <a:pt x="4" y="8"/>
                      <a:pt x="5" y="8"/>
                    </a:cubicBezTo>
                    <a:cubicBezTo>
                      <a:pt x="6" y="8"/>
                      <a:pt x="6" y="8"/>
                      <a:pt x="7" y="8"/>
                    </a:cubicBezTo>
                    <a:cubicBezTo>
                      <a:pt x="7" y="5"/>
                      <a:pt x="7" y="5"/>
                      <a:pt x="7" y="5"/>
                    </a:cubicBez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6" name="Freeform 691"/>
              <p:cNvSpPr>
                <a:spLocks/>
              </p:cNvSpPr>
              <p:nvPr/>
            </p:nvSpPr>
            <p:spPr bwMode="auto">
              <a:xfrm>
                <a:off x="5122" y="1513"/>
                <a:ext cx="3" cy="3"/>
              </a:xfrm>
              <a:custGeom>
                <a:avLst/>
                <a:gdLst>
                  <a:gd name="T0" fmla="*/ 0 w 7"/>
                  <a:gd name="T1" fmla="*/ 1 h 9"/>
                  <a:gd name="T2" fmla="*/ 1 w 7"/>
                  <a:gd name="T3" fmla="*/ 0 h 9"/>
                  <a:gd name="T4" fmla="*/ 1 w 7"/>
                  <a:gd name="T5" fmla="*/ 1 h 9"/>
                  <a:gd name="T6" fmla="*/ 1 w 7"/>
                  <a:gd name="T7" fmla="*/ 1 h 9"/>
                  <a:gd name="T8" fmla="*/ 1 w 7"/>
                  <a:gd name="T9" fmla="*/ 5 h 9"/>
                  <a:gd name="T10" fmla="*/ 4 w 7"/>
                  <a:gd name="T11" fmla="*/ 8 h 9"/>
                  <a:gd name="T12" fmla="*/ 7 w 7"/>
                  <a:gd name="T13" fmla="*/ 5 h 9"/>
                  <a:gd name="T14" fmla="*/ 7 w 7"/>
                  <a:gd name="T15" fmla="*/ 1 h 9"/>
                  <a:gd name="T16" fmla="*/ 7 w 7"/>
                  <a:gd name="T17" fmla="*/ 0 h 9"/>
                  <a:gd name="T18" fmla="*/ 7 w 7"/>
                  <a:gd name="T19" fmla="*/ 1 h 9"/>
                  <a:gd name="T20" fmla="*/ 7 w 7"/>
                  <a:gd name="T21" fmla="*/ 5 h 9"/>
                  <a:gd name="T22" fmla="*/ 4 w 7"/>
                  <a:gd name="T23" fmla="*/ 9 h 9"/>
                  <a:gd name="T24" fmla="*/ 0 w 7"/>
                  <a:gd name="T25" fmla="*/ 6 h 9"/>
                  <a:gd name="T26" fmla="*/ 0 w 7"/>
                  <a:gd name="T27" fmla="*/ 5 h 9"/>
                  <a:gd name="T28" fmla="*/ 0 w 7"/>
                  <a:gd name="T2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9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7" y="7"/>
                      <a:pt x="7" y="5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7"/>
                      <a:pt x="6" y="9"/>
                      <a:pt x="4" y="9"/>
                    </a:cubicBezTo>
                    <a:cubicBezTo>
                      <a:pt x="2" y="9"/>
                      <a:pt x="1" y="8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7" name="Freeform 692"/>
              <p:cNvSpPr>
                <a:spLocks/>
              </p:cNvSpPr>
              <p:nvPr/>
            </p:nvSpPr>
            <p:spPr bwMode="auto">
              <a:xfrm>
                <a:off x="5126" y="1513"/>
                <a:ext cx="2" cy="3"/>
              </a:xfrm>
              <a:custGeom>
                <a:avLst/>
                <a:gdLst>
                  <a:gd name="T0" fmla="*/ 0 w 6"/>
                  <a:gd name="T1" fmla="*/ 7 h 9"/>
                  <a:gd name="T2" fmla="*/ 0 w 6"/>
                  <a:gd name="T3" fmla="*/ 7 h 9"/>
                  <a:gd name="T4" fmla="*/ 0 w 6"/>
                  <a:gd name="T5" fmla="*/ 7 h 9"/>
                  <a:gd name="T6" fmla="*/ 3 w 6"/>
                  <a:gd name="T7" fmla="*/ 8 h 9"/>
                  <a:gd name="T8" fmla="*/ 5 w 6"/>
                  <a:gd name="T9" fmla="*/ 8 h 9"/>
                  <a:gd name="T10" fmla="*/ 6 w 6"/>
                  <a:gd name="T11" fmla="*/ 7 h 9"/>
                  <a:gd name="T12" fmla="*/ 5 w 6"/>
                  <a:gd name="T13" fmla="*/ 5 h 9"/>
                  <a:gd name="T14" fmla="*/ 3 w 6"/>
                  <a:gd name="T15" fmla="*/ 5 h 9"/>
                  <a:gd name="T16" fmla="*/ 1 w 6"/>
                  <a:gd name="T17" fmla="*/ 4 h 9"/>
                  <a:gd name="T18" fmla="*/ 0 w 6"/>
                  <a:gd name="T19" fmla="*/ 3 h 9"/>
                  <a:gd name="T20" fmla="*/ 1 w 6"/>
                  <a:gd name="T21" fmla="*/ 1 h 9"/>
                  <a:gd name="T22" fmla="*/ 3 w 6"/>
                  <a:gd name="T23" fmla="*/ 0 h 9"/>
                  <a:gd name="T24" fmla="*/ 6 w 6"/>
                  <a:gd name="T25" fmla="*/ 1 h 9"/>
                  <a:gd name="T26" fmla="*/ 6 w 6"/>
                  <a:gd name="T27" fmla="*/ 2 h 9"/>
                  <a:gd name="T28" fmla="*/ 5 w 6"/>
                  <a:gd name="T29" fmla="*/ 2 h 9"/>
                  <a:gd name="T30" fmla="*/ 5 w 6"/>
                  <a:gd name="T31" fmla="*/ 2 h 9"/>
                  <a:gd name="T32" fmla="*/ 3 w 6"/>
                  <a:gd name="T33" fmla="*/ 1 h 9"/>
                  <a:gd name="T34" fmla="*/ 1 w 6"/>
                  <a:gd name="T35" fmla="*/ 1 h 9"/>
                  <a:gd name="T36" fmla="*/ 1 w 6"/>
                  <a:gd name="T37" fmla="*/ 3 h 9"/>
                  <a:gd name="T38" fmla="*/ 1 w 6"/>
                  <a:gd name="T39" fmla="*/ 4 h 9"/>
                  <a:gd name="T40" fmla="*/ 3 w 6"/>
                  <a:gd name="T41" fmla="*/ 4 h 9"/>
                  <a:gd name="T42" fmla="*/ 5 w 6"/>
                  <a:gd name="T43" fmla="*/ 5 h 9"/>
                  <a:gd name="T44" fmla="*/ 6 w 6"/>
                  <a:gd name="T45" fmla="*/ 7 h 9"/>
                  <a:gd name="T46" fmla="*/ 5 w 6"/>
                  <a:gd name="T47" fmla="*/ 8 h 9"/>
                  <a:gd name="T48" fmla="*/ 3 w 6"/>
                  <a:gd name="T49" fmla="*/ 9 h 9"/>
                  <a:gd name="T50" fmla="*/ 0 w 6"/>
                  <a:gd name="T51" fmla="*/ 8 h 9"/>
                  <a:gd name="T52" fmla="*/ 0 w 6"/>
                  <a:gd name="T53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" h="9"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4" y="8"/>
                      <a:pt x="4" y="8"/>
                      <a:pt x="5" y="8"/>
                    </a:cubicBezTo>
                    <a:cubicBezTo>
                      <a:pt x="5" y="8"/>
                      <a:pt x="6" y="7"/>
                      <a:pt x="6" y="7"/>
                    </a:cubicBezTo>
                    <a:cubicBezTo>
                      <a:pt x="6" y="6"/>
                      <a:pt x="5" y="6"/>
                      <a:pt x="5" y="5"/>
                    </a:cubicBezTo>
                    <a:cubicBezTo>
                      <a:pt x="4" y="5"/>
                      <a:pt x="4" y="5"/>
                      <a:pt x="3" y="5"/>
                    </a:cubicBezTo>
                    <a:cubicBezTo>
                      <a:pt x="2" y="5"/>
                      <a:pt x="2" y="4"/>
                      <a:pt x="1" y="4"/>
                    </a:cubicBezTo>
                    <a:cubicBezTo>
                      <a:pt x="1" y="4"/>
                      <a:pt x="0" y="3"/>
                      <a:pt x="0" y="3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1"/>
                      <a:pt x="6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4" y="1"/>
                      <a:pt x="3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4" y="4"/>
                      <a:pt x="5" y="5"/>
                      <a:pt x="5" y="5"/>
                    </a:cubicBezTo>
                    <a:cubicBezTo>
                      <a:pt x="6" y="5"/>
                      <a:pt x="6" y="6"/>
                      <a:pt x="6" y="7"/>
                    </a:cubicBezTo>
                    <a:cubicBezTo>
                      <a:pt x="6" y="7"/>
                      <a:pt x="6" y="8"/>
                      <a:pt x="5" y="8"/>
                    </a:cubicBezTo>
                    <a:cubicBezTo>
                      <a:pt x="5" y="9"/>
                      <a:pt x="4" y="9"/>
                      <a:pt x="3" y="9"/>
                    </a:cubicBezTo>
                    <a:cubicBezTo>
                      <a:pt x="2" y="9"/>
                      <a:pt x="1" y="8"/>
                      <a:pt x="0" y="8"/>
                    </a:cubicBezTo>
                    <a:cubicBezTo>
                      <a:pt x="0" y="7"/>
                      <a:pt x="0" y="7"/>
                      <a:pt x="0" y="7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8" name="Freeform 693"/>
              <p:cNvSpPr>
                <a:spLocks/>
              </p:cNvSpPr>
              <p:nvPr/>
            </p:nvSpPr>
            <p:spPr bwMode="auto">
              <a:xfrm>
                <a:off x="5129" y="1513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0 h 3"/>
                  <a:gd name="T8" fmla="*/ 3 w 3"/>
                  <a:gd name="T9" fmla="*/ 0 h 3"/>
                  <a:gd name="T10" fmla="*/ 3 w 3"/>
                  <a:gd name="T11" fmla="*/ 0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3 h 3"/>
                  <a:gd name="T18" fmla="*/ 1 w 3"/>
                  <a:gd name="T19" fmla="*/ 3 h 3"/>
                  <a:gd name="T20" fmla="*/ 1 w 3"/>
                  <a:gd name="T21" fmla="*/ 3 h 3"/>
                  <a:gd name="T22" fmla="*/ 1 w 3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9" name="Freeform 694"/>
              <p:cNvSpPr>
                <a:spLocks/>
              </p:cNvSpPr>
              <p:nvPr/>
            </p:nvSpPr>
            <p:spPr bwMode="auto">
              <a:xfrm>
                <a:off x="5150" y="1513"/>
                <a:ext cx="3" cy="3"/>
              </a:xfrm>
              <a:custGeom>
                <a:avLst/>
                <a:gdLst>
                  <a:gd name="T0" fmla="*/ 0 w 6"/>
                  <a:gd name="T1" fmla="*/ 7 h 9"/>
                  <a:gd name="T2" fmla="*/ 0 w 6"/>
                  <a:gd name="T3" fmla="*/ 7 h 9"/>
                  <a:gd name="T4" fmla="*/ 3 w 6"/>
                  <a:gd name="T5" fmla="*/ 8 h 9"/>
                  <a:gd name="T6" fmla="*/ 5 w 6"/>
                  <a:gd name="T7" fmla="*/ 8 h 9"/>
                  <a:gd name="T8" fmla="*/ 6 w 6"/>
                  <a:gd name="T9" fmla="*/ 7 h 9"/>
                  <a:gd name="T10" fmla="*/ 5 w 6"/>
                  <a:gd name="T11" fmla="*/ 5 h 9"/>
                  <a:gd name="T12" fmla="*/ 3 w 6"/>
                  <a:gd name="T13" fmla="*/ 5 h 9"/>
                  <a:gd name="T14" fmla="*/ 1 w 6"/>
                  <a:gd name="T15" fmla="*/ 4 h 9"/>
                  <a:gd name="T16" fmla="*/ 0 w 6"/>
                  <a:gd name="T17" fmla="*/ 3 h 9"/>
                  <a:gd name="T18" fmla="*/ 1 w 6"/>
                  <a:gd name="T19" fmla="*/ 1 h 9"/>
                  <a:gd name="T20" fmla="*/ 3 w 6"/>
                  <a:gd name="T21" fmla="*/ 0 h 9"/>
                  <a:gd name="T22" fmla="*/ 6 w 6"/>
                  <a:gd name="T23" fmla="*/ 1 h 9"/>
                  <a:gd name="T24" fmla="*/ 6 w 6"/>
                  <a:gd name="T25" fmla="*/ 2 h 9"/>
                  <a:gd name="T26" fmla="*/ 6 w 6"/>
                  <a:gd name="T27" fmla="*/ 2 h 9"/>
                  <a:gd name="T28" fmla="*/ 6 w 6"/>
                  <a:gd name="T29" fmla="*/ 2 h 9"/>
                  <a:gd name="T30" fmla="*/ 3 w 6"/>
                  <a:gd name="T31" fmla="*/ 1 h 9"/>
                  <a:gd name="T32" fmla="*/ 1 w 6"/>
                  <a:gd name="T33" fmla="*/ 1 h 9"/>
                  <a:gd name="T34" fmla="*/ 1 w 6"/>
                  <a:gd name="T35" fmla="*/ 3 h 9"/>
                  <a:gd name="T36" fmla="*/ 1 w 6"/>
                  <a:gd name="T37" fmla="*/ 4 h 9"/>
                  <a:gd name="T38" fmla="*/ 3 w 6"/>
                  <a:gd name="T39" fmla="*/ 4 h 9"/>
                  <a:gd name="T40" fmla="*/ 5 w 6"/>
                  <a:gd name="T41" fmla="*/ 5 h 9"/>
                  <a:gd name="T42" fmla="*/ 6 w 6"/>
                  <a:gd name="T43" fmla="*/ 7 h 9"/>
                  <a:gd name="T44" fmla="*/ 5 w 6"/>
                  <a:gd name="T45" fmla="*/ 8 h 9"/>
                  <a:gd name="T46" fmla="*/ 3 w 6"/>
                  <a:gd name="T47" fmla="*/ 9 h 9"/>
                  <a:gd name="T48" fmla="*/ 0 w 6"/>
                  <a:gd name="T49" fmla="*/ 8 h 9"/>
                  <a:gd name="T50" fmla="*/ 0 w 6"/>
                  <a:gd name="T51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" h="9"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6" y="8"/>
                      <a:pt x="6" y="7"/>
                      <a:pt x="6" y="7"/>
                    </a:cubicBezTo>
                    <a:cubicBezTo>
                      <a:pt x="6" y="6"/>
                      <a:pt x="6" y="6"/>
                      <a:pt x="5" y="5"/>
                    </a:cubicBezTo>
                    <a:cubicBezTo>
                      <a:pt x="5" y="5"/>
                      <a:pt x="4" y="5"/>
                      <a:pt x="3" y="5"/>
                    </a:cubicBezTo>
                    <a:cubicBezTo>
                      <a:pt x="2" y="5"/>
                      <a:pt x="2" y="4"/>
                      <a:pt x="1" y="4"/>
                    </a:cubicBezTo>
                    <a:cubicBezTo>
                      <a:pt x="1" y="4"/>
                      <a:pt x="0" y="3"/>
                      <a:pt x="0" y="3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2" y="1"/>
                      <a:pt x="3" y="0"/>
                      <a:pt x="3" y="0"/>
                    </a:cubicBezTo>
                    <a:cubicBezTo>
                      <a:pt x="4" y="0"/>
                      <a:pt x="5" y="1"/>
                      <a:pt x="6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1"/>
                      <a:pt x="4" y="1"/>
                      <a:pt x="3" y="1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4" y="4"/>
                      <a:pt x="5" y="5"/>
                      <a:pt x="5" y="5"/>
                    </a:cubicBezTo>
                    <a:cubicBezTo>
                      <a:pt x="6" y="5"/>
                      <a:pt x="6" y="6"/>
                      <a:pt x="6" y="7"/>
                    </a:cubicBezTo>
                    <a:cubicBezTo>
                      <a:pt x="6" y="7"/>
                      <a:pt x="6" y="8"/>
                      <a:pt x="5" y="8"/>
                    </a:cubicBezTo>
                    <a:cubicBezTo>
                      <a:pt x="5" y="9"/>
                      <a:pt x="4" y="9"/>
                      <a:pt x="3" y="9"/>
                    </a:cubicBezTo>
                    <a:cubicBezTo>
                      <a:pt x="2" y="9"/>
                      <a:pt x="1" y="8"/>
                      <a:pt x="0" y="8"/>
                    </a:cubicBezTo>
                    <a:cubicBezTo>
                      <a:pt x="0" y="7"/>
                      <a:pt x="0" y="7"/>
                      <a:pt x="0" y="7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0" name="Freeform 695"/>
              <p:cNvSpPr>
                <a:spLocks/>
              </p:cNvSpPr>
              <p:nvPr/>
            </p:nvSpPr>
            <p:spPr bwMode="auto">
              <a:xfrm>
                <a:off x="5154" y="1513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0 h 3"/>
                  <a:gd name="T4" fmla="*/ 1 w 1"/>
                  <a:gd name="T5" fmla="*/ 0 h 3"/>
                  <a:gd name="T6" fmla="*/ 1 w 1"/>
                  <a:gd name="T7" fmla="*/ 0 h 3"/>
                  <a:gd name="T8" fmla="*/ 1 w 1"/>
                  <a:gd name="T9" fmla="*/ 0 h 3"/>
                  <a:gd name="T10" fmla="*/ 0 w 1"/>
                  <a:gd name="T11" fmla="*/ 0 h 3"/>
                  <a:gd name="T12" fmla="*/ 0 w 1"/>
                  <a:gd name="T13" fmla="*/ 1 h 3"/>
                  <a:gd name="T14" fmla="*/ 1 w 1"/>
                  <a:gd name="T15" fmla="*/ 1 h 3"/>
                  <a:gd name="T16" fmla="*/ 1 w 1"/>
                  <a:gd name="T17" fmla="*/ 2 h 3"/>
                  <a:gd name="T18" fmla="*/ 1 w 1"/>
                  <a:gd name="T19" fmla="*/ 2 h 3"/>
                  <a:gd name="T20" fmla="*/ 0 w 1"/>
                  <a:gd name="T21" fmla="*/ 2 h 3"/>
                  <a:gd name="T22" fmla="*/ 0 w 1"/>
                  <a:gd name="T23" fmla="*/ 3 h 3"/>
                  <a:gd name="T24" fmla="*/ 1 w 1"/>
                  <a:gd name="T25" fmla="*/ 3 h 3"/>
                  <a:gd name="T26" fmla="*/ 1 w 1"/>
                  <a:gd name="T27" fmla="*/ 3 h 3"/>
                  <a:gd name="T28" fmla="*/ 1 w 1"/>
                  <a:gd name="T29" fmla="*/ 3 h 3"/>
                  <a:gd name="T30" fmla="*/ 0 w 1"/>
                  <a:gd name="T31" fmla="*/ 3 h 3"/>
                  <a:gd name="T32" fmla="*/ 0 w 1"/>
                  <a:gd name="T33" fmla="*/ 3 h 3"/>
                  <a:gd name="T34" fmla="*/ 0 w 1"/>
                  <a:gd name="T3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1" name="Freeform 696"/>
              <p:cNvSpPr>
                <a:spLocks noEditPoints="1"/>
              </p:cNvSpPr>
              <p:nvPr/>
            </p:nvSpPr>
            <p:spPr bwMode="auto">
              <a:xfrm>
                <a:off x="5156" y="1513"/>
                <a:ext cx="2" cy="3"/>
              </a:xfrm>
              <a:custGeom>
                <a:avLst/>
                <a:gdLst>
                  <a:gd name="T0" fmla="*/ 0 w 5"/>
                  <a:gd name="T1" fmla="*/ 1 h 9"/>
                  <a:gd name="T2" fmla="*/ 0 w 5"/>
                  <a:gd name="T3" fmla="*/ 0 h 9"/>
                  <a:gd name="T4" fmla="*/ 2 w 5"/>
                  <a:gd name="T5" fmla="*/ 0 h 9"/>
                  <a:gd name="T6" fmla="*/ 5 w 5"/>
                  <a:gd name="T7" fmla="*/ 3 h 9"/>
                  <a:gd name="T8" fmla="*/ 2 w 5"/>
                  <a:gd name="T9" fmla="*/ 5 h 9"/>
                  <a:gd name="T10" fmla="*/ 0 w 5"/>
                  <a:gd name="T11" fmla="*/ 5 h 9"/>
                  <a:gd name="T12" fmla="*/ 0 w 5"/>
                  <a:gd name="T13" fmla="*/ 9 h 9"/>
                  <a:gd name="T14" fmla="*/ 0 w 5"/>
                  <a:gd name="T15" fmla="*/ 9 h 9"/>
                  <a:gd name="T16" fmla="*/ 0 w 5"/>
                  <a:gd name="T17" fmla="*/ 9 h 9"/>
                  <a:gd name="T18" fmla="*/ 0 w 5"/>
                  <a:gd name="T19" fmla="*/ 1 h 9"/>
                  <a:gd name="T20" fmla="*/ 2 w 5"/>
                  <a:gd name="T21" fmla="*/ 5 h 9"/>
                  <a:gd name="T22" fmla="*/ 4 w 5"/>
                  <a:gd name="T23" fmla="*/ 3 h 9"/>
                  <a:gd name="T24" fmla="*/ 2 w 5"/>
                  <a:gd name="T25" fmla="*/ 1 h 9"/>
                  <a:gd name="T26" fmla="*/ 0 w 5"/>
                  <a:gd name="T27" fmla="*/ 1 h 9"/>
                  <a:gd name="T28" fmla="*/ 0 w 5"/>
                  <a:gd name="T29" fmla="*/ 5 h 9"/>
                  <a:gd name="T30" fmla="*/ 2 w 5"/>
                  <a:gd name="T3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" y="0"/>
                      <a:pt x="5" y="2"/>
                      <a:pt x="5" y="3"/>
                    </a:cubicBezTo>
                    <a:cubicBezTo>
                      <a:pt x="5" y="4"/>
                      <a:pt x="4" y="5"/>
                      <a:pt x="2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0" y="1"/>
                    </a:lnTo>
                    <a:close/>
                    <a:moveTo>
                      <a:pt x="2" y="5"/>
                    </a:moveTo>
                    <a:cubicBezTo>
                      <a:pt x="3" y="5"/>
                      <a:pt x="4" y="4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2" name="Freeform 697"/>
              <p:cNvSpPr>
                <a:spLocks/>
              </p:cNvSpPr>
              <p:nvPr/>
            </p:nvSpPr>
            <p:spPr bwMode="auto">
              <a:xfrm>
                <a:off x="5159" y="151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1 w 2"/>
                  <a:gd name="T15" fmla="*/ 0 h 3"/>
                  <a:gd name="T16" fmla="*/ 1 w 2"/>
                  <a:gd name="T17" fmla="*/ 3 h 3"/>
                  <a:gd name="T18" fmla="*/ 1 w 2"/>
                  <a:gd name="T19" fmla="*/ 3 h 3"/>
                  <a:gd name="T20" fmla="*/ 1 w 2"/>
                  <a:gd name="T21" fmla="*/ 3 h 3"/>
                  <a:gd name="T22" fmla="*/ 1 w 2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3" name="Freeform 698"/>
              <p:cNvSpPr>
                <a:spLocks/>
              </p:cNvSpPr>
              <p:nvPr/>
            </p:nvSpPr>
            <p:spPr bwMode="auto">
              <a:xfrm>
                <a:off x="5162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0 w 2"/>
                  <a:gd name="T21" fmla="*/ 2 h 3"/>
                  <a:gd name="T22" fmla="*/ 0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0 w 2"/>
                  <a:gd name="T31" fmla="*/ 3 h 3"/>
                  <a:gd name="T32" fmla="*/ 0 w 2"/>
                  <a:gd name="T33" fmla="*/ 3 h 3"/>
                  <a:gd name="T34" fmla="*/ 0 w 2"/>
                  <a:gd name="T3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4" name="Freeform 699"/>
              <p:cNvSpPr>
                <a:spLocks/>
              </p:cNvSpPr>
              <p:nvPr/>
            </p:nvSpPr>
            <p:spPr bwMode="auto">
              <a:xfrm>
                <a:off x="5165" y="1513"/>
                <a:ext cx="3" cy="3"/>
              </a:xfrm>
              <a:custGeom>
                <a:avLst/>
                <a:gdLst>
                  <a:gd name="T0" fmla="*/ 2 w 3"/>
                  <a:gd name="T1" fmla="*/ 1 h 3"/>
                  <a:gd name="T2" fmla="*/ 1 w 3"/>
                  <a:gd name="T3" fmla="*/ 2 h 3"/>
                  <a:gd name="T4" fmla="*/ 1 w 3"/>
                  <a:gd name="T5" fmla="*/ 2 h 3"/>
                  <a:gd name="T6" fmla="*/ 1 w 3"/>
                  <a:gd name="T7" fmla="*/ 2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0 w 3"/>
                  <a:gd name="T15" fmla="*/ 3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1 w 3"/>
                  <a:gd name="T23" fmla="*/ 1 h 3"/>
                  <a:gd name="T24" fmla="*/ 2 w 3"/>
                  <a:gd name="T25" fmla="*/ 0 h 3"/>
                  <a:gd name="T26" fmla="*/ 3 w 3"/>
                  <a:gd name="T27" fmla="*/ 0 h 3"/>
                  <a:gd name="T28" fmla="*/ 3 w 3"/>
                  <a:gd name="T29" fmla="*/ 0 h 3"/>
                  <a:gd name="T30" fmla="*/ 3 w 3"/>
                  <a:gd name="T31" fmla="*/ 3 h 3"/>
                  <a:gd name="T32" fmla="*/ 2 w 3"/>
                  <a:gd name="T33" fmla="*/ 3 h 3"/>
                  <a:gd name="T34" fmla="*/ 2 w 3"/>
                  <a:gd name="T35" fmla="*/ 3 h 3"/>
                  <a:gd name="T36" fmla="*/ 2 w 3"/>
                  <a:gd name="T3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5" name="Freeform 700"/>
              <p:cNvSpPr>
                <a:spLocks noEditPoints="1"/>
              </p:cNvSpPr>
              <p:nvPr/>
            </p:nvSpPr>
            <p:spPr bwMode="auto">
              <a:xfrm>
                <a:off x="5169" y="1513"/>
                <a:ext cx="2" cy="3"/>
              </a:xfrm>
              <a:custGeom>
                <a:avLst/>
                <a:gdLst>
                  <a:gd name="T0" fmla="*/ 0 w 5"/>
                  <a:gd name="T1" fmla="*/ 1 h 9"/>
                  <a:gd name="T2" fmla="*/ 0 w 5"/>
                  <a:gd name="T3" fmla="*/ 0 h 9"/>
                  <a:gd name="T4" fmla="*/ 2 w 5"/>
                  <a:gd name="T5" fmla="*/ 0 h 9"/>
                  <a:gd name="T6" fmla="*/ 4 w 5"/>
                  <a:gd name="T7" fmla="*/ 3 h 9"/>
                  <a:gd name="T8" fmla="*/ 3 w 5"/>
                  <a:gd name="T9" fmla="*/ 4 h 9"/>
                  <a:gd name="T10" fmla="*/ 5 w 5"/>
                  <a:gd name="T11" fmla="*/ 7 h 9"/>
                  <a:gd name="T12" fmla="*/ 3 w 5"/>
                  <a:gd name="T13" fmla="*/ 9 h 9"/>
                  <a:gd name="T14" fmla="*/ 0 w 5"/>
                  <a:gd name="T15" fmla="*/ 9 h 9"/>
                  <a:gd name="T16" fmla="*/ 0 w 5"/>
                  <a:gd name="T17" fmla="*/ 9 h 9"/>
                  <a:gd name="T18" fmla="*/ 0 w 5"/>
                  <a:gd name="T19" fmla="*/ 1 h 9"/>
                  <a:gd name="T20" fmla="*/ 2 w 5"/>
                  <a:gd name="T21" fmla="*/ 4 h 9"/>
                  <a:gd name="T22" fmla="*/ 4 w 5"/>
                  <a:gd name="T23" fmla="*/ 3 h 9"/>
                  <a:gd name="T24" fmla="*/ 2 w 5"/>
                  <a:gd name="T25" fmla="*/ 1 h 9"/>
                  <a:gd name="T26" fmla="*/ 2 w 5"/>
                  <a:gd name="T27" fmla="*/ 1 h 9"/>
                  <a:gd name="T28" fmla="*/ 1 w 5"/>
                  <a:gd name="T29" fmla="*/ 1 h 9"/>
                  <a:gd name="T30" fmla="*/ 1 w 5"/>
                  <a:gd name="T31" fmla="*/ 4 h 9"/>
                  <a:gd name="T32" fmla="*/ 2 w 5"/>
                  <a:gd name="T33" fmla="*/ 4 h 9"/>
                  <a:gd name="T34" fmla="*/ 3 w 5"/>
                  <a:gd name="T35" fmla="*/ 8 h 9"/>
                  <a:gd name="T36" fmla="*/ 5 w 5"/>
                  <a:gd name="T37" fmla="*/ 6 h 9"/>
                  <a:gd name="T38" fmla="*/ 3 w 5"/>
                  <a:gd name="T39" fmla="*/ 5 h 9"/>
                  <a:gd name="T40" fmla="*/ 1 w 5"/>
                  <a:gd name="T41" fmla="*/ 5 h 9"/>
                  <a:gd name="T42" fmla="*/ 1 w 5"/>
                  <a:gd name="T43" fmla="*/ 8 h 9"/>
                  <a:gd name="T44" fmla="*/ 3 w 5"/>
                  <a:gd name="T4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3"/>
                    </a:cubicBezTo>
                    <a:cubicBezTo>
                      <a:pt x="4" y="3"/>
                      <a:pt x="4" y="4"/>
                      <a:pt x="3" y="4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8"/>
                      <a:pt x="4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0" y="1"/>
                    </a:lnTo>
                    <a:close/>
                    <a:moveTo>
                      <a:pt x="2" y="4"/>
                    </a:moveTo>
                    <a:cubicBezTo>
                      <a:pt x="3" y="4"/>
                      <a:pt x="4" y="3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2" y="4"/>
                    </a:lnTo>
                    <a:close/>
                    <a:moveTo>
                      <a:pt x="3" y="8"/>
                    </a:moveTo>
                    <a:cubicBezTo>
                      <a:pt x="4" y="8"/>
                      <a:pt x="5" y="7"/>
                      <a:pt x="5" y="6"/>
                    </a:cubicBezTo>
                    <a:cubicBezTo>
                      <a:pt x="5" y="5"/>
                      <a:pt x="4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6" name="Freeform 701"/>
              <p:cNvSpPr>
                <a:spLocks/>
              </p:cNvSpPr>
              <p:nvPr/>
            </p:nvSpPr>
            <p:spPr bwMode="auto">
              <a:xfrm>
                <a:off x="5171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1 w 2"/>
                  <a:gd name="T11" fmla="*/ 0 h 3"/>
                  <a:gd name="T12" fmla="*/ 1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1 w 2"/>
                  <a:gd name="T21" fmla="*/ 2 h 3"/>
                  <a:gd name="T22" fmla="*/ 1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2 w 2"/>
                  <a:gd name="T31" fmla="*/ 3 h 3"/>
                  <a:gd name="T32" fmla="*/ 0 w 2"/>
                  <a:gd name="T33" fmla="*/ 3 h 3"/>
                  <a:gd name="T34" fmla="*/ 0 w 2"/>
                  <a:gd name="T35" fmla="*/ 3 h 3"/>
                  <a:gd name="T36" fmla="*/ 0 w 2"/>
                  <a:gd name="T3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7" name="Freeform 702"/>
              <p:cNvSpPr>
                <a:spLocks noEditPoints="1"/>
              </p:cNvSpPr>
              <p:nvPr/>
            </p:nvSpPr>
            <p:spPr bwMode="auto">
              <a:xfrm>
                <a:off x="5174" y="1513"/>
                <a:ext cx="2" cy="3"/>
              </a:xfrm>
              <a:custGeom>
                <a:avLst/>
                <a:gdLst>
                  <a:gd name="T0" fmla="*/ 5 w 6"/>
                  <a:gd name="T1" fmla="*/ 7 h 9"/>
                  <a:gd name="T2" fmla="*/ 4 w 6"/>
                  <a:gd name="T3" fmla="*/ 6 h 9"/>
                  <a:gd name="T4" fmla="*/ 3 w 6"/>
                  <a:gd name="T5" fmla="*/ 5 h 9"/>
                  <a:gd name="T6" fmla="*/ 1 w 6"/>
                  <a:gd name="T7" fmla="*/ 5 h 9"/>
                  <a:gd name="T8" fmla="*/ 1 w 6"/>
                  <a:gd name="T9" fmla="*/ 9 h 9"/>
                  <a:gd name="T10" fmla="*/ 1 w 6"/>
                  <a:gd name="T11" fmla="*/ 9 h 9"/>
                  <a:gd name="T12" fmla="*/ 0 w 6"/>
                  <a:gd name="T13" fmla="*/ 9 h 9"/>
                  <a:gd name="T14" fmla="*/ 0 w 6"/>
                  <a:gd name="T15" fmla="*/ 1 h 9"/>
                  <a:gd name="T16" fmla="*/ 1 w 6"/>
                  <a:gd name="T17" fmla="*/ 0 h 9"/>
                  <a:gd name="T18" fmla="*/ 3 w 6"/>
                  <a:gd name="T19" fmla="*/ 0 h 9"/>
                  <a:gd name="T20" fmla="*/ 5 w 6"/>
                  <a:gd name="T21" fmla="*/ 3 h 9"/>
                  <a:gd name="T22" fmla="*/ 5 w 6"/>
                  <a:gd name="T23" fmla="*/ 3 h 9"/>
                  <a:gd name="T24" fmla="*/ 4 w 6"/>
                  <a:gd name="T25" fmla="*/ 5 h 9"/>
                  <a:gd name="T26" fmla="*/ 5 w 6"/>
                  <a:gd name="T27" fmla="*/ 7 h 9"/>
                  <a:gd name="T28" fmla="*/ 5 w 6"/>
                  <a:gd name="T29" fmla="*/ 8 h 9"/>
                  <a:gd name="T30" fmla="*/ 5 w 6"/>
                  <a:gd name="T31" fmla="*/ 8 h 9"/>
                  <a:gd name="T32" fmla="*/ 6 w 6"/>
                  <a:gd name="T33" fmla="*/ 8 h 9"/>
                  <a:gd name="T34" fmla="*/ 5 w 6"/>
                  <a:gd name="T35" fmla="*/ 8 h 9"/>
                  <a:gd name="T36" fmla="*/ 5 w 6"/>
                  <a:gd name="T37" fmla="*/ 8 h 9"/>
                  <a:gd name="T38" fmla="*/ 5 w 6"/>
                  <a:gd name="T39" fmla="*/ 7 h 9"/>
                  <a:gd name="T40" fmla="*/ 3 w 6"/>
                  <a:gd name="T41" fmla="*/ 1 h 9"/>
                  <a:gd name="T42" fmla="*/ 1 w 6"/>
                  <a:gd name="T43" fmla="*/ 1 h 9"/>
                  <a:gd name="T44" fmla="*/ 1 w 6"/>
                  <a:gd name="T45" fmla="*/ 5 h 9"/>
                  <a:gd name="T46" fmla="*/ 3 w 6"/>
                  <a:gd name="T47" fmla="*/ 5 h 9"/>
                  <a:gd name="T48" fmla="*/ 5 w 6"/>
                  <a:gd name="T49" fmla="*/ 3 h 9"/>
                  <a:gd name="T50" fmla="*/ 3 w 6"/>
                  <a:gd name="T51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" h="9">
                    <a:moveTo>
                      <a:pt x="5" y="7"/>
                    </a:moveTo>
                    <a:cubicBezTo>
                      <a:pt x="5" y="6"/>
                      <a:pt x="4" y="6"/>
                      <a:pt x="4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5" y="1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4"/>
                      <a:pt x="5" y="5"/>
                      <a:pt x="4" y="5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lnTo>
                      <a:pt x="5" y="7"/>
                    </a:lnTo>
                    <a:close/>
                    <a:moveTo>
                      <a:pt x="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8" name="Freeform 703"/>
              <p:cNvSpPr>
                <a:spLocks noEditPoints="1"/>
              </p:cNvSpPr>
              <p:nvPr/>
            </p:nvSpPr>
            <p:spPr bwMode="auto">
              <a:xfrm>
                <a:off x="5194" y="1513"/>
                <a:ext cx="4" cy="3"/>
              </a:xfrm>
              <a:custGeom>
                <a:avLst/>
                <a:gdLst>
                  <a:gd name="T0" fmla="*/ 4 w 9"/>
                  <a:gd name="T1" fmla="*/ 0 h 9"/>
                  <a:gd name="T2" fmla="*/ 8 w 9"/>
                  <a:gd name="T3" fmla="*/ 5 h 9"/>
                  <a:gd name="T4" fmla="*/ 4 w 9"/>
                  <a:gd name="T5" fmla="*/ 9 h 9"/>
                  <a:gd name="T6" fmla="*/ 1 w 9"/>
                  <a:gd name="T7" fmla="*/ 4 h 9"/>
                  <a:gd name="T8" fmla="*/ 4 w 9"/>
                  <a:gd name="T9" fmla="*/ 0 h 9"/>
                  <a:gd name="T10" fmla="*/ 4 w 9"/>
                  <a:gd name="T11" fmla="*/ 8 h 9"/>
                  <a:gd name="T12" fmla="*/ 8 w 9"/>
                  <a:gd name="T13" fmla="*/ 5 h 9"/>
                  <a:gd name="T14" fmla="*/ 4 w 9"/>
                  <a:gd name="T15" fmla="*/ 1 h 9"/>
                  <a:gd name="T16" fmla="*/ 1 w 9"/>
                  <a:gd name="T17" fmla="*/ 5 h 9"/>
                  <a:gd name="T18" fmla="*/ 1 w 9"/>
                  <a:gd name="T19" fmla="*/ 5 h 9"/>
                  <a:gd name="T20" fmla="*/ 4 w 9"/>
                  <a:gd name="T2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9">
                    <a:moveTo>
                      <a:pt x="4" y="0"/>
                    </a:moveTo>
                    <a:cubicBezTo>
                      <a:pt x="7" y="1"/>
                      <a:pt x="9" y="3"/>
                      <a:pt x="8" y="5"/>
                    </a:cubicBezTo>
                    <a:cubicBezTo>
                      <a:pt x="8" y="7"/>
                      <a:pt x="7" y="9"/>
                      <a:pt x="4" y="9"/>
                    </a:cubicBezTo>
                    <a:cubicBezTo>
                      <a:pt x="2" y="9"/>
                      <a:pt x="0" y="7"/>
                      <a:pt x="1" y="4"/>
                    </a:cubicBezTo>
                    <a:cubicBezTo>
                      <a:pt x="1" y="2"/>
                      <a:pt x="2" y="1"/>
                      <a:pt x="4" y="0"/>
                    </a:cubicBezTo>
                    <a:close/>
                    <a:moveTo>
                      <a:pt x="4" y="8"/>
                    </a:moveTo>
                    <a:cubicBezTo>
                      <a:pt x="6" y="8"/>
                      <a:pt x="8" y="7"/>
                      <a:pt x="8" y="5"/>
                    </a:cubicBezTo>
                    <a:cubicBezTo>
                      <a:pt x="8" y="3"/>
                      <a:pt x="6" y="1"/>
                      <a:pt x="4" y="1"/>
                    </a:cubicBezTo>
                    <a:cubicBezTo>
                      <a:pt x="3" y="1"/>
                      <a:pt x="1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4" y="8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9" name="Freeform 704"/>
              <p:cNvSpPr>
                <a:spLocks/>
              </p:cNvSpPr>
              <p:nvPr/>
            </p:nvSpPr>
            <p:spPr bwMode="auto">
              <a:xfrm>
                <a:off x="5198" y="1513"/>
                <a:ext cx="3" cy="3"/>
              </a:xfrm>
              <a:custGeom>
                <a:avLst/>
                <a:gdLst>
                  <a:gd name="T0" fmla="*/ 5 w 7"/>
                  <a:gd name="T1" fmla="*/ 0 h 9"/>
                  <a:gd name="T2" fmla="*/ 7 w 7"/>
                  <a:gd name="T3" fmla="*/ 1 h 9"/>
                  <a:gd name="T4" fmla="*/ 7 w 7"/>
                  <a:gd name="T5" fmla="*/ 2 h 9"/>
                  <a:gd name="T6" fmla="*/ 7 w 7"/>
                  <a:gd name="T7" fmla="*/ 2 h 9"/>
                  <a:gd name="T8" fmla="*/ 5 w 7"/>
                  <a:gd name="T9" fmla="*/ 1 h 9"/>
                  <a:gd name="T10" fmla="*/ 1 w 7"/>
                  <a:gd name="T11" fmla="*/ 5 h 9"/>
                  <a:gd name="T12" fmla="*/ 5 w 7"/>
                  <a:gd name="T13" fmla="*/ 8 h 9"/>
                  <a:gd name="T14" fmla="*/ 5 w 7"/>
                  <a:gd name="T15" fmla="*/ 8 h 9"/>
                  <a:gd name="T16" fmla="*/ 7 w 7"/>
                  <a:gd name="T17" fmla="*/ 7 h 9"/>
                  <a:gd name="T18" fmla="*/ 7 w 7"/>
                  <a:gd name="T19" fmla="*/ 7 h 9"/>
                  <a:gd name="T20" fmla="*/ 7 w 7"/>
                  <a:gd name="T21" fmla="*/ 8 h 9"/>
                  <a:gd name="T22" fmla="*/ 5 w 7"/>
                  <a:gd name="T23" fmla="*/ 9 h 9"/>
                  <a:gd name="T24" fmla="*/ 0 w 7"/>
                  <a:gd name="T25" fmla="*/ 5 h 9"/>
                  <a:gd name="T26" fmla="*/ 4 w 7"/>
                  <a:gd name="T27" fmla="*/ 0 h 9"/>
                  <a:gd name="T28" fmla="*/ 5 w 7"/>
                  <a:gd name="T2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9">
                    <a:moveTo>
                      <a:pt x="5" y="0"/>
                    </a:moveTo>
                    <a:cubicBezTo>
                      <a:pt x="6" y="0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3" y="1"/>
                      <a:pt x="1" y="2"/>
                      <a:pt x="1" y="5"/>
                    </a:cubicBezTo>
                    <a:cubicBezTo>
                      <a:pt x="1" y="7"/>
                      <a:pt x="3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8"/>
                      <a:pt x="6" y="8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6" y="9"/>
                      <a:pt x="5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3"/>
                      <a:pt x="1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0" name="Freeform 705"/>
              <p:cNvSpPr>
                <a:spLocks/>
              </p:cNvSpPr>
              <p:nvPr/>
            </p:nvSpPr>
            <p:spPr bwMode="auto">
              <a:xfrm>
                <a:off x="5201" y="1513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0 h 3"/>
                  <a:gd name="T4" fmla="*/ 0 w 3"/>
                  <a:gd name="T5" fmla="*/ 0 h 3"/>
                  <a:gd name="T6" fmla="*/ 1 w 3"/>
                  <a:gd name="T7" fmla="*/ 0 h 3"/>
                  <a:gd name="T8" fmla="*/ 3 w 3"/>
                  <a:gd name="T9" fmla="*/ 0 h 3"/>
                  <a:gd name="T10" fmla="*/ 3 w 3"/>
                  <a:gd name="T11" fmla="*/ 0 h 3"/>
                  <a:gd name="T12" fmla="*/ 3 w 3"/>
                  <a:gd name="T13" fmla="*/ 0 h 3"/>
                  <a:gd name="T14" fmla="*/ 2 w 3"/>
                  <a:gd name="T15" fmla="*/ 0 h 3"/>
                  <a:gd name="T16" fmla="*/ 2 w 3"/>
                  <a:gd name="T17" fmla="*/ 3 h 3"/>
                  <a:gd name="T18" fmla="*/ 2 w 3"/>
                  <a:gd name="T19" fmla="*/ 3 h 3"/>
                  <a:gd name="T20" fmla="*/ 2 w 3"/>
                  <a:gd name="T21" fmla="*/ 3 h 3"/>
                  <a:gd name="T22" fmla="*/ 2 w 3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1" name="Freeform 706"/>
              <p:cNvSpPr>
                <a:spLocks noEditPoints="1"/>
              </p:cNvSpPr>
              <p:nvPr/>
            </p:nvSpPr>
            <p:spPr bwMode="auto">
              <a:xfrm>
                <a:off x="5204" y="1513"/>
                <a:ext cx="4" cy="3"/>
              </a:xfrm>
              <a:custGeom>
                <a:avLst/>
                <a:gdLst>
                  <a:gd name="T0" fmla="*/ 4 w 8"/>
                  <a:gd name="T1" fmla="*/ 0 h 9"/>
                  <a:gd name="T2" fmla="*/ 8 w 8"/>
                  <a:gd name="T3" fmla="*/ 5 h 9"/>
                  <a:gd name="T4" fmla="*/ 4 w 8"/>
                  <a:gd name="T5" fmla="*/ 9 h 9"/>
                  <a:gd name="T6" fmla="*/ 0 w 8"/>
                  <a:gd name="T7" fmla="*/ 4 h 9"/>
                  <a:gd name="T8" fmla="*/ 4 w 8"/>
                  <a:gd name="T9" fmla="*/ 0 h 9"/>
                  <a:gd name="T10" fmla="*/ 4 w 8"/>
                  <a:gd name="T11" fmla="*/ 8 h 9"/>
                  <a:gd name="T12" fmla="*/ 7 w 8"/>
                  <a:gd name="T13" fmla="*/ 5 h 9"/>
                  <a:gd name="T14" fmla="*/ 4 w 8"/>
                  <a:gd name="T15" fmla="*/ 1 h 9"/>
                  <a:gd name="T16" fmla="*/ 0 w 8"/>
                  <a:gd name="T17" fmla="*/ 5 h 9"/>
                  <a:gd name="T18" fmla="*/ 4 w 8"/>
                  <a:gd name="T1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9">
                    <a:moveTo>
                      <a:pt x="4" y="0"/>
                    </a:moveTo>
                    <a:cubicBezTo>
                      <a:pt x="6" y="1"/>
                      <a:pt x="8" y="3"/>
                      <a:pt x="8" y="5"/>
                    </a:cubicBezTo>
                    <a:cubicBezTo>
                      <a:pt x="8" y="7"/>
                      <a:pt x="6" y="9"/>
                      <a:pt x="4" y="9"/>
                    </a:cubicBezTo>
                    <a:cubicBezTo>
                      <a:pt x="2" y="9"/>
                      <a:pt x="0" y="7"/>
                      <a:pt x="0" y="4"/>
                    </a:cubicBezTo>
                    <a:cubicBezTo>
                      <a:pt x="0" y="2"/>
                      <a:pt x="2" y="1"/>
                      <a:pt x="4" y="0"/>
                    </a:cubicBezTo>
                    <a:close/>
                    <a:moveTo>
                      <a:pt x="4" y="8"/>
                    </a:moveTo>
                    <a:cubicBezTo>
                      <a:pt x="6" y="8"/>
                      <a:pt x="8" y="7"/>
                      <a:pt x="7" y="5"/>
                    </a:cubicBezTo>
                    <a:cubicBezTo>
                      <a:pt x="7" y="3"/>
                      <a:pt x="6" y="1"/>
                      <a:pt x="4" y="1"/>
                    </a:cubicBezTo>
                    <a:cubicBezTo>
                      <a:pt x="2" y="2"/>
                      <a:pt x="0" y="3"/>
                      <a:pt x="0" y="5"/>
                    </a:cubicBezTo>
                    <a:cubicBezTo>
                      <a:pt x="1" y="7"/>
                      <a:pt x="2" y="8"/>
                      <a:pt x="4" y="8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2" name="Freeform 707"/>
              <p:cNvSpPr>
                <a:spLocks noEditPoints="1"/>
              </p:cNvSpPr>
              <p:nvPr/>
            </p:nvSpPr>
            <p:spPr bwMode="auto">
              <a:xfrm>
                <a:off x="5208" y="1513"/>
                <a:ext cx="2" cy="3"/>
              </a:xfrm>
              <a:custGeom>
                <a:avLst/>
                <a:gdLst>
                  <a:gd name="T0" fmla="*/ 0 w 5"/>
                  <a:gd name="T1" fmla="*/ 1 h 9"/>
                  <a:gd name="T2" fmla="*/ 0 w 5"/>
                  <a:gd name="T3" fmla="*/ 0 h 9"/>
                  <a:gd name="T4" fmla="*/ 2 w 5"/>
                  <a:gd name="T5" fmla="*/ 0 h 9"/>
                  <a:gd name="T6" fmla="*/ 4 w 5"/>
                  <a:gd name="T7" fmla="*/ 3 h 9"/>
                  <a:gd name="T8" fmla="*/ 3 w 5"/>
                  <a:gd name="T9" fmla="*/ 4 h 9"/>
                  <a:gd name="T10" fmla="*/ 5 w 5"/>
                  <a:gd name="T11" fmla="*/ 6 h 9"/>
                  <a:gd name="T12" fmla="*/ 3 w 5"/>
                  <a:gd name="T13" fmla="*/ 9 h 9"/>
                  <a:gd name="T14" fmla="*/ 3 w 5"/>
                  <a:gd name="T15" fmla="*/ 9 h 9"/>
                  <a:gd name="T16" fmla="*/ 0 w 5"/>
                  <a:gd name="T17" fmla="*/ 9 h 9"/>
                  <a:gd name="T18" fmla="*/ 0 w 5"/>
                  <a:gd name="T19" fmla="*/ 9 h 9"/>
                  <a:gd name="T20" fmla="*/ 0 w 5"/>
                  <a:gd name="T21" fmla="*/ 1 h 9"/>
                  <a:gd name="T22" fmla="*/ 2 w 5"/>
                  <a:gd name="T23" fmla="*/ 4 h 9"/>
                  <a:gd name="T24" fmla="*/ 4 w 5"/>
                  <a:gd name="T25" fmla="*/ 3 h 9"/>
                  <a:gd name="T26" fmla="*/ 2 w 5"/>
                  <a:gd name="T27" fmla="*/ 1 h 9"/>
                  <a:gd name="T28" fmla="*/ 2 w 5"/>
                  <a:gd name="T29" fmla="*/ 1 h 9"/>
                  <a:gd name="T30" fmla="*/ 1 w 5"/>
                  <a:gd name="T31" fmla="*/ 1 h 9"/>
                  <a:gd name="T32" fmla="*/ 1 w 5"/>
                  <a:gd name="T33" fmla="*/ 4 h 9"/>
                  <a:gd name="T34" fmla="*/ 2 w 5"/>
                  <a:gd name="T35" fmla="*/ 4 h 9"/>
                  <a:gd name="T36" fmla="*/ 3 w 5"/>
                  <a:gd name="T37" fmla="*/ 8 h 9"/>
                  <a:gd name="T38" fmla="*/ 5 w 5"/>
                  <a:gd name="T39" fmla="*/ 6 h 9"/>
                  <a:gd name="T40" fmla="*/ 3 w 5"/>
                  <a:gd name="T41" fmla="*/ 5 h 9"/>
                  <a:gd name="T42" fmla="*/ 1 w 5"/>
                  <a:gd name="T43" fmla="*/ 5 h 9"/>
                  <a:gd name="T44" fmla="*/ 1 w 5"/>
                  <a:gd name="T45" fmla="*/ 8 h 9"/>
                  <a:gd name="T46" fmla="*/ 3 w 5"/>
                  <a:gd name="T4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3"/>
                    </a:cubicBezTo>
                    <a:cubicBezTo>
                      <a:pt x="4" y="3"/>
                      <a:pt x="4" y="4"/>
                      <a:pt x="3" y="4"/>
                    </a:cubicBezTo>
                    <a:cubicBezTo>
                      <a:pt x="4" y="5"/>
                      <a:pt x="5" y="5"/>
                      <a:pt x="5" y="6"/>
                    </a:cubicBezTo>
                    <a:cubicBezTo>
                      <a:pt x="5" y="8"/>
                      <a:pt x="4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0" y="1"/>
                    </a:lnTo>
                    <a:close/>
                    <a:moveTo>
                      <a:pt x="2" y="4"/>
                    </a:moveTo>
                    <a:cubicBezTo>
                      <a:pt x="3" y="4"/>
                      <a:pt x="4" y="3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2" y="4"/>
                    </a:lnTo>
                    <a:close/>
                    <a:moveTo>
                      <a:pt x="3" y="8"/>
                    </a:moveTo>
                    <a:cubicBezTo>
                      <a:pt x="4" y="8"/>
                      <a:pt x="5" y="7"/>
                      <a:pt x="5" y="6"/>
                    </a:cubicBezTo>
                    <a:cubicBezTo>
                      <a:pt x="5" y="5"/>
                      <a:pt x="4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3" name="Freeform 708"/>
              <p:cNvSpPr>
                <a:spLocks/>
              </p:cNvSpPr>
              <p:nvPr/>
            </p:nvSpPr>
            <p:spPr bwMode="auto">
              <a:xfrm>
                <a:off x="5211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0 w 2"/>
                  <a:gd name="T21" fmla="*/ 2 h 3"/>
                  <a:gd name="T22" fmla="*/ 0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0 w 2"/>
                  <a:gd name="T31" fmla="*/ 3 h 3"/>
                  <a:gd name="T32" fmla="*/ 0 w 2"/>
                  <a:gd name="T33" fmla="*/ 3 h 3"/>
                  <a:gd name="T34" fmla="*/ 0 w 2"/>
                  <a:gd name="T3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4" name="Freeform 709"/>
              <p:cNvSpPr>
                <a:spLocks noEditPoints="1"/>
              </p:cNvSpPr>
              <p:nvPr/>
            </p:nvSpPr>
            <p:spPr bwMode="auto">
              <a:xfrm>
                <a:off x="5214" y="1513"/>
                <a:ext cx="2" cy="3"/>
              </a:xfrm>
              <a:custGeom>
                <a:avLst/>
                <a:gdLst>
                  <a:gd name="T0" fmla="*/ 5 w 6"/>
                  <a:gd name="T1" fmla="*/ 7 h 9"/>
                  <a:gd name="T2" fmla="*/ 4 w 6"/>
                  <a:gd name="T3" fmla="*/ 6 h 9"/>
                  <a:gd name="T4" fmla="*/ 3 w 6"/>
                  <a:gd name="T5" fmla="*/ 5 h 9"/>
                  <a:gd name="T6" fmla="*/ 1 w 6"/>
                  <a:gd name="T7" fmla="*/ 5 h 9"/>
                  <a:gd name="T8" fmla="*/ 1 w 6"/>
                  <a:gd name="T9" fmla="*/ 9 h 9"/>
                  <a:gd name="T10" fmla="*/ 1 w 6"/>
                  <a:gd name="T11" fmla="*/ 9 h 9"/>
                  <a:gd name="T12" fmla="*/ 0 w 6"/>
                  <a:gd name="T13" fmla="*/ 9 h 9"/>
                  <a:gd name="T14" fmla="*/ 0 w 6"/>
                  <a:gd name="T15" fmla="*/ 1 h 9"/>
                  <a:gd name="T16" fmla="*/ 1 w 6"/>
                  <a:gd name="T17" fmla="*/ 0 h 9"/>
                  <a:gd name="T18" fmla="*/ 3 w 6"/>
                  <a:gd name="T19" fmla="*/ 0 h 9"/>
                  <a:gd name="T20" fmla="*/ 6 w 6"/>
                  <a:gd name="T21" fmla="*/ 3 h 9"/>
                  <a:gd name="T22" fmla="*/ 4 w 6"/>
                  <a:gd name="T23" fmla="*/ 5 h 9"/>
                  <a:gd name="T24" fmla="*/ 5 w 6"/>
                  <a:gd name="T25" fmla="*/ 7 h 9"/>
                  <a:gd name="T26" fmla="*/ 5 w 6"/>
                  <a:gd name="T27" fmla="*/ 8 h 9"/>
                  <a:gd name="T28" fmla="*/ 5 w 6"/>
                  <a:gd name="T29" fmla="*/ 8 h 9"/>
                  <a:gd name="T30" fmla="*/ 6 w 6"/>
                  <a:gd name="T31" fmla="*/ 8 h 9"/>
                  <a:gd name="T32" fmla="*/ 6 w 6"/>
                  <a:gd name="T33" fmla="*/ 8 h 9"/>
                  <a:gd name="T34" fmla="*/ 5 w 6"/>
                  <a:gd name="T35" fmla="*/ 8 h 9"/>
                  <a:gd name="T36" fmla="*/ 5 w 6"/>
                  <a:gd name="T37" fmla="*/ 8 h 9"/>
                  <a:gd name="T38" fmla="*/ 5 w 6"/>
                  <a:gd name="T39" fmla="*/ 7 h 9"/>
                  <a:gd name="T40" fmla="*/ 3 w 6"/>
                  <a:gd name="T41" fmla="*/ 1 h 9"/>
                  <a:gd name="T42" fmla="*/ 1 w 6"/>
                  <a:gd name="T43" fmla="*/ 1 h 9"/>
                  <a:gd name="T44" fmla="*/ 1 w 6"/>
                  <a:gd name="T45" fmla="*/ 5 h 9"/>
                  <a:gd name="T46" fmla="*/ 3 w 6"/>
                  <a:gd name="T47" fmla="*/ 5 h 9"/>
                  <a:gd name="T48" fmla="*/ 5 w 6"/>
                  <a:gd name="T49" fmla="*/ 3 h 9"/>
                  <a:gd name="T50" fmla="*/ 3 w 6"/>
                  <a:gd name="T51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" h="9">
                    <a:moveTo>
                      <a:pt x="5" y="7"/>
                    </a:moveTo>
                    <a:cubicBezTo>
                      <a:pt x="5" y="6"/>
                      <a:pt x="5" y="6"/>
                      <a:pt x="4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6" y="1"/>
                      <a:pt x="6" y="3"/>
                    </a:cubicBezTo>
                    <a:cubicBezTo>
                      <a:pt x="6" y="4"/>
                      <a:pt x="5" y="5"/>
                      <a:pt x="4" y="5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7"/>
                      <a:pt x="5" y="7"/>
                    </a:cubicBezTo>
                    <a:close/>
                    <a:moveTo>
                      <a:pt x="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5" name="Freeform 710"/>
              <p:cNvSpPr>
                <a:spLocks/>
              </p:cNvSpPr>
              <p:nvPr/>
            </p:nvSpPr>
            <p:spPr bwMode="auto">
              <a:xfrm>
                <a:off x="5234" y="1513"/>
                <a:ext cx="3" cy="3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3 h 3"/>
                  <a:gd name="T8" fmla="*/ 0 w 3"/>
                  <a:gd name="T9" fmla="*/ 3 h 3"/>
                  <a:gd name="T10" fmla="*/ 0 w 3"/>
                  <a:gd name="T11" fmla="*/ 0 h 3"/>
                  <a:gd name="T12" fmla="*/ 0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  <a:gd name="T18" fmla="*/ 3 w 3"/>
                  <a:gd name="T19" fmla="*/ 3 h 3"/>
                  <a:gd name="T20" fmla="*/ 3 w 3"/>
                  <a:gd name="T21" fmla="*/ 0 h 3"/>
                  <a:gd name="T22" fmla="*/ 3 w 3"/>
                  <a:gd name="T23" fmla="*/ 0 h 3"/>
                  <a:gd name="T24" fmla="*/ 3 w 3"/>
                  <a:gd name="T25" fmla="*/ 0 h 3"/>
                  <a:gd name="T26" fmla="*/ 3 w 3"/>
                  <a:gd name="T27" fmla="*/ 3 h 3"/>
                  <a:gd name="T28" fmla="*/ 3 w 3"/>
                  <a:gd name="T29" fmla="*/ 3 h 3"/>
                  <a:gd name="T30" fmla="*/ 3 w 3"/>
                  <a:gd name="T31" fmla="*/ 3 h 3"/>
                  <a:gd name="T32" fmla="*/ 1 w 3"/>
                  <a:gd name="T3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6" name="Freeform 711"/>
              <p:cNvSpPr>
                <a:spLocks noEditPoints="1"/>
              </p:cNvSpPr>
              <p:nvPr/>
            </p:nvSpPr>
            <p:spPr bwMode="auto">
              <a:xfrm>
                <a:off x="5238" y="1513"/>
                <a:ext cx="3" cy="3"/>
              </a:xfrm>
              <a:custGeom>
                <a:avLst/>
                <a:gdLst>
                  <a:gd name="T0" fmla="*/ 4 w 8"/>
                  <a:gd name="T1" fmla="*/ 0 h 9"/>
                  <a:gd name="T2" fmla="*/ 8 w 8"/>
                  <a:gd name="T3" fmla="*/ 4 h 9"/>
                  <a:gd name="T4" fmla="*/ 4 w 8"/>
                  <a:gd name="T5" fmla="*/ 9 h 9"/>
                  <a:gd name="T6" fmla="*/ 0 w 8"/>
                  <a:gd name="T7" fmla="*/ 5 h 9"/>
                  <a:gd name="T8" fmla="*/ 0 w 8"/>
                  <a:gd name="T9" fmla="*/ 5 h 9"/>
                  <a:gd name="T10" fmla="*/ 3 w 8"/>
                  <a:gd name="T11" fmla="*/ 0 h 9"/>
                  <a:gd name="T12" fmla="*/ 4 w 8"/>
                  <a:gd name="T13" fmla="*/ 0 h 9"/>
                  <a:gd name="T14" fmla="*/ 4 w 8"/>
                  <a:gd name="T15" fmla="*/ 8 h 9"/>
                  <a:gd name="T16" fmla="*/ 7 w 8"/>
                  <a:gd name="T17" fmla="*/ 5 h 9"/>
                  <a:gd name="T18" fmla="*/ 4 w 8"/>
                  <a:gd name="T19" fmla="*/ 1 h 9"/>
                  <a:gd name="T20" fmla="*/ 0 w 8"/>
                  <a:gd name="T21" fmla="*/ 4 h 9"/>
                  <a:gd name="T22" fmla="*/ 0 w 8"/>
                  <a:gd name="T23" fmla="*/ 5 h 9"/>
                  <a:gd name="T24" fmla="*/ 4 w 8"/>
                  <a:gd name="T2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4" y="0"/>
                    </a:moveTo>
                    <a:cubicBezTo>
                      <a:pt x="6" y="0"/>
                      <a:pt x="8" y="2"/>
                      <a:pt x="8" y="4"/>
                    </a:cubicBezTo>
                    <a:cubicBezTo>
                      <a:pt x="8" y="7"/>
                      <a:pt x="7" y="9"/>
                      <a:pt x="4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1" y="0"/>
                      <a:pt x="3" y="0"/>
                    </a:cubicBezTo>
                    <a:lnTo>
                      <a:pt x="4" y="0"/>
                    </a:lnTo>
                    <a:close/>
                    <a:moveTo>
                      <a:pt x="4" y="8"/>
                    </a:moveTo>
                    <a:cubicBezTo>
                      <a:pt x="6" y="8"/>
                      <a:pt x="7" y="7"/>
                      <a:pt x="7" y="5"/>
                    </a:cubicBezTo>
                    <a:cubicBezTo>
                      <a:pt x="7" y="3"/>
                      <a:pt x="6" y="1"/>
                      <a:pt x="4" y="1"/>
                    </a:cubicBezTo>
                    <a:cubicBezTo>
                      <a:pt x="2" y="1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2" y="8"/>
                      <a:pt x="4" y="8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7" name="Freeform 712"/>
              <p:cNvSpPr>
                <a:spLocks/>
              </p:cNvSpPr>
              <p:nvPr/>
            </p:nvSpPr>
            <p:spPr bwMode="auto">
              <a:xfrm>
                <a:off x="5241" y="1513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2 w 3"/>
                  <a:gd name="T3" fmla="*/ 3 h 3"/>
                  <a:gd name="T4" fmla="*/ 0 w 3"/>
                  <a:gd name="T5" fmla="*/ 0 h 3"/>
                  <a:gd name="T6" fmla="*/ 0 w 3"/>
                  <a:gd name="T7" fmla="*/ 0 h 3"/>
                  <a:gd name="T8" fmla="*/ 1 w 3"/>
                  <a:gd name="T9" fmla="*/ 0 h 3"/>
                  <a:gd name="T10" fmla="*/ 2 w 3"/>
                  <a:gd name="T11" fmla="*/ 3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3 h 3"/>
                  <a:gd name="T20" fmla="*/ 2 w 3"/>
                  <a:gd name="T21" fmla="*/ 3 h 3"/>
                  <a:gd name="T22" fmla="*/ 2 w 3"/>
                  <a:gd name="T23" fmla="*/ 3 h 3"/>
                  <a:gd name="T24" fmla="*/ 2 w 3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3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8" name="Freeform 713"/>
              <p:cNvSpPr>
                <a:spLocks/>
              </p:cNvSpPr>
              <p:nvPr/>
            </p:nvSpPr>
            <p:spPr bwMode="auto">
              <a:xfrm>
                <a:off x="5245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0 w 2"/>
                  <a:gd name="T21" fmla="*/ 2 h 3"/>
                  <a:gd name="T22" fmla="*/ 0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0 w 2"/>
                  <a:gd name="T31" fmla="*/ 3 h 3"/>
                  <a:gd name="T32" fmla="*/ 0 w 2"/>
                  <a:gd name="T33" fmla="*/ 3 h 3"/>
                  <a:gd name="T34" fmla="*/ 0 w 2"/>
                  <a:gd name="T3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9" name="Freeform 714"/>
              <p:cNvSpPr>
                <a:spLocks/>
              </p:cNvSpPr>
              <p:nvPr/>
            </p:nvSpPr>
            <p:spPr bwMode="auto">
              <a:xfrm>
                <a:off x="5248" y="1513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2 h 3"/>
                  <a:gd name="T4" fmla="*/ 1 w 2"/>
                  <a:gd name="T5" fmla="*/ 2 h 3"/>
                  <a:gd name="T6" fmla="*/ 1 w 2"/>
                  <a:gd name="T7" fmla="*/ 2 h 3"/>
                  <a:gd name="T8" fmla="*/ 0 w 2"/>
                  <a:gd name="T9" fmla="*/ 1 h 3"/>
                  <a:gd name="T10" fmla="*/ 0 w 2"/>
                  <a:gd name="T11" fmla="*/ 3 h 3"/>
                  <a:gd name="T12" fmla="*/ 0 w 2"/>
                  <a:gd name="T13" fmla="*/ 3 h 3"/>
                  <a:gd name="T14" fmla="*/ 0 w 2"/>
                  <a:gd name="T15" fmla="*/ 3 h 3"/>
                  <a:gd name="T16" fmla="*/ 0 w 2"/>
                  <a:gd name="T17" fmla="*/ 0 h 3"/>
                  <a:gd name="T18" fmla="*/ 0 w 2"/>
                  <a:gd name="T19" fmla="*/ 0 h 3"/>
                  <a:gd name="T20" fmla="*/ 0 w 2"/>
                  <a:gd name="T21" fmla="*/ 0 h 3"/>
                  <a:gd name="T22" fmla="*/ 1 w 2"/>
                  <a:gd name="T23" fmla="*/ 1 h 3"/>
                  <a:gd name="T24" fmla="*/ 2 w 2"/>
                  <a:gd name="T25" fmla="*/ 0 h 3"/>
                  <a:gd name="T26" fmla="*/ 2 w 2"/>
                  <a:gd name="T27" fmla="*/ 0 h 3"/>
                  <a:gd name="T28" fmla="*/ 2 w 2"/>
                  <a:gd name="T29" fmla="*/ 0 h 3"/>
                  <a:gd name="T30" fmla="*/ 2 w 2"/>
                  <a:gd name="T31" fmla="*/ 3 h 3"/>
                  <a:gd name="T32" fmla="*/ 2 w 2"/>
                  <a:gd name="T33" fmla="*/ 3 h 3"/>
                  <a:gd name="T34" fmla="*/ 2 w 2"/>
                  <a:gd name="T35" fmla="*/ 3 h 3"/>
                  <a:gd name="T36" fmla="*/ 2 w 2"/>
                  <a:gd name="T3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0" name="Freeform 715"/>
              <p:cNvSpPr>
                <a:spLocks noEditPoints="1"/>
              </p:cNvSpPr>
              <p:nvPr/>
            </p:nvSpPr>
            <p:spPr bwMode="auto">
              <a:xfrm>
                <a:off x="5252" y="1513"/>
                <a:ext cx="2" cy="3"/>
              </a:xfrm>
              <a:custGeom>
                <a:avLst/>
                <a:gdLst>
                  <a:gd name="T0" fmla="*/ 0 w 5"/>
                  <a:gd name="T1" fmla="*/ 1 h 9"/>
                  <a:gd name="T2" fmla="*/ 0 w 5"/>
                  <a:gd name="T3" fmla="*/ 0 h 9"/>
                  <a:gd name="T4" fmla="*/ 2 w 5"/>
                  <a:gd name="T5" fmla="*/ 0 h 9"/>
                  <a:gd name="T6" fmla="*/ 4 w 5"/>
                  <a:gd name="T7" fmla="*/ 3 h 9"/>
                  <a:gd name="T8" fmla="*/ 3 w 5"/>
                  <a:gd name="T9" fmla="*/ 4 h 9"/>
                  <a:gd name="T10" fmla="*/ 5 w 5"/>
                  <a:gd name="T11" fmla="*/ 7 h 9"/>
                  <a:gd name="T12" fmla="*/ 3 w 5"/>
                  <a:gd name="T13" fmla="*/ 9 h 9"/>
                  <a:gd name="T14" fmla="*/ 0 w 5"/>
                  <a:gd name="T15" fmla="*/ 9 h 9"/>
                  <a:gd name="T16" fmla="*/ 0 w 5"/>
                  <a:gd name="T17" fmla="*/ 9 h 9"/>
                  <a:gd name="T18" fmla="*/ 0 w 5"/>
                  <a:gd name="T19" fmla="*/ 1 h 9"/>
                  <a:gd name="T20" fmla="*/ 2 w 5"/>
                  <a:gd name="T21" fmla="*/ 4 h 9"/>
                  <a:gd name="T22" fmla="*/ 4 w 5"/>
                  <a:gd name="T23" fmla="*/ 3 h 9"/>
                  <a:gd name="T24" fmla="*/ 2 w 5"/>
                  <a:gd name="T25" fmla="*/ 1 h 9"/>
                  <a:gd name="T26" fmla="*/ 2 w 5"/>
                  <a:gd name="T27" fmla="*/ 1 h 9"/>
                  <a:gd name="T28" fmla="*/ 0 w 5"/>
                  <a:gd name="T29" fmla="*/ 1 h 9"/>
                  <a:gd name="T30" fmla="*/ 0 w 5"/>
                  <a:gd name="T31" fmla="*/ 4 h 9"/>
                  <a:gd name="T32" fmla="*/ 2 w 5"/>
                  <a:gd name="T33" fmla="*/ 4 h 9"/>
                  <a:gd name="T34" fmla="*/ 3 w 5"/>
                  <a:gd name="T35" fmla="*/ 8 h 9"/>
                  <a:gd name="T36" fmla="*/ 4 w 5"/>
                  <a:gd name="T37" fmla="*/ 6 h 9"/>
                  <a:gd name="T38" fmla="*/ 3 w 5"/>
                  <a:gd name="T39" fmla="*/ 5 h 9"/>
                  <a:gd name="T40" fmla="*/ 0 w 5"/>
                  <a:gd name="T41" fmla="*/ 5 h 9"/>
                  <a:gd name="T42" fmla="*/ 0 w 5"/>
                  <a:gd name="T43" fmla="*/ 8 h 9"/>
                  <a:gd name="T44" fmla="*/ 3 w 5"/>
                  <a:gd name="T4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3"/>
                    </a:cubicBezTo>
                    <a:cubicBezTo>
                      <a:pt x="4" y="3"/>
                      <a:pt x="4" y="4"/>
                      <a:pt x="3" y="4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4" y="8"/>
                      <a:pt x="4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0" y="1"/>
                    </a:lnTo>
                    <a:close/>
                    <a:moveTo>
                      <a:pt x="2" y="4"/>
                    </a:moveTo>
                    <a:cubicBezTo>
                      <a:pt x="3" y="4"/>
                      <a:pt x="4" y="3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2" y="4"/>
                    </a:lnTo>
                    <a:close/>
                    <a:moveTo>
                      <a:pt x="3" y="8"/>
                    </a:moveTo>
                    <a:cubicBezTo>
                      <a:pt x="4" y="8"/>
                      <a:pt x="4" y="7"/>
                      <a:pt x="4" y="6"/>
                    </a:cubicBezTo>
                    <a:cubicBezTo>
                      <a:pt x="4" y="5"/>
                      <a:pt x="4" y="5"/>
                      <a:pt x="3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1" name="Freeform 716"/>
              <p:cNvSpPr>
                <a:spLocks/>
              </p:cNvSpPr>
              <p:nvPr/>
            </p:nvSpPr>
            <p:spPr bwMode="auto">
              <a:xfrm>
                <a:off x="5254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1 w 2"/>
                  <a:gd name="T11" fmla="*/ 0 h 3"/>
                  <a:gd name="T12" fmla="*/ 1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1 w 2"/>
                  <a:gd name="T21" fmla="*/ 2 h 3"/>
                  <a:gd name="T22" fmla="*/ 1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2 w 2"/>
                  <a:gd name="T31" fmla="*/ 3 h 3"/>
                  <a:gd name="T32" fmla="*/ 0 w 2"/>
                  <a:gd name="T33" fmla="*/ 3 h 3"/>
                  <a:gd name="T34" fmla="*/ 0 w 2"/>
                  <a:gd name="T35" fmla="*/ 3 h 3"/>
                  <a:gd name="T36" fmla="*/ 0 w 2"/>
                  <a:gd name="T3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2" name="Freeform 717"/>
              <p:cNvSpPr>
                <a:spLocks noEditPoints="1"/>
              </p:cNvSpPr>
              <p:nvPr/>
            </p:nvSpPr>
            <p:spPr bwMode="auto">
              <a:xfrm>
                <a:off x="5257" y="1513"/>
                <a:ext cx="2" cy="3"/>
              </a:xfrm>
              <a:custGeom>
                <a:avLst/>
                <a:gdLst>
                  <a:gd name="T0" fmla="*/ 5 w 5"/>
                  <a:gd name="T1" fmla="*/ 7 h 9"/>
                  <a:gd name="T2" fmla="*/ 4 w 5"/>
                  <a:gd name="T3" fmla="*/ 6 h 9"/>
                  <a:gd name="T4" fmla="*/ 3 w 5"/>
                  <a:gd name="T5" fmla="*/ 5 h 9"/>
                  <a:gd name="T6" fmla="*/ 1 w 5"/>
                  <a:gd name="T7" fmla="*/ 5 h 9"/>
                  <a:gd name="T8" fmla="*/ 1 w 5"/>
                  <a:gd name="T9" fmla="*/ 9 h 9"/>
                  <a:gd name="T10" fmla="*/ 1 w 5"/>
                  <a:gd name="T11" fmla="*/ 9 h 9"/>
                  <a:gd name="T12" fmla="*/ 0 w 5"/>
                  <a:gd name="T13" fmla="*/ 9 h 9"/>
                  <a:gd name="T14" fmla="*/ 0 w 5"/>
                  <a:gd name="T15" fmla="*/ 1 h 9"/>
                  <a:gd name="T16" fmla="*/ 1 w 5"/>
                  <a:gd name="T17" fmla="*/ 0 h 9"/>
                  <a:gd name="T18" fmla="*/ 3 w 5"/>
                  <a:gd name="T19" fmla="*/ 0 h 9"/>
                  <a:gd name="T20" fmla="*/ 5 w 5"/>
                  <a:gd name="T21" fmla="*/ 3 h 9"/>
                  <a:gd name="T22" fmla="*/ 5 w 5"/>
                  <a:gd name="T23" fmla="*/ 3 h 9"/>
                  <a:gd name="T24" fmla="*/ 4 w 5"/>
                  <a:gd name="T25" fmla="*/ 5 h 9"/>
                  <a:gd name="T26" fmla="*/ 5 w 5"/>
                  <a:gd name="T27" fmla="*/ 7 h 9"/>
                  <a:gd name="T28" fmla="*/ 5 w 5"/>
                  <a:gd name="T29" fmla="*/ 8 h 9"/>
                  <a:gd name="T30" fmla="*/ 5 w 5"/>
                  <a:gd name="T31" fmla="*/ 8 h 9"/>
                  <a:gd name="T32" fmla="*/ 5 w 5"/>
                  <a:gd name="T33" fmla="*/ 8 h 9"/>
                  <a:gd name="T34" fmla="*/ 5 w 5"/>
                  <a:gd name="T35" fmla="*/ 8 h 9"/>
                  <a:gd name="T36" fmla="*/ 5 w 5"/>
                  <a:gd name="T37" fmla="*/ 8 h 9"/>
                  <a:gd name="T38" fmla="*/ 5 w 5"/>
                  <a:gd name="T39" fmla="*/ 7 h 9"/>
                  <a:gd name="T40" fmla="*/ 3 w 5"/>
                  <a:gd name="T41" fmla="*/ 1 h 9"/>
                  <a:gd name="T42" fmla="*/ 1 w 5"/>
                  <a:gd name="T43" fmla="*/ 1 h 9"/>
                  <a:gd name="T44" fmla="*/ 1 w 5"/>
                  <a:gd name="T45" fmla="*/ 5 h 9"/>
                  <a:gd name="T46" fmla="*/ 3 w 5"/>
                  <a:gd name="T47" fmla="*/ 5 h 9"/>
                  <a:gd name="T48" fmla="*/ 5 w 5"/>
                  <a:gd name="T49" fmla="*/ 3 h 9"/>
                  <a:gd name="T50" fmla="*/ 3 w 5"/>
                  <a:gd name="T51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" h="9">
                    <a:moveTo>
                      <a:pt x="5" y="7"/>
                    </a:moveTo>
                    <a:cubicBezTo>
                      <a:pt x="5" y="6"/>
                      <a:pt x="4" y="6"/>
                      <a:pt x="4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5" y="1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4"/>
                      <a:pt x="5" y="5"/>
                      <a:pt x="4" y="5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lnTo>
                      <a:pt x="5" y="7"/>
                    </a:lnTo>
                    <a:close/>
                    <a:moveTo>
                      <a:pt x="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3" name="Freeform 718"/>
              <p:cNvSpPr>
                <a:spLocks noEditPoints="1"/>
              </p:cNvSpPr>
              <p:nvPr/>
            </p:nvSpPr>
            <p:spPr bwMode="auto">
              <a:xfrm>
                <a:off x="5277" y="1513"/>
                <a:ext cx="2" cy="3"/>
              </a:xfrm>
              <a:custGeom>
                <a:avLst/>
                <a:gdLst>
                  <a:gd name="T0" fmla="*/ 1 w 6"/>
                  <a:gd name="T1" fmla="*/ 9 h 9"/>
                  <a:gd name="T2" fmla="*/ 1 w 6"/>
                  <a:gd name="T3" fmla="*/ 9 h 9"/>
                  <a:gd name="T4" fmla="*/ 0 w 6"/>
                  <a:gd name="T5" fmla="*/ 9 h 9"/>
                  <a:gd name="T6" fmla="*/ 0 w 6"/>
                  <a:gd name="T7" fmla="*/ 1 h 9"/>
                  <a:gd name="T8" fmla="*/ 1 w 6"/>
                  <a:gd name="T9" fmla="*/ 0 h 9"/>
                  <a:gd name="T10" fmla="*/ 2 w 6"/>
                  <a:gd name="T11" fmla="*/ 0 h 9"/>
                  <a:gd name="T12" fmla="*/ 6 w 6"/>
                  <a:gd name="T13" fmla="*/ 5 h 9"/>
                  <a:gd name="T14" fmla="*/ 2 w 6"/>
                  <a:gd name="T15" fmla="*/ 9 h 9"/>
                  <a:gd name="T16" fmla="*/ 2 w 6"/>
                  <a:gd name="T17" fmla="*/ 9 h 9"/>
                  <a:gd name="T18" fmla="*/ 1 w 6"/>
                  <a:gd name="T19" fmla="*/ 9 h 9"/>
                  <a:gd name="T20" fmla="*/ 2 w 6"/>
                  <a:gd name="T21" fmla="*/ 8 h 9"/>
                  <a:gd name="T22" fmla="*/ 5 w 6"/>
                  <a:gd name="T23" fmla="*/ 4 h 9"/>
                  <a:gd name="T24" fmla="*/ 2 w 6"/>
                  <a:gd name="T25" fmla="*/ 1 h 9"/>
                  <a:gd name="T26" fmla="*/ 1 w 6"/>
                  <a:gd name="T27" fmla="*/ 1 h 9"/>
                  <a:gd name="T28" fmla="*/ 1 w 6"/>
                  <a:gd name="T29" fmla="*/ 8 h 9"/>
                  <a:gd name="T30" fmla="*/ 2 w 6"/>
                  <a:gd name="T3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9">
                    <a:moveTo>
                      <a:pt x="1" y="9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5" y="0"/>
                      <a:pt x="6" y="2"/>
                      <a:pt x="6" y="5"/>
                    </a:cubicBezTo>
                    <a:cubicBezTo>
                      <a:pt x="6" y="7"/>
                      <a:pt x="5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lnTo>
                      <a:pt x="1" y="9"/>
                    </a:lnTo>
                    <a:close/>
                    <a:moveTo>
                      <a:pt x="2" y="8"/>
                    </a:moveTo>
                    <a:cubicBezTo>
                      <a:pt x="4" y="8"/>
                      <a:pt x="6" y="6"/>
                      <a:pt x="5" y="4"/>
                    </a:cubicBezTo>
                    <a:cubicBezTo>
                      <a:pt x="5" y="3"/>
                      <a:pt x="4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2" y="8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4" name="Freeform 719"/>
              <p:cNvSpPr>
                <a:spLocks/>
              </p:cNvSpPr>
              <p:nvPr/>
            </p:nvSpPr>
            <p:spPr bwMode="auto">
              <a:xfrm>
                <a:off x="5280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0 w 2"/>
                  <a:gd name="T21" fmla="*/ 2 h 3"/>
                  <a:gd name="T22" fmla="*/ 0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0 w 2"/>
                  <a:gd name="T31" fmla="*/ 3 h 3"/>
                  <a:gd name="T32" fmla="*/ 0 w 2"/>
                  <a:gd name="T33" fmla="*/ 3 h 3"/>
                  <a:gd name="T34" fmla="*/ 0 w 2"/>
                  <a:gd name="T3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5" name="Freeform 720"/>
              <p:cNvSpPr>
                <a:spLocks/>
              </p:cNvSpPr>
              <p:nvPr/>
            </p:nvSpPr>
            <p:spPr bwMode="auto">
              <a:xfrm>
                <a:off x="5282" y="1513"/>
                <a:ext cx="3" cy="3"/>
              </a:xfrm>
              <a:custGeom>
                <a:avLst/>
                <a:gdLst>
                  <a:gd name="T0" fmla="*/ 5 w 7"/>
                  <a:gd name="T1" fmla="*/ 0 h 9"/>
                  <a:gd name="T2" fmla="*/ 7 w 7"/>
                  <a:gd name="T3" fmla="*/ 1 h 9"/>
                  <a:gd name="T4" fmla="*/ 7 w 7"/>
                  <a:gd name="T5" fmla="*/ 2 h 9"/>
                  <a:gd name="T6" fmla="*/ 7 w 7"/>
                  <a:gd name="T7" fmla="*/ 2 h 9"/>
                  <a:gd name="T8" fmla="*/ 2 w 7"/>
                  <a:gd name="T9" fmla="*/ 2 h 9"/>
                  <a:gd name="T10" fmla="*/ 2 w 7"/>
                  <a:gd name="T11" fmla="*/ 7 h 9"/>
                  <a:gd name="T12" fmla="*/ 7 w 7"/>
                  <a:gd name="T13" fmla="*/ 7 h 9"/>
                  <a:gd name="T14" fmla="*/ 7 w 7"/>
                  <a:gd name="T15" fmla="*/ 7 h 9"/>
                  <a:gd name="T16" fmla="*/ 7 w 7"/>
                  <a:gd name="T17" fmla="*/ 7 h 9"/>
                  <a:gd name="T18" fmla="*/ 7 w 7"/>
                  <a:gd name="T19" fmla="*/ 8 h 9"/>
                  <a:gd name="T20" fmla="*/ 7 w 7"/>
                  <a:gd name="T21" fmla="*/ 8 h 9"/>
                  <a:gd name="T22" fmla="*/ 4 w 7"/>
                  <a:gd name="T23" fmla="*/ 9 h 9"/>
                  <a:gd name="T24" fmla="*/ 0 w 7"/>
                  <a:gd name="T25" fmla="*/ 5 h 9"/>
                  <a:gd name="T26" fmla="*/ 4 w 7"/>
                  <a:gd name="T27" fmla="*/ 0 h 9"/>
                  <a:gd name="T28" fmla="*/ 4 w 7"/>
                  <a:gd name="T29" fmla="*/ 0 h 9"/>
                  <a:gd name="T30" fmla="*/ 5 w 7"/>
                  <a:gd name="T3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9">
                    <a:moveTo>
                      <a:pt x="5" y="0"/>
                    </a:moveTo>
                    <a:cubicBezTo>
                      <a:pt x="6" y="0"/>
                      <a:pt x="6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5" y="0"/>
                      <a:pt x="3" y="1"/>
                      <a:pt x="2" y="2"/>
                    </a:cubicBezTo>
                    <a:cubicBezTo>
                      <a:pt x="0" y="4"/>
                      <a:pt x="1" y="6"/>
                      <a:pt x="2" y="7"/>
                    </a:cubicBezTo>
                    <a:cubicBezTo>
                      <a:pt x="3" y="9"/>
                      <a:pt x="5" y="9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6" y="8"/>
                      <a:pt x="5" y="9"/>
                      <a:pt x="4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3"/>
                      <a:pt x="1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6" name="Freeform 721"/>
              <p:cNvSpPr>
                <a:spLocks/>
              </p:cNvSpPr>
              <p:nvPr/>
            </p:nvSpPr>
            <p:spPr bwMode="auto">
              <a:xfrm>
                <a:off x="5286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0 w 2"/>
                  <a:gd name="T21" fmla="*/ 2 h 3"/>
                  <a:gd name="T22" fmla="*/ 0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2 w 2"/>
                  <a:gd name="T31" fmla="*/ 3 h 3"/>
                  <a:gd name="T32" fmla="*/ 0 w 2"/>
                  <a:gd name="T33" fmla="*/ 3 h 3"/>
                  <a:gd name="T34" fmla="*/ 0 w 2"/>
                  <a:gd name="T35" fmla="*/ 3 h 3"/>
                  <a:gd name="T36" fmla="*/ 0 w 2"/>
                  <a:gd name="T3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7" name="Freeform 722"/>
              <p:cNvSpPr>
                <a:spLocks/>
              </p:cNvSpPr>
              <p:nvPr/>
            </p:nvSpPr>
            <p:spPr bwMode="auto">
              <a:xfrm>
                <a:off x="5289" y="151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2 h 3"/>
                  <a:gd name="T4" fmla="*/ 2 w 3"/>
                  <a:gd name="T5" fmla="*/ 2 h 3"/>
                  <a:gd name="T6" fmla="*/ 1 w 3"/>
                  <a:gd name="T7" fmla="*/ 2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0 w 3"/>
                  <a:gd name="T15" fmla="*/ 3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0 w 3"/>
                  <a:gd name="T23" fmla="*/ 0 h 3"/>
                  <a:gd name="T24" fmla="*/ 1 w 3"/>
                  <a:gd name="T25" fmla="*/ 1 h 3"/>
                  <a:gd name="T26" fmla="*/ 2 w 3"/>
                  <a:gd name="T27" fmla="*/ 0 h 3"/>
                  <a:gd name="T28" fmla="*/ 3 w 3"/>
                  <a:gd name="T29" fmla="*/ 0 h 3"/>
                  <a:gd name="T30" fmla="*/ 3 w 3"/>
                  <a:gd name="T31" fmla="*/ 0 h 3"/>
                  <a:gd name="T32" fmla="*/ 3 w 3"/>
                  <a:gd name="T33" fmla="*/ 3 h 3"/>
                  <a:gd name="T34" fmla="*/ 3 w 3"/>
                  <a:gd name="T35" fmla="*/ 3 h 3"/>
                  <a:gd name="T36" fmla="*/ 2 w 3"/>
                  <a:gd name="T37" fmla="*/ 3 h 3"/>
                  <a:gd name="T38" fmla="*/ 3 w 3"/>
                  <a:gd name="T3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8" name="Freeform 723"/>
              <p:cNvSpPr>
                <a:spLocks noEditPoints="1"/>
              </p:cNvSpPr>
              <p:nvPr/>
            </p:nvSpPr>
            <p:spPr bwMode="auto">
              <a:xfrm>
                <a:off x="5293" y="1513"/>
                <a:ext cx="2" cy="3"/>
              </a:xfrm>
              <a:custGeom>
                <a:avLst/>
                <a:gdLst>
                  <a:gd name="T0" fmla="*/ 0 w 5"/>
                  <a:gd name="T1" fmla="*/ 1 h 9"/>
                  <a:gd name="T2" fmla="*/ 0 w 5"/>
                  <a:gd name="T3" fmla="*/ 0 h 9"/>
                  <a:gd name="T4" fmla="*/ 2 w 5"/>
                  <a:gd name="T5" fmla="*/ 0 h 9"/>
                  <a:gd name="T6" fmla="*/ 4 w 5"/>
                  <a:gd name="T7" fmla="*/ 3 h 9"/>
                  <a:gd name="T8" fmla="*/ 4 w 5"/>
                  <a:gd name="T9" fmla="*/ 4 h 9"/>
                  <a:gd name="T10" fmla="*/ 5 w 5"/>
                  <a:gd name="T11" fmla="*/ 6 h 9"/>
                  <a:gd name="T12" fmla="*/ 3 w 5"/>
                  <a:gd name="T13" fmla="*/ 9 h 9"/>
                  <a:gd name="T14" fmla="*/ 0 w 5"/>
                  <a:gd name="T15" fmla="*/ 9 h 9"/>
                  <a:gd name="T16" fmla="*/ 0 w 5"/>
                  <a:gd name="T17" fmla="*/ 9 h 9"/>
                  <a:gd name="T18" fmla="*/ 0 w 5"/>
                  <a:gd name="T19" fmla="*/ 1 h 9"/>
                  <a:gd name="T20" fmla="*/ 2 w 5"/>
                  <a:gd name="T21" fmla="*/ 4 h 9"/>
                  <a:gd name="T22" fmla="*/ 4 w 5"/>
                  <a:gd name="T23" fmla="*/ 3 h 9"/>
                  <a:gd name="T24" fmla="*/ 2 w 5"/>
                  <a:gd name="T25" fmla="*/ 1 h 9"/>
                  <a:gd name="T26" fmla="*/ 2 w 5"/>
                  <a:gd name="T27" fmla="*/ 1 h 9"/>
                  <a:gd name="T28" fmla="*/ 1 w 5"/>
                  <a:gd name="T29" fmla="*/ 1 h 9"/>
                  <a:gd name="T30" fmla="*/ 1 w 5"/>
                  <a:gd name="T31" fmla="*/ 4 h 9"/>
                  <a:gd name="T32" fmla="*/ 2 w 5"/>
                  <a:gd name="T33" fmla="*/ 4 h 9"/>
                  <a:gd name="T34" fmla="*/ 3 w 5"/>
                  <a:gd name="T35" fmla="*/ 8 h 9"/>
                  <a:gd name="T36" fmla="*/ 5 w 5"/>
                  <a:gd name="T37" fmla="*/ 6 h 9"/>
                  <a:gd name="T38" fmla="*/ 3 w 5"/>
                  <a:gd name="T39" fmla="*/ 5 h 9"/>
                  <a:gd name="T40" fmla="*/ 1 w 5"/>
                  <a:gd name="T41" fmla="*/ 5 h 9"/>
                  <a:gd name="T42" fmla="*/ 1 w 5"/>
                  <a:gd name="T43" fmla="*/ 8 h 9"/>
                  <a:gd name="T44" fmla="*/ 3 w 5"/>
                  <a:gd name="T4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" y="0"/>
                      <a:pt x="4" y="1"/>
                      <a:pt x="4" y="3"/>
                    </a:cubicBezTo>
                    <a:cubicBezTo>
                      <a:pt x="4" y="3"/>
                      <a:pt x="4" y="4"/>
                      <a:pt x="4" y="4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8"/>
                      <a:pt x="4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0" y="1"/>
                    </a:lnTo>
                    <a:close/>
                    <a:moveTo>
                      <a:pt x="2" y="4"/>
                    </a:moveTo>
                    <a:cubicBezTo>
                      <a:pt x="3" y="4"/>
                      <a:pt x="4" y="3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2" y="4"/>
                    </a:lnTo>
                    <a:close/>
                    <a:moveTo>
                      <a:pt x="3" y="8"/>
                    </a:moveTo>
                    <a:cubicBezTo>
                      <a:pt x="4" y="8"/>
                      <a:pt x="5" y="7"/>
                      <a:pt x="5" y="6"/>
                    </a:cubicBezTo>
                    <a:cubicBezTo>
                      <a:pt x="5" y="5"/>
                      <a:pt x="4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9" name="Freeform 724"/>
              <p:cNvSpPr>
                <a:spLocks/>
              </p:cNvSpPr>
              <p:nvPr/>
            </p:nvSpPr>
            <p:spPr bwMode="auto">
              <a:xfrm>
                <a:off x="5296" y="1513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0 h 3"/>
                  <a:gd name="T4" fmla="*/ 1 w 1"/>
                  <a:gd name="T5" fmla="*/ 0 h 3"/>
                  <a:gd name="T6" fmla="*/ 1 w 1"/>
                  <a:gd name="T7" fmla="*/ 0 h 3"/>
                  <a:gd name="T8" fmla="*/ 1 w 1"/>
                  <a:gd name="T9" fmla="*/ 0 h 3"/>
                  <a:gd name="T10" fmla="*/ 0 w 1"/>
                  <a:gd name="T11" fmla="*/ 0 h 3"/>
                  <a:gd name="T12" fmla="*/ 0 w 1"/>
                  <a:gd name="T13" fmla="*/ 1 h 3"/>
                  <a:gd name="T14" fmla="*/ 1 w 1"/>
                  <a:gd name="T15" fmla="*/ 1 h 3"/>
                  <a:gd name="T16" fmla="*/ 1 w 1"/>
                  <a:gd name="T17" fmla="*/ 2 h 3"/>
                  <a:gd name="T18" fmla="*/ 1 w 1"/>
                  <a:gd name="T19" fmla="*/ 2 h 3"/>
                  <a:gd name="T20" fmla="*/ 0 w 1"/>
                  <a:gd name="T21" fmla="*/ 2 h 3"/>
                  <a:gd name="T22" fmla="*/ 0 w 1"/>
                  <a:gd name="T23" fmla="*/ 3 h 3"/>
                  <a:gd name="T24" fmla="*/ 1 w 1"/>
                  <a:gd name="T25" fmla="*/ 3 h 3"/>
                  <a:gd name="T26" fmla="*/ 1 w 1"/>
                  <a:gd name="T27" fmla="*/ 3 h 3"/>
                  <a:gd name="T28" fmla="*/ 1 w 1"/>
                  <a:gd name="T29" fmla="*/ 3 h 3"/>
                  <a:gd name="T30" fmla="*/ 0 w 1"/>
                  <a:gd name="T31" fmla="*/ 3 h 3"/>
                  <a:gd name="T32" fmla="*/ 0 w 1"/>
                  <a:gd name="T33" fmla="*/ 3 h 3"/>
                  <a:gd name="T34" fmla="*/ 0 w 1"/>
                  <a:gd name="T3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0" name="Freeform 725"/>
              <p:cNvSpPr>
                <a:spLocks noEditPoints="1"/>
              </p:cNvSpPr>
              <p:nvPr/>
            </p:nvSpPr>
            <p:spPr bwMode="auto">
              <a:xfrm>
                <a:off x="5299" y="1513"/>
                <a:ext cx="2" cy="3"/>
              </a:xfrm>
              <a:custGeom>
                <a:avLst/>
                <a:gdLst>
                  <a:gd name="T0" fmla="*/ 4 w 5"/>
                  <a:gd name="T1" fmla="*/ 7 h 9"/>
                  <a:gd name="T2" fmla="*/ 3 w 5"/>
                  <a:gd name="T3" fmla="*/ 6 h 9"/>
                  <a:gd name="T4" fmla="*/ 2 w 5"/>
                  <a:gd name="T5" fmla="*/ 5 h 9"/>
                  <a:gd name="T6" fmla="*/ 0 w 5"/>
                  <a:gd name="T7" fmla="*/ 5 h 9"/>
                  <a:gd name="T8" fmla="*/ 0 w 5"/>
                  <a:gd name="T9" fmla="*/ 9 h 9"/>
                  <a:gd name="T10" fmla="*/ 0 w 5"/>
                  <a:gd name="T11" fmla="*/ 9 h 9"/>
                  <a:gd name="T12" fmla="*/ 0 w 5"/>
                  <a:gd name="T13" fmla="*/ 9 h 9"/>
                  <a:gd name="T14" fmla="*/ 0 w 5"/>
                  <a:gd name="T15" fmla="*/ 1 h 9"/>
                  <a:gd name="T16" fmla="*/ 0 w 5"/>
                  <a:gd name="T17" fmla="*/ 0 h 9"/>
                  <a:gd name="T18" fmla="*/ 2 w 5"/>
                  <a:gd name="T19" fmla="*/ 0 h 9"/>
                  <a:gd name="T20" fmla="*/ 5 w 5"/>
                  <a:gd name="T21" fmla="*/ 3 h 9"/>
                  <a:gd name="T22" fmla="*/ 3 w 5"/>
                  <a:gd name="T23" fmla="*/ 5 h 9"/>
                  <a:gd name="T24" fmla="*/ 4 w 5"/>
                  <a:gd name="T25" fmla="*/ 7 h 9"/>
                  <a:gd name="T26" fmla="*/ 4 w 5"/>
                  <a:gd name="T27" fmla="*/ 8 h 9"/>
                  <a:gd name="T28" fmla="*/ 4 w 5"/>
                  <a:gd name="T29" fmla="*/ 8 h 9"/>
                  <a:gd name="T30" fmla="*/ 5 w 5"/>
                  <a:gd name="T31" fmla="*/ 8 h 9"/>
                  <a:gd name="T32" fmla="*/ 5 w 5"/>
                  <a:gd name="T33" fmla="*/ 8 h 9"/>
                  <a:gd name="T34" fmla="*/ 4 w 5"/>
                  <a:gd name="T35" fmla="*/ 8 h 9"/>
                  <a:gd name="T36" fmla="*/ 4 w 5"/>
                  <a:gd name="T37" fmla="*/ 7 h 9"/>
                  <a:gd name="T38" fmla="*/ 2 w 5"/>
                  <a:gd name="T39" fmla="*/ 1 h 9"/>
                  <a:gd name="T40" fmla="*/ 0 w 5"/>
                  <a:gd name="T41" fmla="*/ 1 h 9"/>
                  <a:gd name="T42" fmla="*/ 0 w 5"/>
                  <a:gd name="T43" fmla="*/ 5 h 9"/>
                  <a:gd name="T44" fmla="*/ 2 w 5"/>
                  <a:gd name="T45" fmla="*/ 5 h 9"/>
                  <a:gd name="T46" fmla="*/ 4 w 5"/>
                  <a:gd name="T47" fmla="*/ 3 h 9"/>
                  <a:gd name="T48" fmla="*/ 2 w 5"/>
                  <a:gd name="T4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" h="9">
                    <a:moveTo>
                      <a:pt x="4" y="7"/>
                    </a:moveTo>
                    <a:cubicBezTo>
                      <a:pt x="4" y="6"/>
                      <a:pt x="4" y="6"/>
                      <a:pt x="3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" y="0"/>
                      <a:pt x="5" y="1"/>
                      <a:pt x="5" y="3"/>
                    </a:cubicBezTo>
                    <a:cubicBezTo>
                      <a:pt x="5" y="4"/>
                      <a:pt x="4" y="5"/>
                      <a:pt x="3" y="5"/>
                    </a:cubicBezTo>
                    <a:cubicBezTo>
                      <a:pt x="4" y="5"/>
                      <a:pt x="4" y="6"/>
                      <a:pt x="4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7"/>
                      <a:pt x="4" y="7"/>
                    </a:cubicBezTo>
                    <a:close/>
                    <a:moveTo>
                      <a:pt x="2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1" name="Rectangle 726"/>
              <p:cNvSpPr>
                <a:spLocks noChangeArrowheads="1"/>
              </p:cNvSpPr>
              <p:nvPr/>
            </p:nvSpPr>
            <p:spPr bwMode="auto">
              <a:xfrm>
                <a:off x="4788" y="1536"/>
                <a:ext cx="80" cy="37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2" name="Rectangle 727"/>
              <p:cNvSpPr>
                <a:spLocks noChangeArrowheads="1"/>
              </p:cNvSpPr>
              <p:nvPr/>
            </p:nvSpPr>
            <p:spPr bwMode="auto">
              <a:xfrm>
                <a:off x="4788" y="1536"/>
                <a:ext cx="38" cy="3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3" name="Freeform 728"/>
              <p:cNvSpPr>
                <a:spLocks/>
              </p:cNvSpPr>
              <p:nvPr/>
            </p:nvSpPr>
            <p:spPr bwMode="auto">
              <a:xfrm>
                <a:off x="4794" y="1541"/>
                <a:ext cx="26" cy="27"/>
              </a:xfrm>
              <a:custGeom>
                <a:avLst/>
                <a:gdLst>
                  <a:gd name="T0" fmla="*/ 70 w 70"/>
                  <a:gd name="T1" fmla="*/ 35 h 70"/>
                  <a:gd name="T2" fmla="*/ 35 w 70"/>
                  <a:gd name="T3" fmla="*/ 70 h 70"/>
                  <a:gd name="T4" fmla="*/ 0 w 70"/>
                  <a:gd name="T5" fmla="*/ 35 h 70"/>
                  <a:gd name="T6" fmla="*/ 35 w 70"/>
                  <a:gd name="T7" fmla="*/ 0 h 70"/>
                  <a:gd name="T8" fmla="*/ 66 w 70"/>
                  <a:gd name="T9" fmla="*/ 17 h 70"/>
                  <a:gd name="T10" fmla="*/ 70 w 70"/>
                  <a:gd name="T11" fmla="*/ 3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70">
                    <a:moveTo>
                      <a:pt x="70" y="35"/>
                    </a:moveTo>
                    <a:cubicBezTo>
                      <a:pt x="70" y="55"/>
                      <a:pt x="54" y="70"/>
                      <a:pt x="35" y="70"/>
                    </a:cubicBezTo>
                    <a:cubicBezTo>
                      <a:pt x="15" y="70"/>
                      <a:pt x="0" y="54"/>
                      <a:pt x="0" y="35"/>
                    </a:cubicBezTo>
                    <a:cubicBezTo>
                      <a:pt x="0" y="15"/>
                      <a:pt x="16" y="0"/>
                      <a:pt x="35" y="0"/>
                    </a:cubicBezTo>
                    <a:cubicBezTo>
                      <a:pt x="48" y="0"/>
                      <a:pt x="59" y="6"/>
                      <a:pt x="66" y="17"/>
                    </a:cubicBezTo>
                    <a:cubicBezTo>
                      <a:pt x="69" y="23"/>
                      <a:pt x="70" y="29"/>
                      <a:pt x="70" y="35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4" name="Freeform 729"/>
              <p:cNvSpPr>
                <a:spLocks/>
              </p:cNvSpPr>
              <p:nvPr/>
            </p:nvSpPr>
            <p:spPr bwMode="auto">
              <a:xfrm>
                <a:off x="4807" y="1541"/>
                <a:ext cx="12" cy="14"/>
              </a:xfrm>
              <a:custGeom>
                <a:avLst/>
                <a:gdLst>
                  <a:gd name="T0" fmla="*/ 31 w 31"/>
                  <a:gd name="T1" fmla="*/ 17 h 35"/>
                  <a:gd name="T2" fmla="*/ 0 w 31"/>
                  <a:gd name="T3" fmla="*/ 35 h 35"/>
                  <a:gd name="T4" fmla="*/ 0 w 31"/>
                  <a:gd name="T5" fmla="*/ 0 h 35"/>
                  <a:gd name="T6" fmla="*/ 31 w 31"/>
                  <a:gd name="T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35">
                    <a:moveTo>
                      <a:pt x="31" y="17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0"/>
                      <a:pt x="24" y="6"/>
                      <a:pt x="31" y="17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5" name="Oval 730"/>
              <p:cNvSpPr>
                <a:spLocks noChangeArrowheads="1"/>
              </p:cNvSpPr>
              <p:nvPr/>
            </p:nvSpPr>
            <p:spPr bwMode="auto">
              <a:xfrm>
                <a:off x="4798" y="1545"/>
                <a:ext cx="18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6" name="Freeform 731"/>
              <p:cNvSpPr>
                <a:spLocks/>
              </p:cNvSpPr>
              <p:nvPr/>
            </p:nvSpPr>
            <p:spPr bwMode="auto">
              <a:xfrm>
                <a:off x="4803" y="1553"/>
                <a:ext cx="1" cy="4"/>
              </a:xfrm>
              <a:custGeom>
                <a:avLst/>
                <a:gdLst>
                  <a:gd name="T0" fmla="*/ 1 w 1"/>
                  <a:gd name="T1" fmla="*/ 1 h 4"/>
                  <a:gd name="T2" fmla="*/ 0 w 1"/>
                  <a:gd name="T3" fmla="*/ 1 h 4"/>
                  <a:gd name="T4" fmla="*/ 0 w 1"/>
                  <a:gd name="T5" fmla="*/ 1 h 4"/>
                  <a:gd name="T6" fmla="*/ 0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1 w 1"/>
                  <a:gd name="T13" fmla="*/ 1 h 4"/>
                  <a:gd name="T14" fmla="*/ 1 w 1"/>
                  <a:gd name="T15" fmla="*/ 3 h 4"/>
                  <a:gd name="T16" fmla="*/ 1 w 1"/>
                  <a:gd name="T17" fmla="*/ 4 h 4"/>
                  <a:gd name="T18" fmla="*/ 1 w 1"/>
                  <a:gd name="T19" fmla="*/ 3 h 4"/>
                  <a:gd name="T20" fmla="*/ 1 w 1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" h="4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7" name="Freeform 732"/>
              <p:cNvSpPr>
                <a:spLocks/>
              </p:cNvSpPr>
              <p:nvPr/>
            </p:nvSpPr>
            <p:spPr bwMode="auto">
              <a:xfrm>
                <a:off x="4805" y="1554"/>
                <a:ext cx="2" cy="3"/>
              </a:xfrm>
              <a:custGeom>
                <a:avLst/>
                <a:gdLst>
                  <a:gd name="T0" fmla="*/ 0 w 5"/>
                  <a:gd name="T1" fmla="*/ 7 h 8"/>
                  <a:gd name="T2" fmla="*/ 0 w 5"/>
                  <a:gd name="T3" fmla="*/ 6 h 8"/>
                  <a:gd name="T4" fmla="*/ 1 w 5"/>
                  <a:gd name="T5" fmla="*/ 6 h 8"/>
                  <a:gd name="T6" fmla="*/ 2 w 5"/>
                  <a:gd name="T7" fmla="*/ 7 h 8"/>
                  <a:gd name="T8" fmla="*/ 4 w 5"/>
                  <a:gd name="T9" fmla="*/ 6 h 8"/>
                  <a:gd name="T10" fmla="*/ 4 w 5"/>
                  <a:gd name="T11" fmla="*/ 5 h 8"/>
                  <a:gd name="T12" fmla="*/ 4 w 5"/>
                  <a:gd name="T13" fmla="*/ 3 h 8"/>
                  <a:gd name="T14" fmla="*/ 1 w 5"/>
                  <a:gd name="T15" fmla="*/ 3 h 8"/>
                  <a:gd name="T16" fmla="*/ 1 w 5"/>
                  <a:gd name="T17" fmla="*/ 3 h 8"/>
                  <a:gd name="T18" fmla="*/ 0 w 5"/>
                  <a:gd name="T19" fmla="*/ 3 h 8"/>
                  <a:gd name="T20" fmla="*/ 1 w 5"/>
                  <a:gd name="T21" fmla="*/ 0 h 8"/>
                  <a:gd name="T22" fmla="*/ 1 w 5"/>
                  <a:gd name="T23" fmla="*/ 0 h 8"/>
                  <a:gd name="T24" fmla="*/ 1 w 5"/>
                  <a:gd name="T25" fmla="*/ 0 h 8"/>
                  <a:gd name="T26" fmla="*/ 5 w 5"/>
                  <a:gd name="T27" fmla="*/ 0 h 8"/>
                  <a:gd name="T28" fmla="*/ 5 w 5"/>
                  <a:gd name="T29" fmla="*/ 0 h 8"/>
                  <a:gd name="T30" fmla="*/ 5 w 5"/>
                  <a:gd name="T31" fmla="*/ 0 h 8"/>
                  <a:gd name="T32" fmla="*/ 5 w 5"/>
                  <a:gd name="T33" fmla="*/ 0 h 8"/>
                  <a:gd name="T34" fmla="*/ 1 w 5"/>
                  <a:gd name="T35" fmla="*/ 0 h 8"/>
                  <a:gd name="T36" fmla="*/ 1 w 5"/>
                  <a:gd name="T37" fmla="*/ 3 h 8"/>
                  <a:gd name="T38" fmla="*/ 2 w 5"/>
                  <a:gd name="T39" fmla="*/ 2 h 8"/>
                  <a:gd name="T40" fmla="*/ 4 w 5"/>
                  <a:gd name="T41" fmla="*/ 3 h 8"/>
                  <a:gd name="T42" fmla="*/ 5 w 5"/>
                  <a:gd name="T43" fmla="*/ 5 h 8"/>
                  <a:gd name="T44" fmla="*/ 4 w 5"/>
                  <a:gd name="T45" fmla="*/ 7 h 8"/>
                  <a:gd name="T46" fmla="*/ 2 w 5"/>
                  <a:gd name="T47" fmla="*/ 8 h 8"/>
                  <a:gd name="T48" fmla="*/ 0 w 5"/>
                  <a:gd name="T4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" h="8">
                    <a:moveTo>
                      <a:pt x="0" y="7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3" y="7"/>
                      <a:pt x="4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3" y="2"/>
                      <a:pt x="2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4" y="3"/>
                      <a:pt x="4" y="3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6"/>
                      <a:pt x="5" y="7"/>
                      <a:pt x="4" y="7"/>
                    </a:cubicBezTo>
                    <a:cubicBezTo>
                      <a:pt x="4" y="8"/>
                      <a:pt x="3" y="8"/>
                      <a:pt x="2" y="8"/>
                    </a:cubicBezTo>
                    <a:cubicBezTo>
                      <a:pt x="1" y="8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8" name="Freeform 733"/>
              <p:cNvSpPr>
                <a:spLocks noEditPoints="1"/>
              </p:cNvSpPr>
              <p:nvPr/>
            </p:nvSpPr>
            <p:spPr bwMode="auto">
              <a:xfrm>
                <a:off x="4807" y="1553"/>
                <a:ext cx="4" cy="4"/>
              </a:xfrm>
              <a:custGeom>
                <a:avLst/>
                <a:gdLst>
                  <a:gd name="T0" fmla="*/ 0 w 9"/>
                  <a:gd name="T1" fmla="*/ 2 h 9"/>
                  <a:gd name="T2" fmla="*/ 0 w 9"/>
                  <a:gd name="T3" fmla="*/ 2 h 9"/>
                  <a:gd name="T4" fmla="*/ 2 w 9"/>
                  <a:gd name="T5" fmla="*/ 0 h 9"/>
                  <a:gd name="T6" fmla="*/ 2 w 9"/>
                  <a:gd name="T7" fmla="*/ 0 h 9"/>
                  <a:gd name="T8" fmla="*/ 4 w 9"/>
                  <a:gd name="T9" fmla="*/ 2 h 9"/>
                  <a:gd name="T10" fmla="*/ 4 w 9"/>
                  <a:gd name="T11" fmla="*/ 2 h 9"/>
                  <a:gd name="T12" fmla="*/ 2 w 9"/>
                  <a:gd name="T13" fmla="*/ 4 h 9"/>
                  <a:gd name="T14" fmla="*/ 2 w 9"/>
                  <a:gd name="T15" fmla="*/ 4 h 9"/>
                  <a:gd name="T16" fmla="*/ 0 w 9"/>
                  <a:gd name="T17" fmla="*/ 2 h 9"/>
                  <a:gd name="T18" fmla="*/ 3 w 9"/>
                  <a:gd name="T19" fmla="*/ 2 h 9"/>
                  <a:gd name="T20" fmla="*/ 3 w 9"/>
                  <a:gd name="T21" fmla="*/ 2 h 9"/>
                  <a:gd name="T22" fmla="*/ 2 w 9"/>
                  <a:gd name="T23" fmla="*/ 1 h 9"/>
                  <a:gd name="T24" fmla="*/ 1 w 9"/>
                  <a:gd name="T25" fmla="*/ 2 h 9"/>
                  <a:gd name="T26" fmla="*/ 2 w 9"/>
                  <a:gd name="T27" fmla="*/ 4 h 9"/>
                  <a:gd name="T28" fmla="*/ 3 w 9"/>
                  <a:gd name="T29" fmla="*/ 2 h 9"/>
                  <a:gd name="T30" fmla="*/ 1 w 9"/>
                  <a:gd name="T31" fmla="*/ 8 h 9"/>
                  <a:gd name="T32" fmla="*/ 7 w 9"/>
                  <a:gd name="T33" fmla="*/ 0 h 9"/>
                  <a:gd name="T34" fmla="*/ 8 w 9"/>
                  <a:gd name="T35" fmla="*/ 0 h 9"/>
                  <a:gd name="T36" fmla="*/ 8 w 9"/>
                  <a:gd name="T37" fmla="*/ 1 h 9"/>
                  <a:gd name="T38" fmla="*/ 2 w 9"/>
                  <a:gd name="T39" fmla="*/ 9 h 9"/>
                  <a:gd name="T40" fmla="*/ 2 w 9"/>
                  <a:gd name="T41" fmla="*/ 9 h 9"/>
                  <a:gd name="T42" fmla="*/ 1 w 9"/>
                  <a:gd name="T43" fmla="*/ 8 h 9"/>
                  <a:gd name="T44" fmla="*/ 5 w 9"/>
                  <a:gd name="T45" fmla="*/ 7 h 9"/>
                  <a:gd name="T46" fmla="*/ 5 w 9"/>
                  <a:gd name="T47" fmla="*/ 7 h 9"/>
                  <a:gd name="T48" fmla="*/ 7 w 9"/>
                  <a:gd name="T49" fmla="*/ 4 h 9"/>
                  <a:gd name="T50" fmla="*/ 7 w 9"/>
                  <a:gd name="T51" fmla="*/ 4 h 9"/>
                  <a:gd name="T52" fmla="*/ 9 w 9"/>
                  <a:gd name="T53" fmla="*/ 7 h 9"/>
                  <a:gd name="T54" fmla="*/ 9 w 9"/>
                  <a:gd name="T55" fmla="*/ 7 h 9"/>
                  <a:gd name="T56" fmla="*/ 7 w 9"/>
                  <a:gd name="T57" fmla="*/ 9 h 9"/>
                  <a:gd name="T58" fmla="*/ 5 w 9"/>
                  <a:gd name="T59" fmla="*/ 7 h 9"/>
                  <a:gd name="T60" fmla="*/ 5 w 9"/>
                  <a:gd name="T61" fmla="*/ 7 h 9"/>
                  <a:gd name="T62" fmla="*/ 8 w 9"/>
                  <a:gd name="T63" fmla="*/ 7 h 9"/>
                  <a:gd name="T64" fmla="*/ 8 w 9"/>
                  <a:gd name="T65" fmla="*/ 7 h 9"/>
                  <a:gd name="T66" fmla="*/ 7 w 9"/>
                  <a:gd name="T67" fmla="*/ 5 h 9"/>
                  <a:gd name="T68" fmla="*/ 6 w 9"/>
                  <a:gd name="T69" fmla="*/ 7 h 9"/>
                  <a:gd name="T70" fmla="*/ 7 w 9"/>
                  <a:gd name="T71" fmla="*/ 8 h 9"/>
                  <a:gd name="T72" fmla="*/ 8 w 9"/>
                  <a:gd name="T73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" h="9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3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lose/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3"/>
                      <a:pt x="2" y="4"/>
                      <a:pt x="2" y="4"/>
                    </a:cubicBezTo>
                    <a:cubicBezTo>
                      <a:pt x="3" y="4"/>
                      <a:pt x="3" y="3"/>
                      <a:pt x="3" y="2"/>
                    </a:cubicBezTo>
                    <a:close/>
                    <a:moveTo>
                      <a:pt x="1" y="8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lnTo>
                      <a:pt x="1" y="8"/>
                    </a:ln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5"/>
                      <a:pt x="9" y="5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8"/>
                      <a:pt x="8" y="9"/>
                      <a:pt x="7" y="9"/>
                    </a:cubicBezTo>
                    <a:cubicBezTo>
                      <a:pt x="6" y="9"/>
                      <a:pt x="5" y="8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8" y="6"/>
                      <a:pt x="8" y="5"/>
                      <a:pt x="7" y="5"/>
                    </a:cubicBezTo>
                    <a:cubicBezTo>
                      <a:pt x="6" y="5"/>
                      <a:pt x="6" y="6"/>
                      <a:pt x="6" y="7"/>
                    </a:cubicBezTo>
                    <a:cubicBezTo>
                      <a:pt x="6" y="8"/>
                      <a:pt x="6" y="8"/>
                      <a:pt x="7" y="8"/>
                    </a:cubicBezTo>
                    <a:cubicBezTo>
                      <a:pt x="8" y="8"/>
                      <a:pt x="8" y="7"/>
                      <a:pt x="8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9" name="Rectangle 734"/>
              <p:cNvSpPr>
                <a:spLocks noChangeArrowheads="1"/>
              </p:cNvSpPr>
              <p:nvPr/>
            </p:nvSpPr>
            <p:spPr bwMode="auto">
              <a:xfrm>
                <a:off x="4816" y="1545"/>
                <a:ext cx="15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0" name="Oval 735"/>
              <p:cNvSpPr>
                <a:spLocks noChangeArrowheads="1"/>
              </p:cNvSpPr>
              <p:nvPr/>
            </p:nvSpPr>
            <p:spPr bwMode="auto">
              <a:xfrm>
                <a:off x="4829" y="1544"/>
                <a:ext cx="4" cy="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1" name="Freeform 736"/>
              <p:cNvSpPr>
                <a:spLocks noEditPoints="1"/>
              </p:cNvSpPr>
              <p:nvPr/>
            </p:nvSpPr>
            <p:spPr bwMode="auto">
              <a:xfrm>
                <a:off x="4836" y="1543"/>
                <a:ext cx="6" cy="7"/>
              </a:xfrm>
              <a:custGeom>
                <a:avLst/>
                <a:gdLst>
                  <a:gd name="T0" fmla="*/ 14 w 15"/>
                  <a:gd name="T1" fmla="*/ 3 h 19"/>
                  <a:gd name="T2" fmla="*/ 14 w 15"/>
                  <a:gd name="T3" fmla="*/ 9 h 19"/>
                  <a:gd name="T4" fmla="*/ 11 w 15"/>
                  <a:gd name="T5" fmla="*/ 16 h 19"/>
                  <a:gd name="T6" fmla="*/ 6 w 15"/>
                  <a:gd name="T7" fmla="*/ 19 h 19"/>
                  <a:gd name="T8" fmla="*/ 1 w 15"/>
                  <a:gd name="T9" fmla="*/ 16 h 19"/>
                  <a:gd name="T10" fmla="*/ 0 w 15"/>
                  <a:gd name="T11" fmla="*/ 9 h 19"/>
                  <a:gd name="T12" fmla="*/ 3 w 15"/>
                  <a:gd name="T13" fmla="*/ 3 h 19"/>
                  <a:gd name="T14" fmla="*/ 9 w 15"/>
                  <a:gd name="T15" fmla="*/ 0 h 19"/>
                  <a:gd name="T16" fmla="*/ 14 w 15"/>
                  <a:gd name="T17" fmla="*/ 3 h 19"/>
                  <a:gd name="T18" fmla="*/ 11 w 15"/>
                  <a:gd name="T19" fmla="*/ 9 h 19"/>
                  <a:gd name="T20" fmla="*/ 11 w 15"/>
                  <a:gd name="T21" fmla="*/ 4 h 19"/>
                  <a:gd name="T22" fmla="*/ 9 w 15"/>
                  <a:gd name="T23" fmla="*/ 3 h 19"/>
                  <a:gd name="T24" fmla="*/ 6 w 15"/>
                  <a:gd name="T25" fmla="*/ 4 h 19"/>
                  <a:gd name="T26" fmla="*/ 3 w 15"/>
                  <a:gd name="T27" fmla="*/ 9 h 19"/>
                  <a:gd name="T28" fmla="*/ 4 w 15"/>
                  <a:gd name="T29" fmla="*/ 14 h 19"/>
                  <a:gd name="T30" fmla="*/ 6 w 15"/>
                  <a:gd name="T31" fmla="*/ 16 h 19"/>
                  <a:gd name="T32" fmla="*/ 9 w 15"/>
                  <a:gd name="T33" fmla="*/ 14 h 19"/>
                  <a:gd name="T34" fmla="*/ 11 w 15"/>
                  <a:gd name="T35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19">
                    <a:moveTo>
                      <a:pt x="14" y="3"/>
                    </a:moveTo>
                    <a:cubicBezTo>
                      <a:pt x="15" y="5"/>
                      <a:pt x="15" y="7"/>
                      <a:pt x="14" y="9"/>
                    </a:cubicBezTo>
                    <a:cubicBezTo>
                      <a:pt x="14" y="12"/>
                      <a:pt x="13" y="14"/>
                      <a:pt x="11" y="16"/>
                    </a:cubicBezTo>
                    <a:cubicBezTo>
                      <a:pt x="10" y="18"/>
                      <a:pt x="8" y="19"/>
                      <a:pt x="6" y="19"/>
                    </a:cubicBezTo>
                    <a:cubicBezTo>
                      <a:pt x="4" y="19"/>
                      <a:pt x="2" y="18"/>
                      <a:pt x="1" y="16"/>
                    </a:cubicBezTo>
                    <a:cubicBezTo>
                      <a:pt x="0" y="14"/>
                      <a:pt x="0" y="11"/>
                      <a:pt x="0" y="9"/>
                    </a:cubicBezTo>
                    <a:cubicBezTo>
                      <a:pt x="1" y="7"/>
                      <a:pt x="2" y="5"/>
                      <a:pt x="3" y="3"/>
                    </a:cubicBezTo>
                    <a:cubicBezTo>
                      <a:pt x="5" y="1"/>
                      <a:pt x="7" y="0"/>
                      <a:pt x="9" y="0"/>
                    </a:cubicBezTo>
                    <a:cubicBezTo>
                      <a:pt x="11" y="0"/>
                      <a:pt x="13" y="1"/>
                      <a:pt x="14" y="3"/>
                    </a:cubicBezTo>
                    <a:close/>
                    <a:moveTo>
                      <a:pt x="11" y="9"/>
                    </a:moveTo>
                    <a:cubicBezTo>
                      <a:pt x="12" y="8"/>
                      <a:pt x="11" y="6"/>
                      <a:pt x="11" y="4"/>
                    </a:cubicBezTo>
                    <a:cubicBezTo>
                      <a:pt x="10" y="3"/>
                      <a:pt x="10" y="3"/>
                      <a:pt x="9" y="3"/>
                    </a:cubicBezTo>
                    <a:cubicBezTo>
                      <a:pt x="7" y="3"/>
                      <a:pt x="6" y="3"/>
                      <a:pt x="6" y="4"/>
                    </a:cubicBezTo>
                    <a:cubicBezTo>
                      <a:pt x="5" y="6"/>
                      <a:pt x="4" y="7"/>
                      <a:pt x="3" y="9"/>
                    </a:cubicBezTo>
                    <a:cubicBezTo>
                      <a:pt x="3" y="11"/>
                      <a:pt x="3" y="13"/>
                      <a:pt x="4" y="14"/>
                    </a:cubicBezTo>
                    <a:cubicBezTo>
                      <a:pt x="4" y="15"/>
                      <a:pt x="5" y="16"/>
                      <a:pt x="6" y="16"/>
                    </a:cubicBezTo>
                    <a:cubicBezTo>
                      <a:pt x="7" y="16"/>
                      <a:pt x="8" y="15"/>
                      <a:pt x="9" y="14"/>
                    </a:cubicBezTo>
                    <a:cubicBezTo>
                      <a:pt x="10" y="13"/>
                      <a:pt x="11" y="11"/>
                      <a:pt x="11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2" name="Freeform 737"/>
              <p:cNvSpPr>
                <a:spLocks/>
              </p:cNvSpPr>
              <p:nvPr/>
            </p:nvSpPr>
            <p:spPr bwMode="auto">
              <a:xfrm>
                <a:off x="4843" y="1543"/>
                <a:ext cx="2" cy="7"/>
              </a:xfrm>
              <a:custGeom>
                <a:avLst/>
                <a:gdLst>
                  <a:gd name="T0" fmla="*/ 7 w 7"/>
                  <a:gd name="T1" fmla="*/ 1 h 19"/>
                  <a:gd name="T2" fmla="*/ 7 w 7"/>
                  <a:gd name="T3" fmla="*/ 1 h 19"/>
                  <a:gd name="T4" fmla="*/ 5 w 7"/>
                  <a:gd name="T5" fmla="*/ 17 h 19"/>
                  <a:gd name="T6" fmla="*/ 3 w 7"/>
                  <a:gd name="T7" fmla="*/ 19 h 19"/>
                  <a:gd name="T8" fmla="*/ 2 w 7"/>
                  <a:gd name="T9" fmla="*/ 18 h 19"/>
                  <a:gd name="T10" fmla="*/ 2 w 7"/>
                  <a:gd name="T11" fmla="*/ 17 h 19"/>
                  <a:gd name="T12" fmla="*/ 4 w 7"/>
                  <a:gd name="T13" fmla="*/ 4 h 19"/>
                  <a:gd name="T14" fmla="*/ 3 w 7"/>
                  <a:gd name="T15" fmla="*/ 4 h 19"/>
                  <a:gd name="T16" fmla="*/ 2 w 7"/>
                  <a:gd name="T17" fmla="*/ 5 h 19"/>
                  <a:gd name="T18" fmla="*/ 1 w 7"/>
                  <a:gd name="T19" fmla="*/ 4 h 19"/>
                  <a:gd name="T20" fmla="*/ 2 w 7"/>
                  <a:gd name="T21" fmla="*/ 2 h 19"/>
                  <a:gd name="T22" fmla="*/ 5 w 7"/>
                  <a:gd name="T23" fmla="*/ 0 h 19"/>
                  <a:gd name="T24" fmla="*/ 6 w 7"/>
                  <a:gd name="T25" fmla="*/ 0 h 19"/>
                  <a:gd name="T26" fmla="*/ 6 w 7"/>
                  <a:gd name="T27" fmla="*/ 0 h 19"/>
                  <a:gd name="T28" fmla="*/ 7 w 7"/>
                  <a:gd name="T2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4" y="19"/>
                      <a:pt x="3" y="19"/>
                    </a:cubicBezTo>
                    <a:cubicBezTo>
                      <a:pt x="2" y="19"/>
                      <a:pt x="2" y="18"/>
                      <a:pt x="2" y="18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4"/>
                      <a:pt x="1" y="4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3" name="Rectangle 738"/>
              <p:cNvSpPr>
                <a:spLocks noChangeArrowheads="1"/>
              </p:cNvSpPr>
              <p:nvPr/>
            </p:nvSpPr>
            <p:spPr bwMode="auto">
              <a:xfrm>
                <a:off x="4835" y="1553"/>
                <a:ext cx="23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4" name="Rectangle 739"/>
              <p:cNvSpPr>
                <a:spLocks noChangeArrowheads="1"/>
              </p:cNvSpPr>
              <p:nvPr/>
            </p:nvSpPr>
            <p:spPr bwMode="auto">
              <a:xfrm>
                <a:off x="4835" y="1556"/>
                <a:ext cx="20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5" name="Rectangle 740"/>
              <p:cNvSpPr>
                <a:spLocks noChangeArrowheads="1"/>
              </p:cNvSpPr>
              <p:nvPr/>
            </p:nvSpPr>
            <p:spPr bwMode="auto">
              <a:xfrm>
                <a:off x="4835" y="1559"/>
                <a:ext cx="28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6" name="Rectangle 741"/>
              <p:cNvSpPr>
                <a:spLocks noChangeArrowheads="1"/>
              </p:cNvSpPr>
              <p:nvPr/>
            </p:nvSpPr>
            <p:spPr bwMode="auto">
              <a:xfrm>
                <a:off x="4835" y="156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7" name="Rectangle 742"/>
              <p:cNvSpPr>
                <a:spLocks noChangeArrowheads="1"/>
              </p:cNvSpPr>
              <p:nvPr/>
            </p:nvSpPr>
            <p:spPr bwMode="auto">
              <a:xfrm>
                <a:off x="4835" y="1565"/>
                <a:ext cx="23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8" name="Rectangle 743"/>
              <p:cNvSpPr>
                <a:spLocks noChangeArrowheads="1"/>
              </p:cNvSpPr>
              <p:nvPr/>
            </p:nvSpPr>
            <p:spPr bwMode="auto">
              <a:xfrm>
                <a:off x="4886" y="1536"/>
                <a:ext cx="80" cy="37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9" name="Rectangle 744"/>
              <p:cNvSpPr>
                <a:spLocks noChangeArrowheads="1"/>
              </p:cNvSpPr>
              <p:nvPr/>
            </p:nvSpPr>
            <p:spPr bwMode="auto">
              <a:xfrm>
                <a:off x="4886" y="1536"/>
                <a:ext cx="38" cy="3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0" name="Freeform 745"/>
              <p:cNvSpPr>
                <a:spLocks/>
              </p:cNvSpPr>
              <p:nvPr/>
            </p:nvSpPr>
            <p:spPr bwMode="auto">
              <a:xfrm>
                <a:off x="4891" y="1540"/>
                <a:ext cx="27" cy="29"/>
              </a:xfrm>
              <a:custGeom>
                <a:avLst/>
                <a:gdLst>
                  <a:gd name="T0" fmla="*/ 72 w 72"/>
                  <a:gd name="T1" fmla="*/ 38 h 75"/>
                  <a:gd name="T2" fmla="*/ 72 w 72"/>
                  <a:gd name="T3" fmla="*/ 43 h 75"/>
                  <a:gd name="T4" fmla="*/ 32 w 72"/>
                  <a:gd name="T5" fmla="*/ 72 h 75"/>
                  <a:gd name="T6" fmla="*/ 3 w 72"/>
                  <a:gd name="T7" fmla="*/ 33 h 75"/>
                  <a:gd name="T8" fmla="*/ 43 w 72"/>
                  <a:gd name="T9" fmla="*/ 3 h 75"/>
                  <a:gd name="T10" fmla="*/ 72 w 72"/>
                  <a:gd name="T11" fmla="*/ 3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5">
                    <a:moveTo>
                      <a:pt x="72" y="38"/>
                    </a:moveTo>
                    <a:cubicBezTo>
                      <a:pt x="72" y="40"/>
                      <a:pt x="72" y="41"/>
                      <a:pt x="72" y="43"/>
                    </a:cubicBezTo>
                    <a:cubicBezTo>
                      <a:pt x="69" y="62"/>
                      <a:pt x="51" y="75"/>
                      <a:pt x="32" y="72"/>
                    </a:cubicBezTo>
                    <a:cubicBezTo>
                      <a:pt x="13" y="70"/>
                      <a:pt x="0" y="52"/>
                      <a:pt x="3" y="33"/>
                    </a:cubicBezTo>
                    <a:cubicBezTo>
                      <a:pt x="6" y="13"/>
                      <a:pt x="24" y="0"/>
                      <a:pt x="43" y="3"/>
                    </a:cubicBezTo>
                    <a:cubicBezTo>
                      <a:pt x="60" y="6"/>
                      <a:pt x="72" y="21"/>
                      <a:pt x="72" y="38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1" name="Freeform 746"/>
              <p:cNvSpPr>
                <a:spLocks/>
              </p:cNvSpPr>
              <p:nvPr/>
            </p:nvSpPr>
            <p:spPr bwMode="auto">
              <a:xfrm>
                <a:off x="4905" y="1541"/>
                <a:ext cx="13" cy="16"/>
              </a:xfrm>
              <a:custGeom>
                <a:avLst/>
                <a:gdLst>
                  <a:gd name="T0" fmla="*/ 35 w 35"/>
                  <a:gd name="T1" fmla="*/ 35 h 40"/>
                  <a:gd name="T2" fmla="*/ 35 w 35"/>
                  <a:gd name="T3" fmla="*/ 40 h 40"/>
                  <a:gd name="T4" fmla="*/ 0 w 35"/>
                  <a:gd name="T5" fmla="*/ 35 h 40"/>
                  <a:gd name="T6" fmla="*/ 0 w 35"/>
                  <a:gd name="T7" fmla="*/ 0 h 40"/>
                  <a:gd name="T8" fmla="*/ 35 w 35"/>
                  <a:gd name="T9" fmla="*/ 35 h 40"/>
                  <a:gd name="T10" fmla="*/ 35 w 35"/>
                  <a:gd name="T1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40">
                    <a:moveTo>
                      <a:pt x="35" y="35"/>
                    </a:moveTo>
                    <a:cubicBezTo>
                      <a:pt x="35" y="37"/>
                      <a:pt x="35" y="38"/>
                      <a:pt x="35" y="40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0"/>
                      <a:pt x="35" y="1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2" name="Oval 747"/>
              <p:cNvSpPr>
                <a:spLocks noChangeArrowheads="1"/>
              </p:cNvSpPr>
              <p:nvPr/>
            </p:nvSpPr>
            <p:spPr bwMode="auto">
              <a:xfrm>
                <a:off x="4896" y="1545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3" name="Freeform 748"/>
              <p:cNvSpPr>
                <a:spLocks/>
              </p:cNvSpPr>
              <p:nvPr/>
            </p:nvSpPr>
            <p:spPr bwMode="auto">
              <a:xfrm>
                <a:off x="4900" y="1553"/>
                <a:ext cx="3" cy="4"/>
              </a:xfrm>
              <a:custGeom>
                <a:avLst/>
                <a:gdLst>
                  <a:gd name="T0" fmla="*/ 1 w 6"/>
                  <a:gd name="T1" fmla="*/ 8 h 9"/>
                  <a:gd name="T2" fmla="*/ 5 w 6"/>
                  <a:gd name="T3" fmla="*/ 5 h 9"/>
                  <a:gd name="T4" fmla="*/ 5 w 6"/>
                  <a:gd name="T5" fmla="*/ 1 h 9"/>
                  <a:gd name="T6" fmla="*/ 3 w 6"/>
                  <a:gd name="T7" fmla="*/ 1 h 9"/>
                  <a:gd name="T8" fmla="*/ 2 w 6"/>
                  <a:gd name="T9" fmla="*/ 1 h 9"/>
                  <a:gd name="T10" fmla="*/ 1 w 6"/>
                  <a:gd name="T11" fmla="*/ 2 h 9"/>
                  <a:gd name="T12" fmla="*/ 1 w 6"/>
                  <a:gd name="T13" fmla="*/ 2 h 9"/>
                  <a:gd name="T14" fmla="*/ 1 w 6"/>
                  <a:gd name="T15" fmla="*/ 2 h 9"/>
                  <a:gd name="T16" fmla="*/ 1 w 6"/>
                  <a:gd name="T17" fmla="*/ 1 h 9"/>
                  <a:gd name="T18" fmla="*/ 1 w 6"/>
                  <a:gd name="T19" fmla="*/ 1 h 9"/>
                  <a:gd name="T20" fmla="*/ 3 w 6"/>
                  <a:gd name="T21" fmla="*/ 0 h 9"/>
                  <a:gd name="T22" fmla="*/ 5 w 6"/>
                  <a:gd name="T23" fmla="*/ 1 h 9"/>
                  <a:gd name="T24" fmla="*/ 6 w 6"/>
                  <a:gd name="T25" fmla="*/ 3 h 9"/>
                  <a:gd name="T26" fmla="*/ 5 w 6"/>
                  <a:gd name="T27" fmla="*/ 5 h 9"/>
                  <a:gd name="T28" fmla="*/ 2 w 6"/>
                  <a:gd name="T29" fmla="*/ 8 h 9"/>
                  <a:gd name="T30" fmla="*/ 6 w 6"/>
                  <a:gd name="T31" fmla="*/ 8 h 9"/>
                  <a:gd name="T32" fmla="*/ 6 w 6"/>
                  <a:gd name="T33" fmla="*/ 8 h 9"/>
                  <a:gd name="T34" fmla="*/ 6 w 6"/>
                  <a:gd name="T35" fmla="*/ 9 h 9"/>
                  <a:gd name="T36" fmla="*/ 1 w 6"/>
                  <a:gd name="T37" fmla="*/ 9 h 9"/>
                  <a:gd name="T38" fmla="*/ 1 w 6"/>
                  <a:gd name="T39" fmla="*/ 9 h 9"/>
                  <a:gd name="T40" fmla="*/ 0 w 6"/>
                  <a:gd name="T41" fmla="*/ 8 h 9"/>
                  <a:gd name="T42" fmla="*/ 1 w 6"/>
                  <a:gd name="T4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" h="9">
                    <a:moveTo>
                      <a:pt x="1" y="8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5" y="2"/>
                      <a:pt x="5" y="1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4" y="0"/>
                      <a:pt x="5" y="0"/>
                      <a:pt x="5" y="1"/>
                    </a:cubicBezTo>
                    <a:cubicBezTo>
                      <a:pt x="6" y="2"/>
                      <a:pt x="6" y="2"/>
                      <a:pt x="6" y="3"/>
                    </a:cubicBezTo>
                    <a:cubicBezTo>
                      <a:pt x="6" y="4"/>
                      <a:pt x="6" y="4"/>
                      <a:pt x="5" y="5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4" name="Freeform 749"/>
              <p:cNvSpPr>
                <a:spLocks/>
              </p:cNvSpPr>
              <p:nvPr/>
            </p:nvSpPr>
            <p:spPr bwMode="auto">
              <a:xfrm>
                <a:off x="4903" y="1554"/>
                <a:ext cx="2" cy="3"/>
              </a:xfrm>
              <a:custGeom>
                <a:avLst/>
                <a:gdLst>
                  <a:gd name="T0" fmla="*/ 0 w 5"/>
                  <a:gd name="T1" fmla="*/ 7 h 8"/>
                  <a:gd name="T2" fmla="*/ 0 w 5"/>
                  <a:gd name="T3" fmla="*/ 6 h 8"/>
                  <a:gd name="T4" fmla="*/ 0 w 5"/>
                  <a:gd name="T5" fmla="*/ 6 h 8"/>
                  <a:gd name="T6" fmla="*/ 0 w 5"/>
                  <a:gd name="T7" fmla="*/ 6 h 8"/>
                  <a:gd name="T8" fmla="*/ 2 w 5"/>
                  <a:gd name="T9" fmla="*/ 7 h 8"/>
                  <a:gd name="T10" fmla="*/ 4 w 5"/>
                  <a:gd name="T11" fmla="*/ 6 h 8"/>
                  <a:gd name="T12" fmla="*/ 4 w 5"/>
                  <a:gd name="T13" fmla="*/ 5 h 8"/>
                  <a:gd name="T14" fmla="*/ 4 w 5"/>
                  <a:gd name="T15" fmla="*/ 3 h 8"/>
                  <a:gd name="T16" fmla="*/ 2 w 5"/>
                  <a:gd name="T17" fmla="*/ 2 h 8"/>
                  <a:gd name="T18" fmla="*/ 0 w 5"/>
                  <a:gd name="T19" fmla="*/ 3 h 8"/>
                  <a:gd name="T20" fmla="*/ 0 w 5"/>
                  <a:gd name="T21" fmla="*/ 3 h 8"/>
                  <a:gd name="T22" fmla="*/ 0 w 5"/>
                  <a:gd name="T23" fmla="*/ 3 h 8"/>
                  <a:gd name="T24" fmla="*/ 0 w 5"/>
                  <a:gd name="T25" fmla="*/ 0 h 8"/>
                  <a:gd name="T26" fmla="*/ 0 w 5"/>
                  <a:gd name="T27" fmla="*/ 0 h 8"/>
                  <a:gd name="T28" fmla="*/ 1 w 5"/>
                  <a:gd name="T29" fmla="*/ 0 h 8"/>
                  <a:gd name="T30" fmla="*/ 5 w 5"/>
                  <a:gd name="T31" fmla="*/ 0 h 8"/>
                  <a:gd name="T32" fmla="*/ 5 w 5"/>
                  <a:gd name="T33" fmla="*/ 0 h 8"/>
                  <a:gd name="T34" fmla="*/ 5 w 5"/>
                  <a:gd name="T35" fmla="*/ 0 h 8"/>
                  <a:gd name="T36" fmla="*/ 5 w 5"/>
                  <a:gd name="T37" fmla="*/ 0 h 8"/>
                  <a:gd name="T38" fmla="*/ 1 w 5"/>
                  <a:gd name="T39" fmla="*/ 0 h 8"/>
                  <a:gd name="T40" fmla="*/ 1 w 5"/>
                  <a:gd name="T41" fmla="*/ 3 h 8"/>
                  <a:gd name="T42" fmla="*/ 2 w 5"/>
                  <a:gd name="T43" fmla="*/ 2 h 8"/>
                  <a:gd name="T44" fmla="*/ 4 w 5"/>
                  <a:gd name="T45" fmla="*/ 3 h 8"/>
                  <a:gd name="T46" fmla="*/ 5 w 5"/>
                  <a:gd name="T47" fmla="*/ 5 h 8"/>
                  <a:gd name="T48" fmla="*/ 4 w 5"/>
                  <a:gd name="T49" fmla="*/ 7 h 8"/>
                  <a:gd name="T50" fmla="*/ 2 w 5"/>
                  <a:gd name="T51" fmla="*/ 8 h 8"/>
                  <a:gd name="T52" fmla="*/ 0 w 5"/>
                  <a:gd name="T5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" h="8">
                    <a:moveTo>
                      <a:pt x="0" y="7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7"/>
                      <a:pt x="1" y="7"/>
                      <a:pt x="2" y="7"/>
                    </a:cubicBezTo>
                    <a:cubicBezTo>
                      <a:pt x="3" y="7"/>
                      <a:pt x="3" y="7"/>
                      <a:pt x="4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3" y="3"/>
                      <a:pt x="3" y="2"/>
                      <a:pt x="2" y="2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4" y="3"/>
                      <a:pt x="4" y="3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6"/>
                      <a:pt x="5" y="7"/>
                      <a:pt x="4" y="7"/>
                    </a:cubicBezTo>
                    <a:cubicBezTo>
                      <a:pt x="3" y="8"/>
                      <a:pt x="3" y="8"/>
                      <a:pt x="2" y="8"/>
                    </a:cubicBezTo>
                    <a:cubicBezTo>
                      <a:pt x="1" y="8"/>
                      <a:pt x="0" y="7"/>
                      <a:pt x="0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5" name="Freeform 750"/>
              <p:cNvSpPr>
                <a:spLocks noEditPoints="1"/>
              </p:cNvSpPr>
              <p:nvPr/>
            </p:nvSpPr>
            <p:spPr bwMode="auto">
              <a:xfrm>
                <a:off x="4906" y="1553"/>
                <a:ext cx="4" cy="4"/>
              </a:xfrm>
              <a:custGeom>
                <a:avLst/>
                <a:gdLst>
                  <a:gd name="T0" fmla="*/ 0 w 9"/>
                  <a:gd name="T1" fmla="*/ 2 h 9"/>
                  <a:gd name="T2" fmla="*/ 0 w 9"/>
                  <a:gd name="T3" fmla="*/ 2 h 9"/>
                  <a:gd name="T4" fmla="*/ 2 w 9"/>
                  <a:gd name="T5" fmla="*/ 0 h 9"/>
                  <a:gd name="T6" fmla="*/ 2 w 9"/>
                  <a:gd name="T7" fmla="*/ 0 h 9"/>
                  <a:gd name="T8" fmla="*/ 4 w 9"/>
                  <a:gd name="T9" fmla="*/ 2 h 9"/>
                  <a:gd name="T10" fmla="*/ 4 w 9"/>
                  <a:gd name="T11" fmla="*/ 2 h 9"/>
                  <a:gd name="T12" fmla="*/ 2 w 9"/>
                  <a:gd name="T13" fmla="*/ 4 h 9"/>
                  <a:gd name="T14" fmla="*/ 0 w 9"/>
                  <a:gd name="T15" fmla="*/ 2 h 9"/>
                  <a:gd name="T16" fmla="*/ 3 w 9"/>
                  <a:gd name="T17" fmla="*/ 2 h 9"/>
                  <a:gd name="T18" fmla="*/ 3 w 9"/>
                  <a:gd name="T19" fmla="*/ 2 h 9"/>
                  <a:gd name="T20" fmla="*/ 2 w 9"/>
                  <a:gd name="T21" fmla="*/ 1 h 9"/>
                  <a:gd name="T22" fmla="*/ 1 w 9"/>
                  <a:gd name="T23" fmla="*/ 2 h 9"/>
                  <a:gd name="T24" fmla="*/ 2 w 9"/>
                  <a:gd name="T25" fmla="*/ 4 h 9"/>
                  <a:gd name="T26" fmla="*/ 3 w 9"/>
                  <a:gd name="T27" fmla="*/ 2 h 9"/>
                  <a:gd name="T28" fmla="*/ 1 w 9"/>
                  <a:gd name="T29" fmla="*/ 8 h 9"/>
                  <a:gd name="T30" fmla="*/ 7 w 9"/>
                  <a:gd name="T31" fmla="*/ 0 h 9"/>
                  <a:gd name="T32" fmla="*/ 7 w 9"/>
                  <a:gd name="T33" fmla="*/ 0 h 9"/>
                  <a:gd name="T34" fmla="*/ 8 w 9"/>
                  <a:gd name="T35" fmla="*/ 1 h 9"/>
                  <a:gd name="T36" fmla="*/ 2 w 9"/>
                  <a:gd name="T37" fmla="*/ 9 h 9"/>
                  <a:gd name="T38" fmla="*/ 1 w 9"/>
                  <a:gd name="T39" fmla="*/ 9 h 9"/>
                  <a:gd name="T40" fmla="*/ 1 w 9"/>
                  <a:gd name="T41" fmla="*/ 8 h 9"/>
                  <a:gd name="T42" fmla="*/ 1 w 9"/>
                  <a:gd name="T43" fmla="*/ 8 h 9"/>
                  <a:gd name="T44" fmla="*/ 5 w 9"/>
                  <a:gd name="T45" fmla="*/ 7 h 9"/>
                  <a:gd name="T46" fmla="*/ 5 w 9"/>
                  <a:gd name="T47" fmla="*/ 7 h 9"/>
                  <a:gd name="T48" fmla="*/ 7 w 9"/>
                  <a:gd name="T49" fmla="*/ 4 h 9"/>
                  <a:gd name="T50" fmla="*/ 7 w 9"/>
                  <a:gd name="T51" fmla="*/ 4 h 9"/>
                  <a:gd name="T52" fmla="*/ 9 w 9"/>
                  <a:gd name="T53" fmla="*/ 7 h 9"/>
                  <a:gd name="T54" fmla="*/ 9 w 9"/>
                  <a:gd name="T55" fmla="*/ 7 h 9"/>
                  <a:gd name="T56" fmla="*/ 7 w 9"/>
                  <a:gd name="T57" fmla="*/ 9 h 9"/>
                  <a:gd name="T58" fmla="*/ 5 w 9"/>
                  <a:gd name="T59" fmla="*/ 7 h 9"/>
                  <a:gd name="T60" fmla="*/ 8 w 9"/>
                  <a:gd name="T61" fmla="*/ 7 h 9"/>
                  <a:gd name="T62" fmla="*/ 8 w 9"/>
                  <a:gd name="T63" fmla="*/ 7 h 9"/>
                  <a:gd name="T64" fmla="*/ 7 w 9"/>
                  <a:gd name="T65" fmla="*/ 5 h 9"/>
                  <a:gd name="T66" fmla="*/ 6 w 9"/>
                  <a:gd name="T67" fmla="*/ 7 h 9"/>
                  <a:gd name="T68" fmla="*/ 7 w 9"/>
                  <a:gd name="T69" fmla="*/ 8 h 9"/>
                  <a:gd name="T70" fmla="*/ 8 w 9"/>
                  <a:gd name="T71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" h="9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3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lose/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3"/>
                      <a:pt x="1" y="4"/>
                      <a:pt x="2" y="4"/>
                    </a:cubicBezTo>
                    <a:cubicBezTo>
                      <a:pt x="3" y="4"/>
                      <a:pt x="3" y="3"/>
                      <a:pt x="3" y="2"/>
                    </a:cubicBezTo>
                    <a:close/>
                    <a:moveTo>
                      <a:pt x="1" y="8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5"/>
                      <a:pt x="9" y="5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8"/>
                      <a:pt x="8" y="9"/>
                      <a:pt x="7" y="9"/>
                    </a:cubicBezTo>
                    <a:cubicBezTo>
                      <a:pt x="6" y="9"/>
                      <a:pt x="5" y="8"/>
                      <a:pt x="5" y="7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8" y="6"/>
                      <a:pt x="7" y="5"/>
                      <a:pt x="7" y="5"/>
                    </a:cubicBezTo>
                    <a:cubicBezTo>
                      <a:pt x="6" y="5"/>
                      <a:pt x="6" y="6"/>
                      <a:pt x="6" y="7"/>
                    </a:cubicBezTo>
                    <a:cubicBezTo>
                      <a:pt x="5" y="7"/>
                      <a:pt x="6" y="8"/>
                      <a:pt x="7" y="8"/>
                    </a:cubicBezTo>
                    <a:cubicBezTo>
                      <a:pt x="7" y="8"/>
                      <a:pt x="8" y="7"/>
                      <a:pt x="8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6" name="Rectangle 751"/>
              <p:cNvSpPr>
                <a:spLocks noChangeArrowheads="1"/>
              </p:cNvSpPr>
              <p:nvPr/>
            </p:nvSpPr>
            <p:spPr bwMode="auto">
              <a:xfrm>
                <a:off x="4914" y="1545"/>
                <a:ext cx="15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7" name="Oval 752"/>
              <p:cNvSpPr>
                <a:spLocks noChangeArrowheads="1"/>
              </p:cNvSpPr>
              <p:nvPr/>
            </p:nvSpPr>
            <p:spPr bwMode="auto">
              <a:xfrm>
                <a:off x="4927" y="1544"/>
                <a:ext cx="4" cy="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8" name="Freeform 753"/>
              <p:cNvSpPr>
                <a:spLocks noEditPoints="1"/>
              </p:cNvSpPr>
              <p:nvPr/>
            </p:nvSpPr>
            <p:spPr bwMode="auto">
              <a:xfrm>
                <a:off x="4934" y="1543"/>
                <a:ext cx="5" cy="7"/>
              </a:xfrm>
              <a:custGeom>
                <a:avLst/>
                <a:gdLst>
                  <a:gd name="T0" fmla="*/ 14 w 15"/>
                  <a:gd name="T1" fmla="*/ 3 h 19"/>
                  <a:gd name="T2" fmla="*/ 14 w 15"/>
                  <a:gd name="T3" fmla="*/ 9 h 19"/>
                  <a:gd name="T4" fmla="*/ 11 w 15"/>
                  <a:gd name="T5" fmla="*/ 16 h 19"/>
                  <a:gd name="T6" fmla="*/ 6 w 15"/>
                  <a:gd name="T7" fmla="*/ 19 h 19"/>
                  <a:gd name="T8" fmla="*/ 1 w 15"/>
                  <a:gd name="T9" fmla="*/ 16 h 19"/>
                  <a:gd name="T10" fmla="*/ 1 w 15"/>
                  <a:gd name="T11" fmla="*/ 9 h 19"/>
                  <a:gd name="T12" fmla="*/ 4 w 15"/>
                  <a:gd name="T13" fmla="*/ 3 h 19"/>
                  <a:gd name="T14" fmla="*/ 9 w 15"/>
                  <a:gd name="T15" fmla="*/ 0 h 19"/>
                  <a:gd name="T16" fmla="*/ 14 w 15"/>
                  <a:gd name="T17" fmla="*/ 3 h 19"/>
                  <a:gd name="T18" fmla="*/ 11 w 15"/>
                  <a:gd name="T19" fmla="*/ 9 h 19"/>
                  <a:gd name="T20" fmla="*/ 11 w 15"/>
                  <a:gd name="T21" fmla="*/ 4 h 19"/>
                  <a:gd name="T22" fmla="*/ 9 w 15"/>
                  <a:gd name="T23" fmla="*/ 3 h 19"/>
                  <a:gd name="T24" fmla="*/ 6 w 15"/>
                  <a:gd name="T25" fmla="*/ 4 h 19"/>
                  <a:gd name="T26" fmla="*/ 4 w 15"/>
                  <a:gd name="T27" fmla="*/ 9 h 19"/>
                  <a:gd name="T28" fmla="*/ 4 w 15"/>
                  <a:gd name="T29" fmla="*/ 14 h 19"/>
                  <a:gd name="T30" fmla="*/ 6 w 15"/>
                  <a:gd name="T31" fmla="*/ 16 h 19"/>
                  <a:gd name="T32" fmla="*/ 9 w 15"/>
                  <a:gd name="T33" fmla="*/ 14 h 19"/>
                  <a:gd name="T34" fmla="*/ 11 w 15"/>
                  <a:gd name="T35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19">
                    <a:moveTo>
                      <a:pt x="14" y="3"/>
                    </a:moveTo>
                    <a:cubicBezTo>
                      <a:pt x="15" y="5"/>
                      <a:pt x="15" y="7"/>
                      <a:pt x="14" y="9"/>
                    </a:cubicBezTo>
                    <a:cubicBezTo>
                      <a:pt x="14" y="12"/>
                      <a:pt x="13" y="14"/>
                      <a:pt x="11" y="16"/>
                    </a:cubicBezTo>
                    <a:cubicBezTo>
                      <a:pt x="10" y="18"/>
                      <a:pt x="8" y="19"/>
                      <a:pt x="6" y="19"/>
                    </a:cubicBezTo>
                    <a:cubicBezTo>
                      <a:pt x="4" y="19"/>
                      <a:pt x="2" y="18"/>
                      <a:pt x="1" y="16"/>
                    </a:cubicBezTo>
                    <a:cubicBezTo>
                      <a:pt x="0" y="14"/>
                      <a:pt x="0" y="11"/>
                      <a:pt x="1" y="9"/>
                    </a:cubicBezTo>
                    <a:cubicBezTo>
                      <a:pt x="1" y="7"/>
                      <a:pt x="2" y="5"/>
                      <a:pt x="4" y="3"/>
                    </a:cubicBezTo>
                    <a:cubicBezTo>
                      <a:pt x="5" y="1"/>
                      <a:pt x="7" y="0"/>
                      <a:pt x="9" y="0"/>
                    </a:cubicBezTo>
                    <a:cubicBezTo>
                      <a:pt x="11" y="0"/>
                      <a:pt x="13" y="1"/>
                      <a:pt x="14" y="3"/>
                    </a:cubicBezTo>
                    <a:close/>
                    <a:moveTo>
                      <a:pt x="11" y="9"/>
                    </a:moveTo>
                    <a:cubicBezTo>
                      <a:pt x="12" y="8"/>
                      <a:pt x="12" y="6"/>
                      <a:pt x="11" y="4"/>
                    </a:cubicBezTo>
                    <a:cubicBezTo>
                      <a:pt x="11" y="3"/>
                      <a:pt x="10" y="3"/>
                      <a:pt x="9" y="3"/>
                    </a:cubicBezTo>
                    <a:cubicBezTo>
                      <a:pt x="8" y="3"/>
                      <a:pt x="6" y="3"/>
                      <a:pt x="6" y="4"/>
                    </a:cubicBezTo>
                    <a:cubicBezTo>
                      <a:pt x="5" y="6"/>
                      <a:pt x="4" y="7"/>
                      <a:pt x="4" y="9"/>
                    </a:cubicBezTo>
                    <a:cubicBezTo>
                      <a:pt x="3" y="11"/>
                      <a:pt x="3" y="13"/>
                      <a:pt x="4" y="14"/>
                    </a:cubicBezTo>
                    <a:cubicBezTo>
                      <a:pt x="4" y="15"/>
                      <a:pt x="5" y="16"/>
                      <a:pt x="6" y="16"/>
                    </a:cubicBezTo>
                    <a:cubicBezTo>
                      <a:pt x="8" y="16"/>
                      <a:pt x="9" y="15"/>
                      <a:pt x="9" y="14"/>
                    </a:cubicBezTo>
                    <a:cubicBezTo>
                      <a:pt x="10" y="13"/>
                      <a:pt x="11" y="11"/>
                      <a:pt x="11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9" name="Freeform 754"/>
              <p:cNvSpPr>
                <a:spLocks/>
              </p:cNvSpPr>
              <p:nvPr/>
            </p:nvSpPr>
            <p:spPr bwMode="auto">
              <a:xfrm>
                <a:off x="4941" y="1543"/>
                <a:ext cx="6" cy="7"/>
              </a:xfrm>
              <a:custGeom>
                <a:avLst/>
                <a:gdLst>
                  <a:gd name="T0" fmla="*/ 13 w 15"/>
                  <a:gd name="T1" fmla="*/ 17 h 19"/>
                  <a:gd name="T2" fmla="*/ 11 w 15"/>
                  <a:gd name="T3" fmla="*/ 19 h 19"/>
                  <a:gd name="T4" fmla="*/ 1 w 15"/>
                  <a:gd name="T5" fmla="*/ 19 h 19"/>
                  <a:gd name="T6" fmla="*/ 0 w 15"/>
                  <a:gd name="T7" fmla="*/ 18 h 19"/>
                  <a:gd name="T8" fmla="*/ 1 w 15"/>
                  <a:gd name="T9" fmla="*/ 16 h 19"/>
                  <a:gd name="T10" fmla="*/ 10 w 15"/>
                  <a:gd name="T11" fmla="*/ 9 h 19"/>
                  <a:gd name="T12" fmla="*/ 12 w 15"/>
                  <a:gd name="T13" fmla="*/ 6 h 19"/>
                  <a:gd name="T14" fmla="*/ 11 w 15"/>
                  <a:gd name="T15" fmla="*/ 4 h 19"/>
                  <a:gd name="T16" fmla="*/ 9 w 15"/>
                  <a:gd name="T17" fmla="*/ 3 h 19"/>
                  <a:gd name="T18" fmla="*/ 6 w 15"/>
                  <a:gd name="T19" fmla="*/ 4 h 19"/>
                  <a:gd name="T20" fmla="*/ 5 w 15"/>
                  <a:gd name="T21" fmla="*/ 4 h 19"/>
                  <a:gd name="T22" fmla="*/ 3 w 15"/>
                  <a:gd name="T23" fmla="*/ 4 h 19"/>
                  <a:gd name="T24" fmla="*/ 3 w 15"/>
                  <a:gd name="T25" fmla="*/ 4 h 19"/>
                  <a:gd name="T26" fmla="*/ 4 w 15"/>
                  <a:gd name="T27" fmla="*/ 2 h 19"/>
                  <a:gd name="T28" fmla="*/ 5 w 15"/>
                  <a:gd name="T29" fmla="*/ 1 h 19"/>
                  <a:gd name="T30" fmla="*/ 9 w 15"/>
                  <a:gd name="T31" fmla="*/ 0 h 19"/>
                  <a:gd name="T32" fmla="*/ 14 w 15"/>
                  <a:gd name="T33" fmla="*/ 2 h 19"/>
                  <a:gd name="T34" fmla="*/ 15 w 15"/>
                  <a:gd name="T35" fmla="*/ 6 h 19"/>
                  <a:gd name="T36" fmla="*/ 12 w 15"/>
                  <a:gd name="T37" fmla="*/ 11 h 19"/>
                  <a:gd name="T38" fmla="*/ 6 w 15"/>
                  <a:gd name="T39" fmla="*/ 16 h 19"/>
                  <a:gd name="T40" fmla="*/ 12 w 15"/>
                  <a:gd name="T41" fmla="*/ 16 h 19"/>
                  <a:gd name="T42" fmla="*/ 13 w 15"/>
                  <a:gd name="T4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9">
                    <a:moveTo>
                      <a:pt x="13" y="17"/>
                    </a:moveTo>
                    <a:cubicBezTo>
                      <a:pt x="13" y="18"/>
                      <a:pt x="12" y="19"/>
                      <a:pt x="1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0" y="19"/>
                      <a:pt x="0" y="18"/>
                    </a:cubicBezTo>
                    <a:cubicBezTo>
                      <a:pt x="0" y="18"/>
                      <a:pt x="0" y="17"/>
                      <a:pt x="1" y="16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1" y="8"/>
                      <a:pt x="12" y="7"/>
                      <a:pt x="12" y="6"/>
                    </a:cubicBezTo>
                    <a:cubicBezTo>
                      <a:pt x="12" y="5"/>
                      <a:pt x="12" y="5"/>
                      <a:pt x="11" y="4"/>
                    </a:cubicBezTo>
                    <a:cubicBezTo>
                      <a:pt x="11" y="3"/>
                      <a:pt x="10" y="3"/>
                      <a:pt x="9" y="3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5"/>
                      <a:pt x="4" y="5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3"/>
                      <a:pt x="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3" y="1"/>
                      <a:pt x="14" y="2"/>
                    </a:cubicBezTo>
                    <a:cubicBezTo>
                      <a:pt x="15" y="3"/>
                      <a:pt x="15" y="5"/>
                      <a:pt x="15" y="6"/>
                    </a:cubicBezTo>
                    <a:cubicBezTo>
                      <a:pt x="14" y="8"/>
                      <a:pt x="13" y="10"/>
                      <a:pt x="12" y="11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3" y="17"/>
                      <a:pt x="13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0" name="Rectangle 755"/>
              <p:cNvSpPr>
                <a:spLocks noChangeArrowheads="1"/>
              </p:cNvSpPr>
              <p:nvPr/>
            </p:nvSpPr>
            <p:spPr bwMode="auto">
              <a:xfrm>
                <a:off x="4933" y="1553"/>
                <a:ext cx="23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1" name="Rectangle 756"/>
              <p:cNvSpPr>
                <a:spLocks noChangeArrowheads="1"/>
              </p:cNvSpPr>
              <p:nvPr/>
            </p:nvSpPr>
            <p:spPr bwMode="auto">
              <a:xfrm>
                <a:off x="4933" y="1556"/>
                <a:ext cx="13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2" name="Rectangle 757"/>
              <p:cNvSpPr>
                <a:spLocks noChangeArrowheads="1"/>
              </p:cNvSpPr>
              <p:nvPr/>
            </p:nvSpPr>
            <p:spPr bwMode="auto">
              <a:xfrm>
                <a:off x="4933" y="1559"/>
                <a:ext cx="21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3" name="Rectangle 758"/>
              <p:cNvSpPr>
                <a:spLocks noChangeArrowheads="1"/>
              </p:cNvSpPr>
              <p:nvPr/>
            </p:nvSpPr>
            <p:spPr bwMode="auto">
              <a:xfrm>
                <a:off x="4933" y="1562"/>
                <a:ext cx="28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4" name="Rectangle 759"/>
              <p:cNvSpPr>
                <a:spLocks noChangeArrowheads="1"/>
              </p:cNvSpPr>
              <p:nvPr/>
            </p:nvSpPr>
            <p:spPr bwMode="auto">
              <a:xfrm>
                <a:off x="4933" y="1565"/>
                <a:ext cx="1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5" name="Rectangle 760"/>
              <p:cNvSpPr>
                <a:spLocks noChangeArrowheads="1"/>
              </p:cNvSpPr>
              <p:nvPr/>
            </p:nvSpPr>
            <p:spPr bwMode="auto">
              <a:xfrm>
                <a:off x="4984" y="1536"/>
                <a:ext cx="80" cy="37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6" name="Rectangle 761"/>
              <p:cNvSpPr>
                <a:spLocks noChangeArrowheads="1"/>
              </p:cNvSpPr>
              <p:nvPr/>
            </p:nvSpPr>
            <p:spPr bwMode="auto">
              <a:xfrm>
                <a:off x="4984" y="1536"/>
                <a:ext cx="38" cy="3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7" name="Freeform 762"/>
              <p:cNvSpPr>
                <a:spLocks/>
              </p:cNvSpPr>
              <p:nvPr/>
            </p:nvSpPr>
            <p:spPr bwMode="auto">
              <a:xfrm>
                <a:off x="4989" y="1541"/>
                <a:ext cx="28" cy="27"/>
              </a:xfrm>
              <a:custGeom>
                <a:avLst/>
                <a:gdLst>
                  <a:gd name="T0" fmla="*/ 71 w 71"/>
                  <a:gd name="T1" fmla="*/ 35 h 70"/>
                  <a:gd name="T2" fmla="*/ 35 w 71"/>
                  <a:gd name="T3" fmla="*/ 70 h 70"/>
                  <a:gd name="T4" fmla="*/ 0 w 71"/>
                  <a:gd name="T5" fmla="*/ 35 h 70"/>
                  <a:gd name="T6" fmla="*/ 35 w 71"/>
                  <a:gd name="T7" fmla="*/ 0 h 70"/>
                  <a:gd name="T8" fmla="*/ 66 w 71"/>
                  <a:gd name="T9" fmla="*/ 17 h 70"/>
                  <a:gd name="T10" fmla="*/ 71 w 71"/>
                  <a:gd name="T11" fmla="*/ 3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70">
                    <a:moveTo>
                      <a:pt x="71" y="35"/>
                    </a:moveTo>
                    <a:cubicBezTo>
                      <a:pt x="71" y="55"/>
                      <a:pt x="55" y="70"/>
                      <a:pt x="35" y="70"/>
                    </a:cubicBezTo>
                    <a:cubicBezTo>
                      <a:pt x="16" y="70"/>
                      <a:pt x="0" y="54"/>
                      <a:pt x="0" y="35"/>
                    </a:cubicBezTo>
                    <a:cubicBezTo>
                      <a:pt x="0" y="15"/>
                      <a:pt x="16" y="0"/>
                      <a:pt x="35" y="0"/>
                    </a:cubicBezTo>
                    <a:cubicBezTo>
                      <a:pt x="48" y="0"/>
                      <a:pt x="60" y="6"/>
                      <a:pt x="66" y="17"/>
                    </a:cubicBezTo>
                    <a:cubicBezTo>
                      <a:pt x="69" y="23"/>
                      <a:pt x="71" y="29"/>
                      <a:pt x="71" y="35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8" name="Freeform 763"/>
              <p:cNvSpPr>
                <a:spLocks/>
              </p:cNvSpPr>
              <p:nvPr/>
            </p:nvSpPr>
            <p:spPr bwMode="auto">
              <a:xfrm>
                <a:off x="5003" y="1541"/>
                <a:ext cx="14" cy="26"/>
              </a:xfrm>
              <a:custGeom>
                <a:avLst/>
                <a:gdLst>
                  <a:gd name="T0" fmla="*/ 36 w 36"/>
                  <a:gd name="T1" fmla="*/ 35 h 68"/>
                  <a:gd name="T2" fmla="*/ 13 w 36"/>
                  <a:gd name="T3" fmla="*/ 68 h 68"/>
                  <a:gd name="T4" fmla="*/ 0 w 36"/>
                  <a:gd name="T5" fmla="*/ 35 h 68"/>
                  <a:gd name="T6" fmla="*/ 0 w 36"/>
                  <a:gd name="T7" fmla="*/ 0 h 68"/>
                  <a:gd name="T8" fmla="*/ 36 w 36"/>
                  <a:gd name="T9" fmla="*/ 35 h 68"/>
                  <a:gd name="T10" fmla="*/ 36 w 36"/>
                  <a:gd name="T11" fmla="*/ 3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68">
                    <a:moveTo>
                      <a:pt x="36" y="35"/>
                    </a:moveTo>
                    <a:cubicBezTo>
                      <a:pt x="36" y="50"/>
                      <a:pt x="27" y="63"/>
                      <a:pt x="13" y="68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0"/>
                      <a:pt x="36" y="15"/>
                      <a:pt x="36" y="35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9" name="Oval 764"/>
              <p:cNvSpPr>
                <a:spLocks noChangeArrowheads="1"/>
              </p:cNvSpPr>
              <p:nvPr/>
            </p:nvSpPr>
            <p:spPr bwMode="auto">
              <a:xfrm>
                <a:off x="4994" y="1545"/>
                <a:ext cx="18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0" name="Freeform 765"/>
              <p:cNvSpPr>
                <a:spLocks noEditPoints="1"/>
              </p:cNvSpPr>
              <p:nvPr/>
            </p:nvSpPr>
            <p:spPr bwMode="auto">
              <a:xfrm>
                <a:off x="4998" y="1553"/>
                <a:ext cx="3" cy="4"/>
              </a:xfrm>
              <a:custGeom>
                <a:avLst/>
                <a:gdLst>
                  <a:gd name="T0" fmla="*/ 2 w 3"/>
                  <a:gd name="T1" fmla="*/ 3 h 4"/>
                  <a:gd name="T2" fmla="*/ 0 w 3"/>
                  <a:gd name="T3" fmla="*/ 3 h 4"/>
                  <a:gd name="T4" fmla="*/ 0 w 3"/>
                  <a:gd name="T5" fmla="*/ 2 h 4"/>
                  <a:gd name="T6" fmla="*/ 0 w 3"/>
                  <a:gd name="T7" fmla="*/ 2 h 4"/>
                  <a:gd name="T8" fmla="*/ 2 w 3"/>
                  <a:gd name="T9" fmla="*/ 0 h 4"/>
                  <a:gd name="T10" fmla="*/ 3 w 3"/>
                  <a:gd name="T11" fmla="*/ 0 h 4"/>
                  <a:gd name="T12" fmla="*/ 3 w 3"/>
                  <a:gd name="T13" fmla="*/ 2 h 4"/>
                  <a:gd name="T14" fmla="*/ 3 w 3"/>
                  <a:gd name="T15" fmla="*/ 2 h 4"/>
                  <a:gd name="T16" fmla="*/ 3 w 3"/>
                  <a:gd name="T17" fmla="*/ 2 h 4"/>
                  <a:gd name="T18" fmla="*/ 3 w 3"/>
                  <a:gd name="T19" fmla="*/ 3 h 4"/>
                  <a:gd name="T20" fmla="*/ 3 w 3"/>
                  <a:gd name="T21" fmla="*/ 3 h 4"/>
                  <a:gd name="T22" fmla="*/ 3 w 3"/>
                  <a:gd name="T23" fmla="*/ 3 h 4"/>
                  <a:gd name="T24" fmla="*/ 2 w 3"/>
                  <a:gd name="T25" fmla="*/ 4 h 4"/>
                  <a:gd name="T26" fmla="*/ 2 w 3"/>
                  <a:gd name="T27" fmla="*/ 3 h 4"/>
                  <a:gd name="T28" fmla="*/ 2 w 3"/>
                  <a:gd name="T29" fmla="*/ 3 h 4"/>
                  <a:gd name="T30" fmla="*/ 2 w 3"/>
                  <a:gd name="T31" fmla="*/ 2 h 4"/>
                  <a:gd name="T32" fmla="*/ 2 w 3"/>
                  <a:gd name="T33" fmla="*/ 1 h 4"/>
                  <a:gd name="T34" fmla="*/ 1 w 3"/>
                  <a:gd name="T35" fmla="*/ 2 h 4"/>
                  <a:gd name="T36" fmla="*/ 2 w 3"/>
                  <a:gd name="T3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" h="4">
                    <a:moveTo>
                      <a:pt x="2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  <a:moveTo>
                      <a:pt x="2" y="2"/>
                    </a:moveTo>
                    <a:lnTo>
                      <a:pt x="2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1" name="Freeform 766"/>
              <p:cNvSpPr>
                <a:spLocks/>
              </p:cNvSpPr>
              <p:nvPr/>
            </p:nvSpPr>
            <p:spPr bwMode="auto">
              <a:xfrm>
                <a:off x="5001" y="1554"/>
                <a:ext cx="2" cy="3"/>
              </a:xfrm>
              <a:custGeom>
                <a:avLst/>
                <a:gdLst>
                  <a:gd name="T0" fmla="*/ 0 w 5"/>
                  <a:gd name="T1" fmla="*/ 7 h 8"/>
                  <a:gd name="T2" fmla="*/ 1 w 5"/>
                  <a:gd name="T3" fmla="*/ 6 h 8"/>
                  <a:gd name="T4" fmla="*/ 1 w 5"/>
                  <a:gd name="T5" fmla="*/ 6 h 8"/>
                  <a:gd name="T6" fmla="*/ 2 w 5"/>
                  <a:gd name="T7" fmla="*/ 7 h 8"/>
                  <a:gd name="T8" fmla="*/ 4 w 5"/>
                  <a:gd name="T9" fmla="*/ 6 h 8"/>
                  <a:gd name="T10" fmla="*/ 5 w 5"/>
                  <a:gd name="T11" fmla="*/ 5 h 8"/>
                  <a:gd name="T12" fmla="*/ 4 w 5"/>
                  <a:gd name="T13" fmla="*/ 3 h 8"/>
                  <a:gd name="T14" fmla="*/ 1 w 5"/>
                  <a:gd name="T15" fmla="*/ 3 h 8"/>
                  <a:gd name="T16" fmla="*/ 1 w 5"/>
                  <a:gd name="T17" fmla="*/ 3 h 8"/>
                  <a:gd name="T18" fmla="*/ 0 w 5"/>
                  <a:gd name="T19" fmla="*/ 3 h 8"/>
                  <a:gd name="T20" fmla="*/ 1 w 5"/>
                  <a:gd name="T21" fmla="*/ 0 h 8"/>
                  <a:gd name="T22" fmla="*/ 1 w 5"/>
                  <a:gd name="T23" fmla="*/ 0 h 8"/>
                  <a:gd name="T24" fmla="*/ 5 w 5"/>
                  <a:gd name="T25" fmla="*/ 0 h 8"/>
                  <a:gd name="T26" fmla="*/ 5 w 5"/>
                  <a:gd name="T27" fmla="*/ 0 h 8"/>
                  <a:gd name="T28" fmla="*/ 5 w 5"/>
                  <a:gd name="T29" fmla="*/ 0 h 8"/>
                  <a:gd name="T30" fmla="*/ 5 w 5"/>
                  <a:gd name="T31" fmla="*/ 0 h 8"/>
                  <a:gd name="T32" fmla="*/ 1 w 5"/>
                  <a:gd name="T33" fmla="*/ 0 h 8"/>
                  <a:gd name="T34" fmla="*/ 1 w 5"/>
                  <a:gd name="T35" fmla="*/ 3 h 8"/>
                  <a:gd name="T36" fmla="*/ 2 w 5"/>
                  <a:gd name="T37" fmla="*/ 2 h 8"/>
                  <a:gd name="T38" fmla="*/ 4 w 5"/>
                  <a:gd name="T39" fmla="*/ 3 h 8"/>
                  <a:gd name="T40" fmla="*/ 5 w 5"/>
                  <a:gd name="T41" fmla="*/ 5 h 8"/>
                  <a:gd name="T42" fmla="*/ 4 w 5"/>
                  <a:gd name="T43" fmla="*/ 7 h 8"/>
                  <a:gd name="T44" fmla="*/ 2 w 5"/>
                  <a:gd name="T45" fmla="*/ 8 h 8"/>
                  <a:gd name="T46" fmla="*/ 0 w 5"/>
                  <a:gd name="T4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" h="8">
                    <a:moveTo>
                      <a:pt x="0" y="7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6"/>
                    </a:cubicBezTo>
                    <a:cubicBezTo>
                      <a:pt x="4" y="6"/>
                      <a:pt x="5" y="5"/>
                      <a:pt x="5" y="5"/>
                    </a:cubicBezTo>
                    <a:cubicBezTo>
                      <a:pt x="5" y="4"/>
                      <a:pt x="5" y="4"/>
                      <a:pt x="4" y="3"/>
                    </a:cubicBezTo>
                    <a:cubicBezTo>
                      <a:pt x="3" y="2"/>
                      <a:pt x="2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4" y="3"/>
                      <a:pt x="4" y="3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6"/>
                      <a:pt x="5" y="7"/>
                      <a:pt x="4" y="7"/>
                    </a:cubicBezTo>
                    <a:cubicBezTo>
                      <a:pt x="4" y="8"/>
                      <a:pt x="3" y="8"/>
                      <a:pt x="2" y="8"/>
                    </a:cubicBezTo>
                    <a:cubicBezTo>
                      <a:pt x="2" y="8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2" name="Freeform 767"/>
              <p:cNvSpPr>
                <a:spLocks noEditPoints="1"/>
              </p:cNvSpPr>
              <p:nvPr/>
            </p:nvSpPr>
            <p:spPr bwMode="auto">
              <a:xfrm>
                <a:off x="5004" y="1553"/>
                <a:ext cx="3" cy="4"/>
              </a:xfrm>
              <a:custGeom>
                <a:avLst/>
                <a:gdLst>
                  <a:gd name="T0" fmla="*/ 1 w 9"/>
                  <a:gd name="T1" fmla="*/ 2 h 9"/>
                  <a:gd name="T2" fmla="*/ 1 w 9"/>
                  <a:gd name="T3" fmla="*/ 2 h 9"/>
                  <a:gd name="T4" fmla="*/ 2 w 9"/>
                  <a:gd name="T5" fmla="*/ 0 h 9"/>
                  <a:gd name="T6" fmla="*/ 2 w 9"/>
                  <a:gd name="T7" fmla="*/ 0 h 9"/>
                  <a:gd name="T8" fmla="*/ 4 w 9"/>
                  <a:gd name="T9" fmla="*/ 2 h 9"/>
                  <a:gd name="T10" fmla="*/ 4 w 9"/>
                  <a:gd name="T11" fmla="*/ 2 h 9"/>
                  <a:gd name="T12" fmla="*/ 2 w 9"/>
                  <a:gd name="T13" fmla="*/ 4 h 9"/>
                  <a:gd name="T14" fmla="*/ 2 w 9"/>
                  <a:gd name="T15" fmla="*/ 4 h 9"/>
                  <a:gd name="T16" fmla="*/ 1 w 9"/>
                  <a:gd name="T17" fmla="*/ 2 h 9"/>
                  <a:gd name="T18" fmla="*/ 4 w 9"/>
                  <a:gd name="T19" fmla="*/ 2 h 9"/>
                  <a:gd name="T20" fmla="*/ 4 w 9"/>
                  <a:gd name="T21" fmla="*/ 2 h 9"/>
                  <a:gd name="T22" fmla="*/ 2 w 9"/>
                  <a:gd name="T23" fmla="*/ 1 h 9"/>
                  <a:gd name="T24" fmla="*/ 1 w 9"/>
                  <a:gd name="T25" fmla="*/ 2 h 9"/>
                  <a:gd name="T26" fmla="*/ 2 w 9"/>
                  <a:gd name="T27" fmla="*/ 4 h 9"/>
                  <a:gd name="T28" fmla="*/ 4 w 9"/>
                  <a:gd name="T29" fmla="*/ 2 h 9"/>
                  <a:gd name="T30" fmla="*/ 2 w 9"/>
                  <a:gd name="T31" fmla="*/ 8 h 9"/>
                  <a:gd name="T32" fmla="*/ 8 w 9"/>
                  <a:gd name="T33" fmla="*/ 0 h 9"/>
                  <a:gd name="T34" fmla="*/ 8 w 9"/>
                  <a:gd name="T35" fmla="*/ 0 h 9"/>
                  <a:gd name="T36" fmla="*/ 8 w 9"/>
                  <a:gd name="T37" fmla="*/ 1 h 9"/>
                  <a:gd name="T38" fmla="*/ 2 w 9"/>
                  <a:gd name="T39" fmla="*/ 9 h 9"/>
                  <a:gd name="T40" fmla="*/ 2 w 9"/>
                  <a:gd name="T41" fmla="*/ 9 h 9"/>
                  <a:gd name="T42" fmla="*/ 2 w 9"/>
                  <a:gd name="T43" fmla="*/ 8 h 9"/>
                  <a:gd name="T44" fmla="*/ 5 w 9"/>
                  <a:gd name="T45" fmla="*/ 7 h 9"/>
                  <a:gd name="T46" fmla="*/ 5 w 9"/>
                  <a:gd name="T47" fmla="*/ 7 h 9"/>
                  <a:gd name="T48" fmla="*/ 7 w 9"/>
                  <a:gd name="T49" fmla="*/ 4 h 9"/>
                  <a:gd name="T50" fmla="*/ 7 w 9"/>
                  <a:gd name="T51" fmla="*/ 4 h 9"/>
                  <a:gd name="T52" fmla="*/ 9 w 9"/>
                  <a:gd name="T53" fmla="*/ 7 h 9"/>
                  <a:gd name="T54" fmla="*/ 9 w 9"/>
                  <a:gd name="T55" fmla="*/ 7 h 9"/>
                  <a:gd name="T56" fmla="*/ 7 w 9"/>
                  <a:gd name="T57" fmla="*/ 9 h 9"/>
                  <a:gd name="T58" fmla="*/ 5 w 9"/>
                  <a:gd name="T59" fmla="*/ 7 h 9"/>
                  <a:gd name="T60" fmla="*/ 9 w 9"/>
                  <a:gd name="T61" fmla="*/ 7 h 9"/>
                  <a:gd name="T62" fmla="*/ 9 w 9"/>
                  <a:gd name="T63" fmla="*/ 7 h 9"/>
                  <a:gd name="T64" fmla="*/ 7 w 9"/>
                  <a:gd name="T65" fmla="*/ 5 h 9"/>
                  <a:gd name="T66" fmla="*/ 6 w 9"/>
                  <a:gd name="T67" fmla="*/ 7 h 9"/>
                  <a:gd name="T68" fmla="*/ 7 w 9"/>
                  <a:gd name="T69" fmla="*/ 8 h 9"/>
                  <a:gd name="T70" fmla="*/ 9 w 9"/>
                  <a:gd name="T71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" y="0"/>
                      <a:pt x="4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4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1" y="3"/>
                      <a:pt x="1" y="2"/>
                    </a:cubicBezTo>
                    <a:close/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3"/>
                      <a:pt x="2" y="4"/>
                      <a:pt x="2" y="4"/>
                    </a:cubicBezTo>
                    <a:cubicBezTo>
                      <a:pt x="3" y="4"/>
                      <a:pt x="4" y="3"/>
                      <a:pt x="4" y="2"/>
                    </a:cubicBezTo>
                    <a:close/>
                    <a:moveTo>
                      <a:pt x="2" y="8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5"/>
                      <a:pt x="9" y="5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8"/>
                      <a:pt x="8" y="9"/>
                      <a:pt x="7" y="9"/>
                    </a:cubicBezTo>
                    <a:cubicBezTo>
                      <a:pt x="6" y="9"/>
                      <a:pt x="5" y="8"/>
                      <a:pt x="5" y="7"/>
                    </a:cubicBezTo>
                    <a:close/>
                    <a:moveTo>
                      <a:pt x="9" y="7"/>
                    </a:moveTo>
                    <a:cubicBezTo>
                      <a:pt x="9" y="7"/>
                      <a:pt x="9" y="7"/>
                      <a:pt x="9" y="7"/>
                    </a:cubicBezTo>
                    <a:cubicBezTo>
                      <a:pt x="9" y="6"/>
                      <a:pt x="8" y="5"/>
                      <a:pt x="7" y="5"/>
                    </a:cubicBezTo>
                    <a:cubicBezTo>
                      <a:pt x="7" y="5"/>
                      <a:pt x="6" y="6"/>
                      <a:pt x="6" y="7"/>
                    </a:cubicBezTo>
                    <a:cubicBezTo>
                      <a:pt x="6" y="8"/>
                      <a:pt x="7" y="8"/>
                      <a:pt x="7" y="8"/>
                    </a:cubicBezTo>
                    <a:cubicBezTo>
                      <a:pt x="8" y="8"/>
                      <a:pt x="9" y="7"/>
                      <a:pt x="9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3" name="Rectangle 768"/>
              <p:cNvSpPr>
                <a:spLocks noChangeArrowheads="1"/>
              </p:cNvSpPr>
              <p:nvPr/>
            </p:nvSpPr>
            <p:spPr bwMode="auto">
              <a:xfrm>
                <a:off x="5012" y="1545"/>
                <a:ext cx="15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4" name="Oval 769"/>
              <p:cNvSpPr>
                <a:spLocks noChangeArrowheads="1"/>
              </p:cNvSpPr>
              <p:nvPr/>
            </p:nvSpPr>
            <p:spPr bwMode="auto">
              <a:xfrm>
                <a:off x="5025" y="1544"/>
                <a:ext cx="4" cy="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5" name="Freeform 770"/>
              <p:cNvSpPr>
                <a:spLocks noEditPoints="1"/>
              </p:cNvSpPr>
              <p:nvPr/>
            </p:nvSpPr>
            <p:spPr bwMode="auto">
              <a:xfrm>
                <a:off x="5032" y="1543"/>
                <a:ext cx="5" cy="7"/>
              </a:xfrm>
              <a:custGeom>
                <a:avLst/>
                <a:gdLst>
                  <a:gd name="T0" fmla="*/ 14 w 15"/>
                  <a:gd name="T1" fmla="*/ 3 h 19"/>
                  <a:gd name="T2" fmla="*/ 15 w 15"/>
                  <a:gd name="T3" fmla="*/ 9 h 19"/>
                  <a:gd name="T4" fmla="*/ 12 w 15"/>
                  <a:gd name="T5" fmla="*/ 16 h 19"/>
                  <a:gd name="T6" fmla="*/ 6 w 15"/>
                  <a:gd name="T7" fmla="*/ 19 h 19"/>
                  <a:gd name="T8" fmla="*/ 1 w 15"/>
                  <a:gd name="T9" fmla="*/ 16 h 19"/>
                  <a:gd name="T10" fmla="*/ 1 w 15"/>
                  <a:gd name="T11" fmla="*/ 9 h 19"/>
                  <a:gd name="T12" fmla="*/ 4 w 15"/>
                  <a:gd name="T13" fmla="*/ 3 h 19"/>
                  <a:gd name="T14" fmla="*/ 9 w 15"/>
                  <a:gd name="T15" fmla="*/ 0 h 19"/>
                  <a:gd name="T16" fmla="*/ 14 w 15"/>
                  <a:gd name="T17" fmla="*/ 3 h 19"/>
                  <a:gd name="T18" fmla="*/ 12 w 15"/>
                  <a:gd name="T19" fmla="*/ 9 h 19"/>
                  <a:gd name="T20" fmla="*/ 11 w 15"/>
                  <a:gd name="T21" fmla="*/ 4 h 19"/>
                  <a:gd name="T22" fmla="*/ 9 w 15"/>
                  <a:gd name="T23" fmla="*/ 3 h 19"/>
                  <a:gd name="T24" fmla="*/ 6 w 15"/>
                  <a:gd name="T25" fmla="*/ 4 h 19"/>
                  <a:gd name="T26" fmla="*/ 4 w 15"/>
                  <a:gd name="T27" fmla="*/ 9 h 19"/>
                  <a:gd name="T28" fmla="*/ 4 w 15"/>
                  <a:gd name="T29" fmla="*/ 14 h 19"/>
                  <a:gd name="T30" fmla="*/ 7 w 15"/>
                  <a:gd name="T31" fmla="*/ 16 h 19"/>
                  <a:gd name="T32" fmla="*/ 9 w 15"/>
                  <a:gd name="T33" fmla="*/ 14 h 19"/>
                  <a:gd name="T34" fmla="*/ 12 w 15"/>
                  <a:gd name="T35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19">
                    <a:moveTo>
                      <a:pt x="14" y="3"/>
                    </a:moveTo>
                    <a:cubicBezTo>
                      <a:pt x="15" y="5"/>
                      <a:pt x="15" y="7"/>
                      <a:pt x="15" y="9"/>
                    </a:cubicBezTo>
                    <a:cubicBezTo>
                      <a:pt x="14" y="12"/>
                      <a:pt x="13" y="14"/>
                      <a:pt x="12" y="16"/>
                    </a:cubicBezTo>
                    <a:cubicBezTo>
                      <a:pt x="10" y="18"/>
                      <a:pt x="8" y="19"/>
                      <a:pt x="6" y="19"/>
                    </a:cubicBezTo>
                    <a:cubicBezTo>
                      <a:pt x="4" y="19"/>
                      <a:pt x="2" y="18"/>
                      <a:pt x="1" y="16"/>
                    </a:cubicBezTo>
                    <a:cubicBezTo>
                      <a:pt x="1" y="14"/>
                      <a:pt x="0" y="11"/>
                      <a:pt x="1" y="9"/>
                    </a:cubicBezTo>
                    <a:cubicBezTo>
                      <a:pt x="1" y="7"/>
                      <a:pt x="2" y="5"/>
                      <a:pt x="4" y="3"/>
                    </a:cubicBezTo>
                    <a:cubicBezTo>
                      <a:pt x="5" y="1"/>
                      <a:pt x="7" y="0"/>
                      <a:pt x="9" y="0"/>
                    </a:cubicBezTo>
                    <a:cubicBezTo>
                      <a:pt x="11" y="0"/>
                      <a:pt x="13" y="1"/>
                      <a:pt x="14" y="3"/>
                    </a:cubicBezTo>
                    <a:close/>
                    <a:moveTo>
                      <a:pt x="12" y="9"/>
                    </a:moveTo>
                    <a:cubicBezTo>
                      <a:pt x="12" y="8"/>
                      <a:pt x="12" y="6"/>
                      <a:pt x="11" y="4"/>
                    </a:cubicBezTo>
                    <a:cubicBezTo>
                      <a:pt x="11" y="3"/>
                      <a:pt x="10" y="3"/>
                      <a:pt x="9" y="3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5" y="6"/>
                      <a:pt x="4" y="7"/>
                      <a:pt x="4" y="9"/>
                    </a:cubicBezTo>
                    <a:cubicBezTo>
                      <a:pt x="4" y="11"/>
                      <a:pt x="4" y="13"/>
                      <a:pt x="4" y="14"/>
                    </a:cubicBezTo>
                    <a:cubicBezTo>
                      <a:pt x="5" y="15"/>
                      <a:pt x="6" y="16"/>
                      <a:pt x="7" y="16"/>
                    </a:cubicBezTo>
                    <a:cubicBezTo>
                      <a:pt x="8" y="16"/>
                      <a:pt x="9" y="15"/>
                      <a:pt x="9" y="14"/>
                    </a:cubicBezTo>
                    <a:cubicBezTo>
                      <a:pt x="11" y="13"/>
                      <a:pt x="11" y="11"/>
                      <a:pt x="12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6" name="Freeform 771"/>
              <p:cNvSpPr>
                <a:spLocks/>
              </p:cNvSpPr>
              <p:nvPr/>
            </p:nvSpPr>
            <p:spPr bwMode="auto">
              <a:xfrm>
                <a:off x="5039" y="1543"/>
                <a:ext cx="6" cy="7"/>
              </a:xfrm>
              <a:custGeom>
                <a:avLst/>
                <a:gdLst>
                  <a:gd name="T0" fmla="*/ 12 w 15"/>
                  <a:gd name="T1" fmla="*/ 7 h 19"/>
                  <a:gd name="T2" fmla="*/ 13 w 15"/>
                  <a:gd name="T3" fmla="*/ 12 h 19"/>
                  <a:gd name="T4" fmla="*/ 10 w 15"/>
                  <a:gd name="T5" fmla="*/ 17 h 19"/>
                  <a:gd name="T6" fmla="*/ 5 w 15"/>
                  <a:gd name="T7" fmla="*/ 19 h 19"/>
                  <a:gd name="T8" fmla="*/ 0 w 15"/>
                  <a:gd name="T9" fmla="*/ 17 h 19"/>
                  <a:gd name="T10" fmla="*/ 1 w 15"/>
                  <a:gd name="T11" fmla="*/ 15 h 19"/>
                  <a:gd name="T12" fmla="*/ 3 w 15"/>
                  <a:gd name="T13" fmla="*/ 15 h 19"/>
                  <a:gd name="T14" fmla="*/ 5 w 15"/>
                  <a:gd name="T15" fmla="*/ 16 h 19"/>
                  <a:gd name="T16" fmla="*/ 8 w 15"/>
                  <a:gd name="T17" fmla="*/ 15 h 19"/>
                  <a:gd name="T18" fmla="*/ 10 w 15"/>
                  <a:gd name="T19" fmla="*/ 12 h 19"/>
                  <a:gd name="T20" fmla="*/ 9 w 15"/>
                  <a:gd name="T21" fmla="*/ 9 h 19"/>
                  <a:gd name="T22" fmla="*/ 7 w 15"/>
                  <a:gd name="T23" fmla="*/ 8 h 19"/>
                  <a:gd name="T24" fmla="*/ 5 w 15"/>
                  <a:gd name="T25" fmla="*/ 8 h 19"/>
                  <a:gd name="T26" fmla="*/ 6 w 15"/>
                  <a:gd name="T27" fmla="*/ 6 h 19"/>
                  <a:gd name="T28" fmla="*/ 9 w 15"/>
                  <a:gd name="T29" fmla="*/ 3 h 19"/>
                  <a:gd name="T30" fmla="*/ 5 w 15"/>
                  <a:gd name="T31" fmla="*/ 3 h 19"/>
                  <a:gd name="T32" fmla="*/ 3 w 15"/>
                  <a:gd name="T33" fmla="*/ 2 h 19"/>
                  <a:gd name="T34" fmla="*/ 3 w 15"/>
                  <a:gd name="T35" fmla="*/ 1 h 19"/>
                  <a:gd name="T36" fmla="*/ 5 w 15"/>
                  <a:gd name="T37" fmla="*/ 0 h 19"/>
                  <a:gd name="T38" fmla="*/ 13 w 15"/>
                  <a:gd name="T39" fmla="*/ 0 h 19"/>
                  <a:gd name="T40" fmla="*/ 15 w 15"/>
                  <a:gd name="T41" fmla="*/ 1 h 19"/>
                  <a:gd name="T42" fmla="*/ 14 w 15"/>
                  <a:gd name="T43" fmla="*/ 1 h 19"/>
                  <a:gd name="T44" fmla="*/ 14 w 15"/>
                  <a:gd name="T45" fmla="*/ 2 h 19"/>
                  <a:gd name="T46" fmla="*/ 14 w 15"/>
                  <a:gd name="T47" fmla="*/ 2 h 19"/>
                  <a:gd name="T48" fmla="*/ 10 w 15"/>
                  <a:gd name="T49" fmla="*/ 6 h 19"/>
                  <a:gd name="T50" fmla="*/ 12 w 15"/>
                  <a:gd name="T5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9">
                    <a:moveTo>
                      <a:pt x="12" y="7"/>
                    </a:moveTo>
                    <a:cubicBezTo>
                      <a:pt x="13" y="9"/>
                      <a:pt x="13" y="10"/>
                      <a:pt x="13" y="12"/>
                    </a:cubicBezTo>
                    <a:cubicBezTo>
                      <a:pt x="12" y="14"/>
                      <a:pt x="11" y="16"/>
                      <a:pt x="10" y="17"/>
                    </a:cubicBezTo>
                    <a:cubicBezTo>
                      <a:pt x="8" y="18"/>
                      <a:pt x="7" y="19"/>
                      <a:pt x="5" y="19"/>
                    </a:cubicBezTo>
                    <a:cubicBezTo>
                      <a:pt x="3" y="19"/>
                      <a:pt x="1" y="18"/>
                      <a:pt x="0" y="17"/>
                    </a:cubicBezTo>
                    <a:cubicBezTo>
                      <a:pt x="0" y="16"/>
                      <a:pt x="0" y="15"/>
                      <a:pt x="1" y="15"/>
                    </a:cubicBezTo>
                    <a:cubicBezTo>
                      <a:pt x="1" y="14"/>
                      <a:pt x="2" y="14"/>
                      <a:pt x="3" y="15"/>
                    </a:cubicBezTo>
                    <a:cubicBezTo>
                      <a:pt x="3" y="15"/>
                      <a:pt x="4" y="16"/>
                      <a:pt x="5" y="16"/>
                    </a:cubicBezTo>
                    <a:cubicBezTo>
                      <a:pt x="6" y="16"/>
                      <a:pt x="7" y="15"/>
                      <a:pt x="8" y="15"/>
                    </a:cubicBezTo>
                    <a:cubicBezTo>
                      <a:pt x="9" y="14"/>
                      <a:pt x="9" y="13"/>
                      <a:pt x="10" y="12"/>
                    </a:cubicBezTo>
                    <a:cubicBezTo>
                      <a:pt x="10" y="11"/>
                      <a:pt x="10" y="10"/>
                      <a:pt x="9" y="9"/>
                    </a:cubicBezTo>
                    <a:cubicBezTo>
                      <a:pt x="8" y="9"/>
                      <a:pt x="7" y="8"/>
                      <a:pt x="7" y="8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5" y="7"/>
                      <a:pt x="5" y="6"/>
                      <a:pt x="6" y="6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5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1" y="7"/>
                      <a:pt x="12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7" name="Rectangle 772"/>
              <p:cNvSpPr>
                <a:spLocks noChangeArrowheads="1"/>
              </p:cNvSpPr>
              <p:nvPr/>
            </p:nvSpPr>
            <p:spPr bwMode="auto">
              <a:xfrm>
                <a:off x="5031" y="1553"/>
                <a:ext cx="2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8" name="Rectangle 773"/>
              <p:cNvSpPr>
                <a:spLocks noChangeArrowheads="1"/>
              </p:cNvSpPr>
              <p:nvPr/>
            </p:nvSpPr>
            <p:spPr bwMode="auto">
              <a:xfrm>
                <a:off x="5031" y="1556"/>
                <a:ext cx="28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9" name="Rectangle 774"/>
              <p:cNvSpPr>
                <a:spLocks noChangeArrowheads="1"/>
              </p:cNvSpPr>
              <p:nvPr/>
            </p:nvSpPr>
            <p:spPr bwMode="auto">
              <a:xfrm>
                <a:off x="5031" y="1559"/>
                <a:ext cx="17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0" name="Rectangle 775"/>
              <p:cNvSpPr>
                <a:spLocks noChangeArrowheads="1"/>
              </p:cNvSpPr>
              <p:nvPr/>
            </p:nvSpPr>
            <p:spPr bwMode="auto">
              <a:xfrm>
                <a:off x="5031" y="1562"/>
                <a:ext cx="24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1" name="Rectangle 776"/>
              <p:cNvSpPr>
                <a:spLocks noChangeArrowheads="1"/>
              </p:cNvSpPr>
              <p:nvPr/>
            </p:nvSpPr>
            <p:spPr bwMode="auto">
              <a:xfrm>
                <a:off x="5031" y="1565"/>
                <a:ext cx="10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2" name="Rectangle 777"/>
              <p:cNvSpPr>
                <a:spLocks noChangeArrowheads="1"/>
              </p:cNvSpPr>
              <p:nvPr/>
            </p:nvSpPr>
            <p:spPr bwMode="auto">
              <a:xfrm>
                <a:off x="5082" y="1536"/>
                <a:ext cx="80" cy="37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3" name="Rectangle 778"/>
              <p:cNvSpPr>
                <a:spLocks noChangeArrowheads="1"/>
              </p:cNvSpPr>
              <p:nvPr/>
            </p:nvSpPr>
            <p:spPr bwMode="auto">
              <a:xfrm>
                <a:off x="5082" y="1536"/>
                <a:ext cx="38" cy="3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4" name="Freeform 779"/>
              <p:cNvSpPr>
                <a:spLocks/>
              </p:cNvSpPr>
              <p:nvPr/>
            </p:nvSpPr>
            <p:spPr bwMode="auto">
              <a:xfrm>
                <a:off x="5087" y="1541"/>
                <a:ext cx="28" cy="27"/>
              </a:xfrm>
              <a:custGeom>
                <a:avLst/>
                <a:gdLst>
                  <a:gd name="T0" fmla="*/ 71 w 71"/>
                  <a:gd name="T1" fmla="*/ 35 h 70"/>
                  <a:gd name="T2" fmla="*/ 35 w 71"/>
                  <a:gd name="T3" fmla="*/ 70 h 70"/>
                  <a:gd name="T4" fmla="*/ 0 w 71"/>
                  <a:gd name="T5" fmla="*/ 35 h 70"/>
                  <a:gd name="T6" fmla="*/ 35 w 71"/>
                  <a:gd name="T7" fmla="*/ 0 h 70"/>
                  <a:gd name="T8" fmla="*/ 66 w 71"/>
                  <a:gd name="T9" fmla="*/ 17 h 70"/>
                  <a:gd name="T10" fmla="*/ 71 w 71"/>
                  <a:gd name="T11" fmla="*/ 3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70">
                    <a:moveTo>
                      <a:pt x="71" y="35"/>
                    </a:moveTo>
                    <a:cubicBezTo>
                      <a:pt x="71" y="55"/>
                      <a:pt x="55" y="70"/>
                      <a:pt x="35" y="70"/>
                    </a:cubicBezTo>
                    <a:cubicBezTo>
                      <a:pt x="16" y="70"/>
                      <a:pt x="0" y="54"/>
                      <a:pt x="0" y="35"/>
                    </a:cubicBezTo>
                    <a:cubicBezTo>
                      <a:pt x="0" y="15"/>
                      <a:pt x="16" y="0"/>
                      <a:pt x="35" y="0"/>
                    </a:cubicBezTo>
                    <a:cubicBezTo>
                      <a:pt x="48" y="0"/>
                      <a:pt x="60" y="6"/>
                      <a:pt x="66" y="17"/>
                    </a:cubicBezTo>
                    <a:cubicBezTo>
                      <a:pt x="69" y="23"/>
                      <a:pt x="71" y="29"/>
                      <a:pt x="71" y="35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5" name="Freeform 780"/>
              <p:cNvSpPr>
                <a:spLocks/>
              </p:cNvSpPr>
              <p:nvPr/>
            </p:nvSpPr>
            <p:spPr bwMode="auto">
              <a:xfrm>
                <a:off x="5092" y="1541"/>
                <a:ext cx="23" cy="27"/>
              </a:xfrm>
              <a:custGeom>
                <a:avLst/>
                <a:gdLst>
                  <a:gd name="T0" fmla="*/ 59 w 59"/>
                  <a:gd name="T1" fmla="*/ 35 h 70"/>
                  <a:gd name="T2" fmla="*/ 23 w 59"/>
                  <a:gd name="T3" fmla="*/ 70 h 70"/>
                  <a:gd name="T4" fmla="*/ 0 w 59"/>
                  <a:gd name="T5" fmla="*/ 62 h 70"/>
                  <a:gd name="T6" fmla="*/ 23 w 59"/>
                  <a:gd name="T7" fmla="*/ 35 h 70"/>
                  <a:gd name="T8" fmla="*/ 23 w 59"/>
                  <a:gd name="T9" fmla="*/ 0 h 70"/>
                  <a:gd name="T10" fmla="*/ 59 w 59"/>
                  <a:gd name="T11" fmla="*/ 3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70">
                    <a:moveTo>
                      <a:pt x="59" y="35"/>
                    </a:moveTo>
                    <a:cubicBezTo>
                      <a:pt x="59" y="55"/>
                      <a:pt x="43" y="70"/>
                      <a:pt x="23" y="70"/>
                    </a:cubicBezTo>
                    <a:cubicBezTo>
                      <a:pt x="15" y="70"/>
                      <a:pt x="7" y="67"/>
                      <a:pt x="0" y="62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43" y="0"/>
                      <a:pt x="59" y="15"/>
                      <a:pt x="59" y="35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6" name="Oval 781"/>
              <p:cNvSpPr>
                <a:spLocks noChangeArrowheads="1"/>
              </p:cNvSpPr>
              <p:nvPr/>
            </p:nvSpPr>
            <p:spPr bwMode="auto">
              <a:xfrm>
                <a:off x="5092" y="1545"/>
                <a:ext cx="18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7" name="Freeform 782"/>
              <p:cNvSpPr>
                <a:spLocks/>
              </p:cNvSpPr>
              <p:nvPr/>
            </p:nvSpPr>
            <p:spPr bwMode="auto">
              <a:xfrm>
                <a:off x="5097" y="1554"/>
                <a:ext cx="1" cy="3"/>
              </a:xfrm>
              <a:custGeom>
                <a:avLst/>
                <a:gdLst>
                  <a:gd name="T0" fmla="*/ 0 w 5"/>
                  <a:gd name="T1" fmla="*/ 7 h 8"/>
                  <a:gd name="T2" fmla="*/ 0 w 5"/>
                  <a:gd name="T3" fmla="*/ 6 h 8"/>
                  <a:gd name="T4" fmla="*/ 0 w 5"/>
                  <a:gd name="T5" fmla="*/ 6 h 8"/>
                  <a:gd name="T6" fmla="*/ 0 w 5"/>
                  <a:gd name="T7" fmla="*/ 6 h 8"/>
                  <a:gd name="T8" fmla="*/ 2 w 5"/>
                  <a:gd name="T9" fmla="*/ 7 h 8"/>
                  <a:gd name="T10" fmla="*/ 4 w 5"/>
                  <a:gd name="T11" fmla="*/ 6 h 8"/>
                  <a:gd name="T12" fmla="*/ 4 w 5"/>
                  <a:gd name="T13" fmla="*/ 5 h 8"/>
                  <a:gd name="T14" fmla="*/ 2 w 5"/>
                  <a:gd name="T15" fmla="*/ 2 h 8"/>
                  <a:gd name="T16" fmla="*/ 0 w 5"/>
                  <a:gd name="T17" fmla="*/ 3 h 8"/>
                  <a:gd name="T18" fmla="*/ 0 w 5"/>
                  <a:gd name="T19" fmla="*/ 3 h 8"/>
                  <a:gd name="T20" fmla="*/ 0 w 5"/>
                  <a:gd name="T21" fmla="*/ 3 h 8"/>
                  <a:gd name="T22" fmla="*/ 0 w 5"/>
                  <a:gd name="T23" fmla="*/ 0 h 8"/>
                  <a:gd name="T24" fmla="*/ 0 w 5"/>
                  <a:gd name="T25" fmla="*/ 0 h 8"/>
                  <a:gd name="T26" fmla="*/ 1 w 5"/>
                  <a:gd name="T27" fmla="*/ 0 h 8"/>
                  <a:gd name="T28" fmla="*/ 5 w 5"/>
                  <a:gd name="T29" fmla="*/ 0 h 8"/>
                  <a:gd name="T30" fmla="*/ 5 w 5"/>
                  <a:gd name="T31" fmla="*/ 0 h 8"/>
                  <a:gd name="T32" fmla="*/ 5 w 5"/>
                  <a:gd name="T33" fmla="*/ 0 h 8"/>
                  <a:gd name="T34" fmla="*/ 5 w 5"/>
                  <a:gd name="T35" fmla="*/ 0 h 8"/>
                  <a:gd name="T36" fmla="*/ 5 w 5"/>
                  <a:gd name="T37" fmla="*/ 0 h 8"/>
                  <a:gd name="T38" fmla="*/ 1 w 5"/>
                  <a:gd name="T39" fmla="*/ 0 h 8"/>
                  <a:gd name="T40" fmla="*/ 1 w 5"/>
                  <a:gd name="T41" fmla="*/ 3 h 8"/>
                  <a:gd name="T42" fmla="*/ 2 w 5"/>
                  <a:gd name="T43" fmla="*/ 2 h 8"/>
                  <a:gd name="T44" fmla="*/ 5 w 5"/>
                  <a:gd name="T45" fmla="*/ 5 h 8"/>
                  <a:gd name="T46" fmla="*/ 4 w 5"/>
                  <a:gd name="T47" fmla="*/ 7 h 8"/>
                  <a:gd name="T48" fmla="*/ 2 w 5"/>
                  <a:gd name="T49" fmla="*/ 8 h 8"/>
                  <a:gd name="T50" fmla="*/ 0 w 5"/>
                  <a:gd name="T51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" h="8">
                    <a:moveTo>
                      <a:pt x="0" y="7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7"/>
                      <a:pt x="1" y="7"/>
                      <a:pt x="2" y="7"/>
                    </a:cubicBezTo>
                    <a:cubicBezTo>
                      <a:pt x="3" y="7"/>
                      <a:pt x="3" y="7"/>
                      <a:pt x="4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4"/>
                      <a:pt x="3" y="3"/>
                      <a:pt x="2" y="2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4" y="2"/>
                      <a:pt x="5" y="4"/>
                      <a:pt x="5" y="5"/>
                    </a:cubicBezTo>
                    <a:cubicBezTo>
                      <a:pt x="5" y="6"/>
                      <a:pt x="5" y="7"/>
                      <a:pt x="4" y="7"/>
                    </a:cubicBezTo>
                    <a:cubicBezTo>
                      <a:pt x="4" y="8"/>
                      <a:pt x="3" y="8"/>
                      <a:pt x="2" y="8"/>
                    </a:cubicBezTo>
                    <a:cubicBezTo>
                      <a:pt x="1" y="8"/>
                      <a:pt x="0" y="8"/>
                      <a:pt x="0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8" name="Freeform 783"/>
              <p:cNvSpPr>
                <a:spLocks/>
              </p:cNvSpPr>
              <p:nvPr/>
            </p:nvSpPr>
            <p:spPr bwMode="auto">
              <a:xfrm>
                <a:off x="5099" y="1554"/>
                <a:ext cx="2" cy="3"/>
              </a:xfrm>
              <a:custGeom>
                <a:avLst/>
                <a:gdLst>
                  <a:gd name="T0" fmla="*/ 0 w 5"/>
                  <a:gd name="T1" fmla="*/ 7 h 8"/>
                  <a:gd name="T2" fmla="*/ 0 w 5"/>
                  <a:gd name="T3" fmla="*/ 6 h 8"/>
                  <a:gd name="T4" fmla="*/ 1 w 5"/>
                  <a:gd name="T5" fmla="*/ 6 h 8"/>
                  <a:gd name="T6" fmla="*/ 2 w 5"/>
                  <a:gd name="T7" fmla="*/ 7 h 8"/>
                  <a:gd name="T8" fmla="*/ 4 w 5"/>
                  <a:gd name="T9" fmla="*/ 6 h 8"/>
                  <a:gd name="T10" fmla="*/ 4 w 5"/>
                  <a:gd name="T11" fmla="*/ 5 h 8"/>
                  <a:gd name="T12" fmla="*/ 4 w 5"/>
                  <a:gd name="T13" fmla="*/ 3 h 8"/>
                  <a:gd name="T14" fmla="*/ 1 w 5"/>
                  <a:gd name="T15" fmla="*/ 3 h 8"/>
                  <a:gd name="T16" fmla="*/ 1 w 5"/>
                  <a:gd name="T17" fmla="*/ 3 h 8"/>
                  <a:gd name="T18" fmla="*/ 0 w 5"/>
                  <a:gd name="T19" fmla="*/ 3 h 8"/>
                  <a:gd name="T20" fmla="*/ 1 w 5"/>
                  <a:gd name="T21" fmla="*/ 0 h 8"/>
                  <a:gd name="T22" fmla="*/ 1 w 5"/>
                  <a:gd name="T23" fmla="*/ 0 h 8"/>
                  <a:gd name="T24" fmla="*/ 5 w 5"/>
                  <a:gd name="T25" fmla="*/ 0 h 8"/>
                  <a:gd name="T26" fmla="*/ 5 w 5"/>
                  <a:gd name="T27" fmla="*/ 0 h 8"/>
                  <a:gd name="T28" fmla="*/ 5 w 5"/>
                  <a:gd name="T29" fmla="*/ 0 h 8"/>
                  <a:gd name="T30" fmla="*/ 1 w 5"/>
                  <a:gd name="T31" fmla="*/ 0 h 8"/>
                  <a:gd name="T32" fmla="*/ 1 w 5"/>
                  <a:gd name="T33" fmla="*/ 3 h 8"/>
                  <a:gd name="T34" fmla="*/ 2 w 5"/>
                  <a:gd name="T35" fmla="*/ 2 h 8"/>
                  <a:gd name="T36" fmla="*/ 5 w 5"/>
                  <a:gd name="T37" fmla="*/ 5 h 8"/>
                  <a:gd name="T38" fmla="*/ 4 w 5"/>
                  <a:gd name="T39" fmla="*/ 7 h 8"/>
                  <a:gd name="T40" fmla="*/ 2 w 5"/>
                  <a:gd name="T41" fmla="*/ 8 h 8"/>
                  <a:gd name="T42" fmla="*/ 0 w 5"/>
                  <a:gd name="T4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8">
                    <a:moveTo>
                      <a:pt x="0" y="7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3" y="7"/>
                      <a:pt x="4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3" y="2"/>
                      <a:pt x="2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4" y="2"/>
                      <a:pt x="5" y="4"/>
                      <a:pt x="5" y="5"/>
                    </a:cubicBezTo>
                    <a:cubicBezTo>
                      <a:pt x="5" y="6"/>
                      <a:pt x="5" y="7"/>
                      <a:pt x="4" y="7"/>
                    </a:cubicBezTo>
                    <a:cubicBezTo>
                      <a:pt x="4" y="8"/>
                      <a:pt x="3" y="8"/>
                      <a:pt x="2" y="8"/>
                    </a:cubicBezTo>
                    <a:cubicBezTo>
                      <a:pt x="1" y="8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9" name="Freeform 784"/>
              <p:cNvSpPr>
                <a:spLocks noEditPoints="1"/>
              </p:cNvSpPr>
              <p:nvPr/>
            </p:nvSpPr>
            <p:spPr bwMode="auto">
              <a:xfrm>
                <a:off x="5102" y="1553"/>
                <a:ext cx="3" cy="4"/>
              </a:xfrm>
              <a:custGeom>
                <a:avLst/>
                <a:gdLst>
                  <a:gd name="T0" fmla="*/ 0 w 9"/>
                  <a:gd name="T1" fmla="*/ 2 h 9"/>
                  <a:gd name="T2" fmla="*/ 0 w 9"/>
                  <a:gd name="T3" fmla="*/ 2 h 9"/>
                  <a:gd name="T4" fmla="*/ 2 w 9"/>
                  <a:gd name="T5" fmla="*/ 0 h 9"/>
                  <a:gd name="T6" fmla="*/ 4 w 9"/>
                  <a:gd name="T7" fmla="*/ 1 h 9"/>
                  <a:gd name="T8" fmla="*/ 4 w 9"/>
                  <a:gd name="T9" fmla="*/ 2 h 9"/>
                  <a:gd name="T10" fmla="*/ 2 w 9"/>
                  <a:gd name="T11" fmla="*/ 4 h 9"/>
                  <a:gd name="T12" fmla="*/ 0 w 9"/>
                  <a:gd name="T13" fmla="*/ 2 h 9"/>
                  <a:gd name="T14" fmla="*/ 3 w 9"/>
                  <a:gd name="T15" fmla="*/ 2 h 9"/>
                  <a:gd name="T16" fmla="*/ 3 w 9"/>
                  <a:gd name="T17" fmla="*/ 2 h 9"/>
                  <a:gd name="T18" fmla="*/ 2 w 9"/>
                  <a:gd name="T19" fmla="*/ 1 h 9"/>
                  <a:gd name="T20" fmla="*/ 1 w 9"/>
                  <a:gd name="T21" fmla="*/ 2 h 9"/>
                  <a:gd name="T22" fmla="*/ 2 w 9"/>
                  <a:gd name="T23" fmla="*/ 4 h 9"/>
                  <a:gd name="T24" fmla="*/ 3 w 9"/>
                  <a:gd name="T25" fmla="*/ 2 h 9"/>
                  <a:gd name="T26" fmla="*/ 1 w 9"/>
                  <a:gd name="T27" fmla="*/ 8 h 9"/>
                  <a:gd name="T28" fmla="*/ 7 w 9"/>
                  <a:gd name="T29" fmla="*/ 0 h 9"/>
                  <a:gd name="T30" fmla="*/ 8 w 9"/>
                  <a:gd name="T31" fmla="*/ 1 h 9"/>
                  <a:gd name="T32" fmla="*/ 2 w 9"/>
                  <a:gd name="T33" fmla="*/ 9 h 9"/>
                  <a:gd name="T34" fmla="*/ 2 w 9"/>
                  <a:gd name="T35" fmla="*/ 9 h 9"/>
                  <a:gd name="T36" fmla="*/ 1 w 9"/>
                  <a:gd name="T37" fmla="*/ 8 h 9"/>
                  <a:gd name="T38" fmla="*/ 5 w 9"/>
                  <a:gd name="T39" fmla="*/ 7 h 9"/>
                  <a:gd name="T40" fmla="*/ 5 w 9"/>
                  <a:gd name="T41" fmla="*/ 7 h 9"/>
                  <a:gd name="T42" fmla="*/ 7 w 9"/>
                  <a:gd name="T43" fmla="*/ 4 h 9"/>
                  <a:gd name="T44" fmla="*/ 7 w 9"/>
                  <a:gd name="T45" fmla="*/ 4 h 9"/>
                  <a:gd name="T46" fmla="*/ 9 w 9"/>
                  <a:gd name="T47" fmla="*/ 7 h 9"/>
                  <a:gd name="T48" fmla="*/ 9 w 9"/>
                  <a:gd name="T49" fmla="*/ 7 h 9"/>
                  <a:gd name="T50" fmla="*/ 7 w 9"/>
                  <a:gd name="T51" fmla="*/ 9 h 9"/>
                  <a:gd name="T52" fmla="*/ 5 w 9"/>
                  <a:gd name="T53" fmla="*/ 7 h 9"/>
                  <a:gd name="T54" fmla="*/ 5 w 9"/>
                  <a:gd name="T55" fmla="*/ 7 h 9"/>
                  <a:gd name="T56" fmla="*/ 8 w 9"/>
                  <a:gd name="T57" fmla="*/ 7 h 9"/>
                  <a:gd name="T58" fmla="*/ 8 w 9"/>
                  <a:gd name="T59" fmla="*/ 7 h 9"/>
                  <a:gd name="T60" fmla="*/ 7 w 9"/>
                  <a:gd name="T61" fmla="*/ 5 h 9"/>
                  <a:gd name="T62" fmla="*/ 7 w 9"/>
                  <a:gd name="T63" fmla="*/ 5 h 9"/>
                  <a:gd name="T64" fmla="*/ 6 w 9"/>
                  <a:gd name="T65" fmla="*/ 7 h 9"/>
                  <a:gd name="T66" fmla="*/ 7 w 9"/>
                  <a:gd name="T67" fmla="*/ 8 h 9"/>
                  <a:gd name="T68" fmla="*/ 8 w 9"/>
                  <a:gd name="T6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" h="9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3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lose/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3"/>
                      <a:pt x="2" y="4"/>
                      <a:pt x="2" y="4"/>
                    </a:cubicBezTo>
                    <a:cubicBezTo>
                      <a:pt x="3" y="4"/>
                      <a:pt x="3" y="3"/>
                      <a:pt x="3" y="2"/>
                    </a:cubicBezTo>
                    <a:close/>
                    <a:moveTo>
                      <a:pt x="1" y="8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8"/>
                      <a:pt x="1" y="8"/>
                      <a:pt x="1" y="8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5"/>
                      <a:pt x="9" y="5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8"/>
                      <a:pt x="8" y="9"/>
                      <a:pt x="7" y="9"/>
                    </a:cubicBezTo>
                    <a:cubicBezTo>
                      <a:pt x="6" y="9"/>
                      <a:pt x="5" y="8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8" y="6"/>
                      <a:pt x="8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5"/>
                      <a:pt x="6" y="6"/>
                      <a:pt x="6" y="7"/>
                    </a:cubicBezTo>
                    <a:cubicBezTo>
                      <a:pt x="6" y="8"/>
                      <a:pt x="6" y="8"/>
                      <a:pt x="7" y="8"/>
                    </a:cubicBezTo>
                    <a:cubicBezTo>
                      <a:pt x="8" y="8"/>
                      <a:pt x="8" y="7"/>
                      <a:pt x="8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0" name="Rectangle 785"/>
              <p:cNvSpPr>
                <a:spLocks noChangeArrowheads="1"/>
              </p:cNvSpPr>
              <p:nvPr/>
            </p:nvSpPr>
            <p:spPr bwMode="auto">
              <a:xfrm>
                <a:off x="5110" y="1545"/>
                <a:ext cx="15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1" name="Oval 786"/>
              <p:cNvSpPr>
                <a:spLocks noChangeArrowheads="1"/>
              </p:cNvSpPr>
              <p:nvPr/>
            </p:nvSpPr>
            <p:spPr bwMode="auto">
              <a:xfrm>
                <a:off x="5123" y="1544"/>
                <a:ext cx="4" cy="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2" name="Freeform 787"/>
              <p:cNvSpPr>
                <a:spLocks noEditPoints="1"/>
              </p:cNvSpPr>
              <p:nvPr/>
            </p:nvSpPr>
            <p:spPr bwMode="auto">
              <a:xfrm>
                <a:off x="5130" y="1543"/>
                <a:ext cx="5" cy="7"/>
              </a:xfrm>
              <a:custGeom>
                <a:avLst/>
                <a:gdLst>
                  <a:gd name="T0" fmla="*/ 14 w 15"/>
                  <a:gd name="T1" fmla="*/ 3 h 19"/>
                  <a:gd name="T2" fmla="*/ 15 w 15"/>
                  <a:gd name="T3" fmla="*/ 9 h 19"/>
                  <a:gd name="T4" fmla="*/ 12 w 15"/>
                  <a:gd name="T5" fmla="*/ 16 h 19"/>
                  <a:gd name="T6" fmla="*/ 6 w 15"/>
                  <a:gd name="T7" fmla="*/ 19 h 19"/>
                  <a:gd name="T8" fmla="*/ 2 w 15"/>
                  <a:gd name="T9" fmla="*/ 16 h 19"/>
                  <a:gd name="T10" fmla="*/ 1 w 15"/>
                  <a:gd name="T11" fmla="*/ 9 h 19"/>
                  <a:gd name="T12" fmla="*/ 4 w 15"/>
                  <a:gd name="T13" fmla="*/ 3 h 19"/>
                  <a:gd name="T14" fmla="*/ 9 w 15"/>
                  <a:gd name="T15" fmla="*/ 0 h 19"/>
                  <a:gd name="T16" fmla="*/ 14 w 15"/>
                  <a:gd name="T17" fmla="*/ 3 h 19"/>
                  <a:gd name="T18" fmla="*/ 12 w 15"/>
                  <a:gd name="T19" fmla="*/ 9 h 19"/>
                  <a:gd name="T20" fmla="*/ 11 w 15"/>
                  <a:gd name="T21" fmla="*/ 4 h 19"/>
                  <a:gd name="T22" fmla="*/ 9 w 15"/>
                  <a:gd name="T23" fmla="*/ 3 h 19"/>
                  <a:gd name="T24" fmla="*/ 6 w 15"/>
                  <a:gd name="T25" fmla="*/ 4 h 19"/>
                  <a:gd name="T26" fmla="*/ 4 w 15"/>
                  <a:gd name="T27" fmla="*/ 9 h 19"/>
                  <a:gd name="T28" fmla="*/ 4 w 15"/>
                  <a:gd name="T29" fmla="*/ 14 h 19"/>
                  <a:gd name="T30" fmla="*/ 7 w 15"/>
                  <a:gd name="T31" fmla="*/ 16 h 19"/>
                  <a:gd name="T32" fmla="*/ 9 w 15"/>
                  <a:gd name="T33" fmla="*/ 14 h 19"/>
                  <a:gd name="T34" fmla="*/ 12 w 15"/>
                  <a:gd name="T35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19">
                    <a:moveTo>
                      <a:pt x="14" y="3"/>
                    </a:moveTo>
                    <a:cubicBezTo>
                      <a:pt x="15" y="5"/>
                      <a:pt x="15" y="7"/>
                      <a:pt x="15" y="9"/>
                    </a:cubicBezTo>
                    <a:cubicBezTo>
                      <a:pt x="14" y="12"/>
                      <a:pt x="13" y="14"/>
                      <a:pt x="12" y="16"/>
                    </a:cubicBezTo>
                    <a:cubicBezTo>
                      <a:pt x="10" y="18"/>
                      <a:pt x="8" y="19"/>
                      <a:pt x="6" y="19"/>
                    </a:cubicBezTo>
                    <a:cubicBezTo>
                      <a:pt x="4" y="19"/>
                      <a:pt x="2" y="18"/>
                      <a:pt x="2" y="16"/>
                    </a:cubicBezTo>
                    <a:cubicBezTo>
                      <a:pt x="1" y="14"/>
                      <a:pt x="0" y="11"/>
                      <a:pt x="1" y="9"/>
                    </a:cubicBezTo>
                    <a:cubicBezTo>
                      <a:pt x="1" y="7"/>
                      <a:pt x="2" y="5"/>
                      <a:pt x="4" y="3"/>
                    </a:cubicBezTo>
                    <a:cubicBezTo>
                      <a:pt x="5" y="1"/>
                      <a:pt x="7" y="0"/>
                      <a:pt x="9" y="0"/>
                    </a:cubicBezTo>
                    <a:cubicBezTo>
                      <a:pt x="11" y="0"/>
                      <a:pt x="13" y="1"/>
                      <a:pt x="14" y="3"/>
                    </a:cubicBezTo>
                    <a:close/>
                    <a:moveTo>
                      <a:pt x="12" y="9"/>
                    </a:moveTo>
                    <a:cubicBezTo>
                      <a:pt x="12" y="8"/>
                      <a:pt x="12" y="6"/>
                      <a:pt x="11" y="4"/>
                    </a:cubicBezTo>
                    <a:cubicBezTo>
                      <a:pt x="11" y="3"/>
                      <a:pt x="10" y="3"/>
                      <a:pt x="9" y="3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5" y="6"/>
                      <a:pt x="4" y="7"/>
                      <a:pt x="4" y="9"/>
                    </a:cubicBezTo>
                    <a:cubicBezTo>
                      <a:pt x="4" y="11"/>
                      <a:pt x="4" y="13"/>
                      <a:pt x="4" y="14"/>
                    </a:cubicBezTo>
                    <a:cubicBezTo>
                      <a:pt x="5" y="15"/>
                      <a:pt x="6" y="16"/>
                      <a:pt x="7" y="16"/>
                    </a:cubicBezTo>
                    <a:cubicBezTo>
                      <a:pt x="8" y="16"/>
                      <a:pt x="9" y="15"/>
                      <a:pt x="9" y="14"/>
                    </a:cubicBezTo>
                    <a:cubicBezTo>
                      <a:pt x="11" y="13"/>
                      <a:pt x="11" y="11"/>
                      <a:pt x="12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3" name="Freeform 788"/>
              <p:cNvSpPr>
                <a:spLocks noEditPoints="1"/>
              </p:cNvSpPr>
              <p:nvPr/>
            </p:nvSpPr>
            <p:spPr bwMode="auto">
              <a:xfrm>
                <a:off x="5137" y="1543"/>
                <a:ext cx="6" cy="7"/>
              </a:xfrm>
              <a:custGeom>
                <a:avLst/>
                <a:gdLst>
                  <a:gd name="T0" fmla="*/ 16 w 16"/>
                  <a:gd name="T1" fmla="*/ 14 h 19"/>
                  <a:gd name="T2" fmla="*/ 14 w 16"/>
                  <a:gd name="T3" fmla="*/ 15 h 19"/>
                  <a:gd name="T4" fmla="*/ 14 w 16"/>
                  <a:gd name="T5" fmla="*/ 15 h 19"/>
                  <a:gd name="T6" fmla="*/ 13 w 16"/>
                  <a:gd name="T7" fmla="*/ 17 h 19"/>
                  <a:gd name="T8" fmla="*/ 11 w 16"/>
                  <a:gd name="T9" fmla="*/ 19 h 19"/>
                  <a:gd name="T10" fmla="*/ 10 w 16"/>
                  <a:gd name="T11" fmla="*/ 18 h 19"/>
                  <a:gd name="T12" fmla="*/ 10 w 16"/>
                  <a:gd name="T13" fmla="*/ 17 h 19"/>
                  <a:gd name="T14" fmla="*/ 11 w 16"/>
                  <a:gd name="T15" fmla="*/ 15 h 19"/>
                  <a:gd name="T16" fmla="*/ 2 w 16"/>
                  <a:gd name="T17" fmla="*/ 15 h 19"/>
                  <a:gd name="T18" fmla="*/ 1 w 16"/>
                  <a:gd name="T19" fmla="*/ 15 h 19"/>
                  <a:gd name="T20" fmla="*/ 1 w 16"/>
                  <a:gd name="T21" fmla="*/ 13 h 19"/>
                  <a:gd name="T22" fmla="*/ 1 w 16"/>
                  <a:gd name="T23" fmla="*/ 13 h 19"/>
                  <a:gd name="T24" fmla="*/ 13 w 16"/>
                  <a:gd name="T25" fmla="*/ 0 h 19"/>
                  <a:gd name="T26" fmla="*/ 14 w 16"/>
                  <a:gd name="T27" fmla="*/ 0 h 19"/>
                  <a:gd name="T28" fmla="*/ 14 w 16"/>
                  <a:gd name="T29" fmla="*/ 1 h 19"/>
                  <a:gd name="T30" fmla="*/ 13 w 16"/>
                  <a:gd name="T31" fmla="*/ 12 h 19"/>
                  <a:gd name="T32" fmla="*/ 13 w 16"/>
                  <a:gd name="T33" fmla="*/ 12 h 19"/>
                  <a:gd name="T34" fmla="*/ 15 w 16"/>
                  <a:gd name="T35" fmla="*/ 11 h 19"/>
                  <a:gd name="T36" fmla="*/ 16 w 16"/>
                  <a:gd name="T37" fmla="*/ 14 h 19"/>
                  <a:gd name="T38" fmla="*/ 11 w 16"/>
                  <a:gd name="T39" fmla="*/ 12 h 19"/>
                  <a:gd name="T40" fmla="*/ 12 w 16"/>
                  <a:gd name="T41" fmla="*/ 5 h 19"/>
                  <a:gd name="T42" fmla="*/ 6 w 16"/>
                  <a:gd name="T43" fmla="*/ 12 h 19"/>
                  <a:gd name="T44" fmla="*/ 11 w 16"/>
                  <a:gd name="T45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9">
                    <a:moveTo>
                      <a:pt x="16" y="14"/>
                    </a:moveTo>
                    <a:cubicBezTo>
                      <a:pt x="15" y="15"/>
                      <a:pt x="15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8"/>
                      <a:pt x="12" y="19"/>
                      <a:pt x="11" y="19"/>
                    </a:cubicBezTo>
                    <a:cubicBezTo>
                      <a:pt x="11" y="19"/>
                      <a:pt x="10" y="18"/>
                      <a:pt x="10" y="18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4"/>
                      <a:pt x="0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1"/>
                      <a:pt x="14" y="11"/>
                      <a:pt x="15" y="11"/>
                    </a:cubicBezTo>
                    <a:cubicBezTo>
                      <a:pt x="16" y="12"/>
                      <a:pt x="16" y="13"/>
                      <a:pt x="16" y="14"/>
                    </a:cubicBezTo>
                    <a:close/>
                    <a:moveTo>
                      <a:pt x="11" y="12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6" y="12"/>
                      <a:pt x="6" y="12"/>
                      <a:pt x="6" y="12"/>
                    </a:cubicBezTo>
                    <a:lnTo>
                      <a:pt x="11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4" name="Rectangle 789"/>
              <p:cNvSpPr>
                <a:spLocks noChangeArrowheads="1"/>
              </p:cNvSpPr>
              <p:nvPr/>
            </p:nvSpPr>
            <p:spPr bwMode="auto">
              <a:xfrm>
                <a:off x="5129" y="1553"/>
                <a:ext cx="18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5" name="Rectangle 790"/>
              <p:cNvSpPr>
                <a:spLocks noChangeArrowheads="1"/>
              </p:cNvSpPr>
              <p:nvPr/>
            </p:nvSpPr>
            <p:spPr bwMode="auto">
              <a:xfrm>
                <a:off x="5129" y="1556"/>
                <a:ext cx="27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6" name="Rectangle 791"/>
              <p:cNvSpPr>
                <a:spLocks noChangeArrowheads="1"/>
              </p:cNvSpPr>
              <p:nvPr/>
            </p:nvSpPr>
            <p:spPr bwMode="auto">
              <a:xfrm>
                <a:off x="5129" y="1559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7" name="Rectangle 792"/>
              <p:cNvSpPr>
                <a:spLocks noChangeArrowheads="1"/>
              </p:cNvSpPr>
              <p:nvPr/>
            </p:nvSpPr>
            <p:spPr bwMode="auto">
              <a:xfrm>
                <a:off x="5129" y="1562"/>
                <a:ext cx="2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8" name="Rectangle 793"/>
              <p:cNvSpPr>
                <a:spLocks noChangeArrowheads="1"/>
              </p:cNvSpPr>
              <p:nvPr/>
            </p:nvSpPr>
            <p:spPr bwMode="auto">
              <a:xfrm>
                <a:off x="5129" y="1565"/>
                <a:ext cx="20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9" name="Rectangle 794"/>
              <p:cNvSpPr>
                <a:spLocks noChangeArrowheads="1"/>
              </p:cNvSpPr>
              <p:nvPr/>
            </p:nvSpPr>
            <p:spPr bwMode="auto">
              <a:xfrm>
                <a:off x="5180" y="1535"/>
                <a:ext cx="129" cy="3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0" name="Rectangle 795"/>
              <p:cNvSpPr>
                <a:spLocks noChangeArrowheads="1"/>
              </p:cNvSpPr>
              <p:nvPr/>
            </p:nvSpPr>
            <p:spPr bwMode="auto">
              <a:xfrm>
                <a:off x="5186" y="1540"/>
                <a:ext cx="116" cy="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1" name="Rectangle 796"/>
              <p:cNvSpPr>
                <a:spLocks noChangeArrowheads="1"/>
              </p:cNvSpPr>
              <p:nvPr/>
            </p:nvSpPr>
            <p:spPr bwMode="auto">
              <a:xfrm>
                <a:off x="5186" y="1540"/>
                <a:ext cx="60" cy="3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2" name="Rectangle 797"/>
              <p:cNvSpPr>
                <a:spLocks noChangeArrowheads="1"/>
              </p:cNvSpPr>
              <p:nvPr/>
            </p:nvSpPr>
            <p:spPr bwMode="auto">
              <a:xfrm>
                <a:off x="5186" y="1546"/>
                <a:ext cx="116" cy="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3" name="Rectangle 798"/>
              <p:cNvSpPr>
                <a:spLocks noChangeArrowheads="1"/>
              </p:cNvSpPr>
              <p:nvPr/>
            </p:nvSpPr>
            <p:spPr bwMode="auto">
              <a:xfrm>
                <a:off x="5186" y="1546"/>
                <a:ext cx="106" cy="4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4" name="Rectangle 799"/>
              <p:cNvSpPr>
                <a:spLocks noChangeArrowheads="1"/>
              </p:cNvSpPr>
              <p:nvPr/>
            </p:nvSpPr>
            <p:spPr bwMode="auto">
              <a:xfrm>
                <a:off x="5186" y="1553"/>
                <a:ext cx="116" cy="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5" name="Rectangle 800"/>
              <p:cNvSpPr>
                <a:spLocks noChangeArrowheads="1"/>
              </p:cNvSpPr>
              <p:nvPr/>
            </p:nvSpPr>
            <p:spPr bwMode="auto">
              <a:xfrm>
                <a:off x="5186" y="1553"/>
                <a:ext cx="35" cy="3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6" name="Rectangle 801"/>
              <p:cNvSpPr>
                <a:spLocks noChangeArrowheads="1"/>
              </p:cNvSpPr>
              <p:nvPr/>
            </p:nvSpPr>
            <p:spPr bwMode="auto">
              <a:xfrm>
                <a:off x="5186" y="1559"/>
                <a:ext cx="116" cy="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7" name="Rectangle 802"/>
              <p:cNvSpPr>
                <a:spLocks noChangeArrowheads="1"/>
              </p:cNvSpPr>
              <p:nvPr/>
            </p:nvSpPr>
            <p:spPr bwMode="auto">
              <a:xfrm>
                <a:off x="5186" y="1559"/>
                <a:ext cx="91" cy="3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8" name="Rectangle 803"/>
              <p:cNvSpPr>
                <a:spLocks noChangeArrowheads="1"/>
              </p:cNvSpPr>
              <p:nvPr/>
            </p:nvSpPr>
            <p:spPr bwMode="auto">
              <a:xfrm>
                <a:off x="5186" y="1565"/>
                <a:ext cx="116" cy="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9" name="Rectangle 804"/>
              <p:cNvSpPr>
                <a:spLocks noChangeArrowheads="1"/>
              </p:cNvSpPr>
              <p:nvPr/>
            </p:nvSpPr>
            <p:spPr bwMode="auto">
              <a:xfrm>
                <a:off x="5186" y="1565"/>
                <a:ext cx="67" cy="3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0" name="Rectangle 805"/>
              <p:cNvSpPr>
                <a:spLocks noChangeArrowheads="1"/>
              </p:cNvSpPr>
              <p:nvPr/>
            </p:nvSpPr>
            <p:spPr bwMode="auto">
              <a:xfrm>
                <a:off x="4788" y="1592"/>
                <a:ext cx="178" cy="104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1" name="Freeform 806"/>
              <p:cNvSpPr>
                <a:spLocks/>
              </p:cNvSpPr>
              <p:nvPr/>
            </p:nvSpPr>
            <p:spPr bwMode="auto">
              <a:xfrm>
                <a:off x="4804" y="1679"/>
                <a:ext cx="146" cy="0"/>
              </a:xfrm>
              <a:custGeom>
                <a:avLst/>
                <a:gdLst>
                  <a:gd name="T0" fmla="*/ 0 w 381"/>
                  <a:gd name="T1" fmla="*/ 1 h 1"/>
                  <a:gd name="T2" fmla="*/ 191 w 381"/>
                  <a:gd name="T3" fmla="*/ 0 h 1"/>
                  <a:gd name="T4" fmla="*/ 381 w 381"/>
                  <a:gd name="T5" fmla="*/ 1 h 1"/>
                  <a:gd name="T6" fmla="*/ 191 w 381"/>
                  <a:gd name="T7" fmla="*/ 1 h 1"/>
                  <a:gd name="T8" fmla="*/ 0 w 38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1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1"/>
                    </a:cubicBezTo>
                    <a:cubicBezTo>
                      <a:pt x="318" y="1"/>
                      <a:pt x="254" y="1"/>
                      <a:pt x="191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2" name="Freeform 807"/>
              <p:cNvSpPr>
                <a:spLocks/>
              </p:cNvSpPr>
              <p:nvPr/>
            </p:nvSpPr>
            <p:spPr bwMode="auto">
              <a:xfrm>
                <a:off x="4804" y="1687"/>
                <a:ext cx="146" cy="0"/>
              </a:xfrm>
              <a:custGeom>
                <a:avLst/>
                <a:gdLst>
                  <a:gd name="T0" fmla="*/ 0 w 381"/>
                  <a:gd name="T1" fmla="*/ 1 h 1"/>
                  <a:gd name="T2" fmla="*/ 191 w 381"/>
                  <a:gd name="T3" fmla="*/ 0 h 1"/>
                  <a:gd name="T4" fmla="*/ 381 w 381"/>
                  <a:gd name="T5" fmla="*/ 1 h 1"/>
                  <a:gd name="T6" fmla="*/ 191 w 381"/>
                  <a:gd name="T7" fmla="*/ 1 h 1"/>
                  <a:gd name="T8" fmla="*/ 0 w 38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1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1"/>
                    </a:cubicBezTo>
                    <a:cubicBezTo>
                      <a:pt x="318" y="1"/>
                      <a:pt x="254" y="1"/>
                      <a:pt x="191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3" name="Freeform 808"/>
              <p:cNvSpPr>
                <a:spLocks/>
              </p:cNvSpPr>
              <p:nvPr/>
            </p:nvSpPr>
            <p:spPr bwMode="auto">
              <a:xfrm>
                <a:off x="4804" y="1670"/>
                <a:ext cx="146" cy="0"/>
              </a:xfrm>
              <a:custGeom>
                <a:avLst/>
                <a:gdLst>
                  <a:gd name="T0" fmla="*/ 0 w 381"/>
                  <a:gd name="T1" fmla="*/ 0 h 1"/>
                  <a:gd name="T2" fmla="*/ 191 w 381"/>
                  <a:gd name="T3" fmla="*/ 0 h 1"/>
                  <a:gd name="T4" fmla="*/ 381 w 381"/>
                  <a:gd name="T5" fmla="*/ 0 h 1"/>
                  <a:gd name="T6" fmla="*/ 191 w 381"/>
                  <a:gd name="T7" fmla="*/ 1 h 1"/>
                  <a:gd name="T8" fmla="*/ 0 w 38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0"/>
                    </a:cubicBezTo>
                    <a:cubicBezTo>
                      <a:pt x="318" y="1"/>
                      <a:pt x="254" y="1"/>
                      <a:pt x="19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4" name="Freeform 809"/>
              <p:cNvSpPr>
                <a:spLocks/>
              </p:cNvSpPr>
              <p:nvPr/>
            </p:nvSpPr>
            <p:spPr bwMode="auto">
              <a:xfrm>
                <a:off x="4804" y="1660"/>
                <a:ext cx="146" cy="1"/>
              </a:xfrm>
              <a:custGeom>
                <a:avLst/>
                <a:gdLst>
                  <a:gd name="T0" fmla="*/ 0 w 381"/>
                  <a:gd name="T1" fmla="*/ 0 h 1"/>
                  <a:gd name="T2" fmla="*/ 191 w 381"/>
                  <a:gd name="T3" fmla="*/ 0 h 1"/>
                  <a:gd name="T4" fmla="*/ 381 w 381"/>
                  <a:gd name="T5" fmla="*/ 0 h 1"/>
                  <a:gd name="T6" fmla="*/ 191 w 381"/>
                  <a:gd name="T7" fmla="*/ 1 h 1"/>
                  <a:gd name="T8" fmla="*/ 0 w 38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0"/>
                    </a:cubicBezTo>
                    <a:cubicBezTo>
                      <a:pt x="318" y="1"/>
                      <a:pt x="254" y="0"/>
                      <a:pt x="19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5" name="Freeform 810"/>
              <p:cNvSpPr>
                <a:spLocks/>
              </p:cNvSpPr>
              <p:nvPr/>
            </p:nvSpPr>
            <p:spPr bwMode="auto">
              <a:xfrm>
                <a:off x="4804" y="1651"/>
                <a:ext cx="146" cy="0"/>
              </a:xfrm>
              <a:custGeom>
                <a:avLst/>
                <a:gdLst>
                  <a:gd name="T0" fmla="*/ 0 w 381"/>
                  <a:gd name="T1" fmla="*/ 1 h 1"/>
                  <a:gd name="T2" fmla="*/ 191 w 381"/>
                  <a:gd name="T3" fmla="*/ 0 h 1"/>
                  <a:gd name="T4" fmla="*/ 381 w 381"/>
                  <a:gd name="T5" fmla="*/ 1 h 1"/>
                  <a:gd name="T6" fmla="*/ 191 w 381"/>
                  <a:gd name="T7" fmla="*/ 1 h 1"/>
                  <a:gd name="T8" fmla="*/ 0 w 38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1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1"/>
                    </a:cubicBezTo>
                    <a:cubicBezTo>
                      <a:pt x="318" y="1"/>
                      <a:pt x="254" y="1"/>
                      <a:pt x="191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6" name="Freeform 811"/>
              <p:cNvSpPr>
                <a:spLocks/>
              </p:cNvSpPr>
              <p:nvPr/>
            </p:nvSpPr>
            <p:spPr bwMode="auto">
              <a:xfrm>
                <a:off x="4804" y="1642"/>
                <a:ext cx="146" cy="0"/>
              </a:xfrm>
              <a:custGeom>
                <a:avLst/>
                <a:gdLst>
                  <a:gd name="T0" fmla="*/ 0 w 381"/>
                  <a:gd name="T1" fmla="*/ 0 h 1"/>
                  <a:gd name="T2" fmla="*/ 191 w 381"/>
                  <a:gd name="T3" fmla="*/ 0 h 1"/>
                  <a:gd name="T4" fmla="*/ 381 w 381"/>
                  <a:gd name="T5" fmla="*/ 0 h 1"/>
                  <a:gd name="T6" fmla="*/ 191 w 381"/>
                  <a:gd name="T7" fmla="*/ 1 h 1"/>
                  <a:gd name="T8" fmla="*/ 0 w 38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0"/>
                    </a:cubicBezTo>
                    <a:cubicBezTo>
                      <a:pt x="318" y="1"/>
                      <a:pt x="254" y="1"/>
                      <a:pt x="19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7" name="Freeform 812"/>
              <p:cNvSpPr>
                <a:spLocks/>
              </p:cNvSpPr>
              <p:nvPr/>
            </p:nvSpPr>
            <p:spPr bwMode="auto">
              <a:xfrm>
                <a:off x="4804" y="1632"/>
                <a:ext cx="146" cy="1"/>
              </a:xfrm>
              <a:custGeom>
                <a:avLst/>
                <a:gdLst>
                  <a:gd name="T0" fmla="*/ 0 w 381"/>
                  <a:gd name="T1" fmla="*/ 0 h 1"/>
                  <a:gd name="T2" fmla="*/ 191 w 381"/>
                  <a:gd name="T3" fmla="*/ 0 h 1"/>
                  <a:gd name="T4" fmla="*/ 381 w 381"/>
                  <a:gd name="T5" fmla="*/ 0 h 1"/>
                  <a:gd name="T6" fmla="*/ 191 w 381"/>
                  <a:gd name="T7" fmla="*/ 1 h 1"/>
                  <a:gd name="T8" fmla="*/ 0 w 38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0"/>
                    </a:cubicBezTo>
                    <a:cubicBezTo>
                      <a:pt x="318" y="1"/>
                      <a:pt x="254" y="0"/>
                      <a:pt x="19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8" name="Freeform 813"/>
              <p:cNvSpPr>
                <a:spLocks/>
              </p:cNvSpPr>
              <p:nvPr/>
            </p:nvSpPr>
            <p:spPr bwMode="auto">
              <a:xfrm>
                <a:off x="4804" y="1623"/>
                <a:ext cx="146" cy="0"/>
              </a:xfrm>
              <a:custGeom>
                <a:avLst/>
                <a:gdLst>
                  <a:gd name="T0" fmla="*/ 0 w 381"/>
                  <a:gd name="T1" fmla="*/ 1 h 1"/>
                  <a:gd name="T2" fmla="*/ 191 w 381"/>
                  <a:gd name="T3" fmla="*/ 0 h 1"/>
                  <a:gd name="T4" fmla="*/ 381 w 381"/>
                  <a:gd name="T5" fmla="*/ 1 h 1"/>
                  <a:gd name="T6" fmla="*/ 191 w 381"/>
                  <a:gd name="T7" fmla="*/ 1 h 1"/>
                  <a:gd name="T8" fmla="*/ 0 w 38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1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1"/>
                    </a:cubicBezTo>
                    <a:cubicBezTo>
                      <a:pt x="318" y="1"/>
                      <a:pt x="254" y="1"/>
                      <a:pt x="191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9" name="Freeform 814"/>
              <p:cNvSpPr>
                <a:spLocks/>
              </p:cNvSpPr>
              <p:nvPr/>
            </p:nvSpPr>
            <p:spPr bwMode="auto">
              <a:xfrm>
                <a:off x="4804" y="1614"/>
                <a:ext cx="146" cy="0"/>
              </a:xfrm>
              <a:custGeom>
                <a:avLst/>
                <a:gdLst>
                  <a:gd name="T0" fmla="*/ 0 w 381"/>
                  <a:gd name="T1" fmla="*/ 0 h 1"/>
                  <a:gd name="T2" fmla="*/ 191 w 381"/>
                  <a:gd name="T3" fmla="*/ 0 h 1"/>
                  <a:gd name="T4" fmla="*/ 381 w 381"/>
                  <a:gd name="T5" fmla="*/ 0 h 1"/>
                  <a:gd name="T6" fmla="*/ 191 w 381"/>
                  <a:gd name="T7" fmla="*/ 1 h 1"/>
                  <a:gd name="T8" fmla="*/ 0 w 38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0"/>
                    </a:cubicBezTo>
                    <a:cubicBezTo>
                      <a:pt x="318" y="1"/>
                      <a:pt x="254" y="1"/>
                      <a:pt x="19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0" name="Freeform 815"/>
              <p:cNvSpPr>
                <a:spLocks/>
              </p:cNvSpPr>
              <p:nvPr/>
            </p:nvSpPr>
            <p:spPr bwMode="auto">
              <a:xfrm>
                <a:off x="4804" y="1604"/>
                <a:ext cx="146" cy="1"/>
              </a:xfrm>
              <a:custGeom>
                <a:avLst/>
                <a:gdLst>
                  <a:gd name="T0" fmla="*/ 0 w 381"/>
                  <a:gd name="T1" fmla="*/ 0 h 1"/>
                  <a:gd name="T2" fmla="*/ 191 w 381"/>
                  <a:gd name="T3" fmla="*/ 0 h 1"/>
                  <a:gd name="T4" fmla="*/ 381 w 381"/>
                  <a:gd name="T5" fmla="*/ 0 h 1"/>
                  <a:gd name="T6" fmla="*/ 191 w 381"/>
                  <a:gd name="T7" fmla="*/ 1 h 1"/>
                  <a:gd name="T8" fmla="*/ 0 w 38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0"/>
                    </a:cubicBezTo>
                    <a:cubicBezTo>
                      <a:pt x="318" y="1"/>
                      <a:pt x="254" y="0"/>
                      <a:pt x="19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1" name="Freeform 816"/>
              <p:cNvSpPr>
                <a:spLocks/>
              </p:cNvSpPr>
              <p:nvPr/>
            </p:nvSpPr>
            <p:spPr bwMode="auto">
              <a:xfrm>
                <a:off x="4810" y="1635"/>
                <a:ext cx="140" cy="53"/>
              </a:xfrm>
              <a:custGeom>
                <a:avLst/>
                <a:gdLst>
                  <a:gd name="T0" fmla="*/ 0 w 140"/>
                  <a:gd name="T1" fmla="*/ 40 h 53"/>
                  <a:gd name="T2" fmla="*/ 20 w 140"/>
                  <a:gd name="T3" fmla="*/ 20 h 53"/>
                  <a:gd name="T4" fmla="*/ 28 w 140"/>
                  <a:gd name="T5" fmla="*/ 23 h 53"/>
                  <a:gd name="T6" fmla="*/ 49 w 140"/>
                  <a:gd name="T7" fmla="*/ 4 h 53"/>
                  <a:gd name="T8" fmla="*/ 55 w 140"/>
                  <a:gd name="T9" fmla="*/ 8 h 53"/>
                  <a:gd name="T10" fmla="*/ 68 w 140"/>
                  <a:gd name="T11" fmla="*/ 0 h 53"/>
                  <a:gd name="T12" fmla="*/ 87 w 140"/>
                  <a:gd name="T13" fmla="*/ 13 h 53"/>
                  <a:gd name="T14" fmla="*/ 91 w 140"/>
                  <a:gd name="T15" fmla="*/ 8 h 53"/>
                  <a:gd name="T16" fmla="*/ 102 w 140"/>
                  <a:gd name="T17" fmla="*/ 18 h 53"/>
                  <a:gd name="T18" fmla="*/ 119 w 140"/>
                  <a:gd name="T19" fmla="*/ 4 h 53"/>
                  <a:gd name="T20" fmla="*/ 129 w 140"/>
                  <a:gd name="T21" fmla="*/ 12 h 53"/>
                  <a:gd name="T22" fmla="*/ 140 w 140"/>
                  <a:gd name="T23" fmla="*/ 9 h 53"/>
                  <a:gd name="T24" fmla="*/ 140 w 140"/>
                  <a:gd name="T25" fmla="*/ 53 h 53"/>
                  <a:gd name="T26" fmla="*/ 0 w 140"/>
                  <a:gd name="T27" fmla="*/ 53 h 53"/>
                  <a:gd name="T28" fmla="*/ 0 w 140"/>
                  <a:gd name="T29" fmla="*/ 4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" h="53">
                    <a:moveTo>
                      <a:pt x="0" y="40"/>
                    </a:moveTo>
                    <a:lnTo>
                      <a:pt x="20" y="20"/>
                    </a:lnTo>
                    <a:lnTo>
                      <a:pt x="28" y="23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68" y="0"/>
                    </a:lnTo>
                    <a:lnTo>
                      <a:pt x="87" y="13"/>
                    </a:lnTo>
                    <a:lnTo>
                      <a:pt x="91" y="8"/>
                    </a:lnTo>
                    <a:lnTo>
                      <a:pt x="102" y="18"/>
                    </a:lnTo>
                    <a:lnTo>
                      <a:pt x="119" y="4"/>
                    </a:lnTo>
                    <a:lnTo>
                      <a:pt x="129" y="12"/>
                    </a:lnTo>
                    <a:lnTo>
                      <a:pt x="140" y="9"/>
                    </a:lnTo>
                    <a:lnTo>
                      <a:pt x="140" y="53"/>
                    </a:lnTo>
                    <a:lnTo>
                      <a:pt x="0" y="5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2" name="Freeform 817"/>
              <p:cNvSpPr>
                <a:spLocks/>
              </p:cNvSpPr>
              <p:nvPr/>
            </p:nvSpPr>
            <p:spPr bwMode="auto">
              <a:xfrm>
                <a:off x="4810" y="1639"/>
                <a:ext cx="140" cy="49"/>
              </a:xfrm>
              <a:custGeom>
                <a:avLst/>
                <a:gdLst>
                  <a:gd name="T0" fmla="*/ 0 w 140"/>
                  <a:gd name="T1" fmla="*/ 36 h 49"/>
                  <a:gd name="T2" fmla="*/ 19 w 140"/>
                  <a:gd name="T3" fmla="*/ 32 h 49"/>
                  <a:gd name="T4" fmla="*/ 37 w 140"/>
                  <a:gd name="T5" fmla="*/ 16 h 49"/>
                  <a:gd name="T6" fmla="*/ 43 w 140"/>
                  <a:gd name="T7" fmla="*/ 20 h 49"/>
                  <a:gd name="T8" fmla="*/ 58 w 140"/>
                  <a:gd name="T9" fmla="*/ 7 h 49"/>
                  <a:gd name="T10" fmla="*/ 69 w 140"/>
                  <a:gd name="T11" fmla="*/ 11 h 49"/>
                  <a:gd name="T12" fmla="*/ 74 w 140"/>
                  <a:gd name="T13" fmla="*/ 7 h 49"/>
                  <a:gd name="T14" fmla="*/ 88 w 140"/>
                  <a:gd name="T15" fmla="*/ 21 h 49"/>
                  <a:gd name="T16" fmla="*/ 108 w 140"/>
                  <a:gd name="T17" fmla="*/ 0 h 49"/>
                  <a:gd name="T18" fmla="*/ 123 w 140"/>
                  <a:gd name="T19" fmla="*/ 16 h 49"/>
                  <a:gd name="T20" fmla="*/ 140 w 140"/>
                  <a:gd name="T21" fmla="*/ 8 h 49"/>
                  <a:gd name="T22" fmla="*/ 140 w 140"/>
                  <a:gd name="T23" fmla="*/ 49 h 49"/>
                  <a:gd name="T24" fmla="*/ 0 w 140"/>
                  <a:gd name="T25" fmla="*/ 49 h 49"/>
                  <a:gd name="T26" fmla="*/ 0 w 140"/>
                  <a:gd name="T27" fmla="*/ 3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0" h="49">
                    <a:moveTo>
                      <a:pt x="0" y="36"/>
                    </a:moveTo>
                    <a:lnTo>
                      <a:pt x="19" y="32"/>
                    </a:lnTo>
                    <a:lnTo>
                      <a:pt x="37" y="16"/>
                    </a:lnTo>
                    <a:lnTo>
                      <a:pt x="43" y="20"/>
                    </a:lnTo>
                    <a:lnTo>
                      <a:pt x="58" y="7"/>
                    </a:lnTo>
                    <a:lnTo>
                      <a:pt x="69" y="11"/>
                    </a:lnTo>
                    <a:lnTo>
                      <a:pt x="74" y="7"/>
                    </a:lnTo>
                    <a:lnTo>
                      <a:pt x="88" y="21"/>
                    </a:lnTo>
                    <a:lnTo>
                      <a:pt x="108" y="0"/>
                    </a:lnTo>
                    <a:lnTo>
                      <a:pt x="123" y="16"/>
                    </a:lnTo>
                    <a:lnTo>
                      <a:pt x="140" y="8"/>
                    </a:lnTo>
                    <a:lnTo>
                      <a:pt x="140" y="49"/>
                    </a:lnTo>
                    <a:lnTo>
                      <a:pt x="0" y="49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3" name="Freeform 818"/>
              <p:cNvSpPr>
                <a:spLocks/>
              </p:cNvSpPr>
              <p:nvPr/>
            </p:nvSpPr>
            <p:spPr bwMode="auto">
              <a:xfrm>
                <a:off x="4810" y="1654"/>
                <a:ext cx="140" cy="34"/>
              </a:xfrm>
              <a:custGeom>
                <a:avLst/>
                <a:gdLst>
                  <a:gd name="T0" fmla="*/ 0 w 140"/>
                  <a:gd name="T1" fmla="*/ 20 h 34"/>
                  <a:gd name="T2" fmla="*/ 25 w 140"/>
                  <a:gd name="T3" fmla="*/ 8 h 34"/>
                  <a:gd name="T4" fmla="*/ 37 w 140"/>
                  <a:gd name="T5" fmla="*/ 13 h 34"/>
                  <a:gd name="T6" fmla="*/ 44 w 140"/>
                  <a:gd name="T7" fmla="*/ 11 h 34"/>
                  <a:gd name="T8" fmla="*/ 52 w 140"/>
                  <a:gd name="T9" fmla="*/ 15 h 34"/>
                  <a:gd name="T10" fmla="*/ 71 w 140"/>
                  <a:gd name="T11" fmla="*/ 4 h 34"/>
                  <a:gd name="T12" fmla="*/ 74 w 140"/>
                  <a:gd name="T13" fmla="*/ 9 h 34"/>
                  <a:gd name="T14" fmla="*/ 81 w 140"/>
                  <a:gd name="T15" fmla="*/ 7 h 34"/>
                  <a:gd name="T16" fmla="*/ 94 w 140"/>
                  <a:gd name="T17" fmla="*/ 13 h 34"/>
                  <a:gd name="T18" fmla="*/ 111 w 140"/>
                  <a:gd name="T19" fmla="*/ 5 h 34"/>
                  <a:gd name="T20" fmla="*/ 122 w 140"/>
                  <a:gd name="T21" fmla="*/ 13 h 34"/>
                  <a:gd name="T22" fmla="*/ 140 w 140"/>
                  <a:gd name="T23" fmla="*/ 0 h 34"/>
                  <a:gd name="T24" fmla="*/ 140 w 140"/>
                  <a:gd name="T25" fmla="*/ 34 h 34"/>
                  <a:gd name="T26" fmla="*/ 0 w 140"/>
                  <a:gd name="T27" fmla="*/ 34 h 34"/>
                  <a:gd name="T28" fmla="*/ 0 w 140"/>
                  <a:gd name="T29" fmla="*/ 2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" h="34">
                    <a:moveTo>
                      <a:pt x="0" y="20"/>
                    </a:moveTo>
                    <a:lnTo>
                      <a:pt x="25" y="8"/>
                    </a:lnTo>
                    <a:lnTo>
                      <a:pt x="37" y="13"/>
                    </a:lnTo>
                    <a:lnTo>
                      <a:pt x="44" y="11"/>
                    </a:lnTo>
                    <a:lnTo>
                      <a:pt x="52" y="15"/>
                    </a:lnTo>
                    <a:lnTo>
                      <a:pt x="71" y="4"/>
                    </a:lnTo>
                    <a:lnTo>
                      <a:pt x="74" y="9"/>
                    </a:lnTo>
                    <a:lnTo>
                      <a:pt x="81" y="7"/>
                    </a:lnTo>
                    <a:lnTo>
                      <a:pt x="94" y="13"/>
                    </a:lnTo>
                    <a:lnTo>
                      <a:pt x="111" y="5"/>
                    </a:lnTo>
                    <a:lnTo>
                      <a:pt x="122" y="13"/>
                    </a:lnTo>
                    <a:lnTo>
                      <a:pt x="140" y="0"/>
                    </a:lnTo>
                    <a:lnTo>
                      <a:pt x="140" y="34"/>
                    </a:lnTo>
                    <a:lnTo>
                      <a:pt x="0" y="34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4" name="Rectangle 819"/>
              <p:cNvSpPr>
                <a:spLocks noChangeArrowheads="1"/>
              </p:cNvSpPr>
              <p:nvPr/>
            </p:nvSpPr>
            <p:spPr bwMode="auto">
              <a:xfrm>
                <a:off x="4808" y="1600"/>
                <a:ext cx="2" cy="88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5" name="Rectangle 820"/>
              <p:cNvSpPr>
                <a:spLocks noChangeArrowheads="1"/>
              </p:cNvSpPr>
              <p:nvPr/>
            </p:nvSpPr>
            <p:spPr bwMode="auto">
              <a:xfrm>
                <a:off x="4808" y="1686"/>
                <a:ext cx="142" cy="2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6" name="Rectangle 821"/>
              <p:cNvSpPr>
                <a:spLocks noChangeArrowheads="1"/>
              </p:cNvSpPr>
              <p:nvPr/>
            </p:nvSpPr>
            <p:spPr bwMode="auto">
              <a:xfrm>
                <a:off x="4982" y="1592"/>
                <a:ext cx="180" cy="104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</p:grpSp>
        <p:grpSp>
          <p:nvGrpSpPr>
            <p:cNvPr id="12" name="Group 1023"/>
            <p:cNvGrpSpPr>
              <a:grpSpLocks/>
            </p:cNvGrpSpPr>
            <p:nvPr/>
          </p:nvGrpSpPr>
          <p:grpSpPr bwMode="auto">
            <a:xfrm>
              <a:off x="4588" y="1321"/>
              <a:ext cx="957" cy="465"/>
              <a:chOff x="4588" y="1321"/>
              <a:chExt cx="957" cy="465"/>
            </a:xfrm>
          </p:grpSpPr>
          <p:sp>
            <p:nvSpPr>
              <p:cNvPr id="117" name="Rectangle 823"/>
              <p:cNvSpPr>
                <a:spLocks noChangeArrowheads="1"/>
              </p:cNvSpPr>
              <p:nvPr/>
            </p:nvSpPr>
            <p:spPr bwMode="auto">
              <a:xfrm>
                <a:off x="4982" y="1592"/>
                <a:ext cx="180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18" name="Rectangle 824"/>
              <p:cNvSpPr>
                <a:spLocks noChangeArrowheads="1"/>
              </p:cNvSpPr>
              <p:nvPr/>
            </p:nvSpPr>
            <p:spPr bwMode="auto">
              <a:xfrm>
                <a:off x="5004" y="1677"/>
                <a:ext cx="8" cy="7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19" name="Rectangle 825"/>
              <p:cNvSpPr>
                <a:spLocks noChangeArrowheads="1"/>
              </p:cNvSpPr>
              <p:nvPr/>
            </p:nvSpPr>
            <p:spPr bwMode="auto">
              <a:xfrm>
                <a:off x="5017" y="1677"/>
                <a:ext cx="83" cy="2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0" name="Rectangle 826"/>
              <p:cNvSpPr>
                <a:spLocks noChangeArrowheads="1"/>
              </p:cNvSpPr>
              <p:nvPr/>
            </p:nvSpPr>
            <p:spPr bwMode="auto">
              <a:xfrm>
                <a:off x="5017" y="1682"/>
                <a:ext cx="53" cy="2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1" name="Freeform 827"/>
              <p:cNvSpPr>
                <a:spLocks/>
              </p:cNvSpPr>
              <p:nvPr/>
            </p:nvSpPr>
            <p:spPr bwMode="auto">
              <a:xfrm>
                <a:off x="5001" y="1611"/>
                <a:ext cx="142" cy="0"/>
              </a:xfrm>
              <a:custGeom>
                <a:avLst/>
                <a:gdLst>
                  <a:gd name="T0" fmla="*/ 0 w 371"/>
                  <a:gd name="T1" fmla="*/ 1 h 1"/>
                  <a:gd name="T2" fmla="*/ 186 w 371"/>
                  <a:gd name="T3" fmla="*/ 0 h 1"/>
                  <a:gd name="T4" fmla="*/ 371 w 371"/>
                  <a:gd name="T5" fmla="*/ 1 h 1"/>
                  <a:gd name="T6" fmla="*/ 186 w 371"/>
                  <a:gd name="T7" fmla="*/ 1 h 1"/>
                  <a:gd name="T8" fmla="*/ 0 w 37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1" h="1">
                    <a:moveTo>
                      <a:pt x="0" y="1"/>
                    </a:moveTo>
                    <a:cubicBezTo>
                      <a:pt x="62" y="0"/>
                      <a:pt x="124" y="1"/>
                      <a:pt x="186" y="0"/>
                    </a:cubicBezTo>
                    <a:cubicBezTo>
                      <a:pt x="247" y="0"/>
                      <a:pt x="309" y="0"/>
                      <a:pt x="371" y="1"/>
                    </a:cubicBezTo>
                    <a:cubicBezTo>
                      <a:pt x="309" y="1"/>
                      <a:pt x="247" y="1"/>
                      <a:pt x="186" y="1"/>
                    </a:cubicBezTo>
                    <a:cubicBezTo>
                      <a:pt x="124" y="1"/>
                      <a:pt x="62" y="1"/>
                      <a:pt x="0" y="1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2" name="Freeform 828"/>
              <p:cNvSpPr>
                <a:spLocks/>
              </p:cNvSpPr>
              <p:nvPr/>
            </p:nvSpPr>
            <p:spPr bwMode="auto">
              <a:xfrm>
                <a:off x="5001" y="1622"/>
                <a:ext cx="142" cy="1"/>
              </a:xfrm>
              <a:custGeom>
                <a:avLst/>
                <a:gdLst>
                  <a:gd name="T0" fmla="*/ 0 w 371"/>
                  <a:gd name="T1" fmla="*/ 0 h 1"/>
                  <a:gd name="T2" fmla="*/ 186 w 371"/>
                  <a:gd name="T3" fmla="*/ 0 h 1"/>
                  <a:gd name="T4" fmla="*/ 371 w 371"/>
                  <a:gd name="T5" fmla="*/ 0 h 1"/>
                  <a:gd name="T6" fmla="*/ 186 w 371"/>
                  <a:gd name="T7" fmla="*/ 1 h 1"/>
                  <a:gd name="T8" fmla="*/ 0 w 37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1" h="1">
                    <a:moveTo>
                      <a:pt x="0" y="0"/>
                    </a:moveTo>
                    <a:cubicBezTo>
                      <a:pt x="62" y="0"/>
                      <a:pt x="124" y="0"/>
                      <a:pt x="186" y="0"/>
                    </a:cubicBezTo>
                    <a:cubicBezTo>
                      <a:pt x="247" y="0"/>
                      <a:pt x="309" y="0"/>
                      <a:pt x="371" y="0"/>
                    </a:cubicBezTo>
                    <a:cubicBezTo>
                      <a:pt x="309" y="1"/>
                      <a:pt x="247" y="1"/>
                      <a:pt x="186" y="1"/>
                    </a:cubicBezTo>
                    <a:cubicBezTo>
                      <a:pt x="124" y="1"/>
                      <a:pt x="62" y="0"/>
                      <a:pt x="0" y="0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3" name="Freeform 829"/>
              <p:cNvSpPr>
                <a:spLocks/>
              </p:cNvSpPr>
              <p:nvPr/>
            </p:nvSpPr>
            <p:spPr bwMode="auto">
              <a:xfrm>
                <a:off x="5001" y="1634"/>
                <a:ext cx="142" cy="0"/>
              </a:xfrm>
              <a:custGeom>
                <a:avLst/>
                <a:gdLst>
                  <a:gd name="T0" fmla="*/ 0 w 371"/>
                  <a:gd name="T1" fmla="*/ 1 h 1"/>
                  <a:gd name="T2" fmla="*/ 186 w 371"/>
                  <a:gd name="T3" fmla="*/ 0 h 1"/>
                  <a:gd name="T4" fmla="*/ 371 w 371"/>
                  <a:gd name="T5" fmla="*/ 1 h 1"/>
                  <a:gd name="T6" fmla="*/ 186 w 371"/>
                  <a:gd name="T7" fmla="*/ 1 h 1"/>
                  <a:gd name="T8" fmla="*/ 0 w 37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1" h="1">
                    <a:moveTo>
                      <a:pt x="0" y="1"/>
                    </a:moveTo>
                    <a:cubicBezTo>
                      <a:pt x="62" y="0"/>
                      <a:pt x="124" y="0"/>
                      <a:pt x="186" y="0"/>
                    </a:cubicBezTo>
                    <a:cubicBezTo>
                      <a:pt x="247" y="0"/>
                      <a:pt x="309" y="0"/>
                      <a:pt x="371" y="1"/>
                    </a:cubicBezTo>
                    <a:cubicBezTo>
                      <a:pt x="309" y="1"/>
                      <a:pt x="247" y="1"/>
                      <a:pt x="186" y="1"/>
                    </a:cubicBezTo>
                    <a:cubicBezTo>
                      <a:pt x="124" y="1"/>
                      <a:pt x="62" y="1"/>
                      <a:pt x="0" y="1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4" name="Freeform 830"/>
              <p:cNvSpPr>
                <a:spLocks/>
              </p:cNvSpPr>
              <p:nvPr/>
            </p:nvSpPr>
            <p:spPr bwMode="auto">
              <a:xfrm>
                <a:off x="5001" y="1645"/>
                <a:ext cx="142" cy="0"/>
              </a:xfrm>
              <a:custGeom>
                <a:avLst/>
                <a:gdLst>
                  <a:gd name="T0" fmla="*/ 0 w 371"/>
                  <a:gd name="T1" fmla="*/ 1 h 1"/>
                  <a:gd name="T2" fmla="*/ 186 w 371"/>
                  <a:gd name="T3" fmla="*/ 1 h 1"/>
                  <a:gd name="T4" fmla="*/ 371 w 371"/>
                  <a:gd name="T5" fmla="*/ 1 h 1"/>
                  <a:gd name="T6" fmla="*/ 186 w 371"/>
                  <a:gd name="T7" fmla="*/ 1 h 1"/>
                  <a:gd name="T8" fmla="*/ 0 w 37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1" h="1">
                    <a:moveTo>
                      <a:pt x="0" y="1"/>
                    </a:moveTo>
                    <a:cubicBezTo>
                      <a:pt x="62" y="1"/>
                      <a:pt x="124" y="1"/>
                      <a:pt x="186" y="1"/>
                    </a:cubicBezTo>
                    <a:cubicBezTo>
                      <a:pt x="247" y="0"/>
                      <a:pt x="309" y="1"/>
                      <a:pt x="371" y="1"/>
                    </a:cubicBezTo>
                    <a:cubicBezTo>
                      <a:pt x="309" y="1"/>
                      <a:pt x="247" y="1"/>
                      <a:pt x="186" y="1"/>
                    </a:cubicBezTo>
                    <a:cubicBezTo>
                      <a:pt x="124" y="1"/>
                      <a:pt x="62" y="1"/>
                      <a:pt x="0" y="1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5" name="Freeform 831"/>
              <p:cNvSpPr>
                <a:spLocks/>
              </p:cNvSpPr>
              <p:nvPr/>
            </p:nvSpPr>
            <p:spPr bwMode="auto">
              <a:xfrm>
                <a:off x="5001" y="1656"/>
                <a:ext cx="142" cy="1"/>
              </a:xfrm>
              <a:custGeom>
                <a:avLst/>
                <a:gdLst>
                  <a:gd name="T0" fmla="*/ 0 w 371"/>
                  <a:gd name="T1" fmla="*/ 0 h 1"/>
                  <a:gd name="T2" fmla="*/ 186 w 371"/>
                  <a:gd name="T3" fmla="*/ 0 h 1"/>
                  <a:gd name="T4" fmla="*/ 371 w 371"/>
                  <a:gd name="T5" fmla="*/ 0 h 1"/>
                  <a:gd name="T6" fmla="*/ 186 w 371"/>
                  <a:gd name="T7" fmla="*/ 1 h 1"/>
                  <a:gd name="T8" fmla="*/ 0 w 37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1" h="1">
                    <a:moveTo>
                      <a:pt x="0" y="0"/>
                    </a:moveTo>
                    <a:cubicBezTo>
                      <a:pt x="62" y="0"/>
                      <a:pt x="124" y="0"/>
                      <a:pt x="186" y="0"/>
                    </a:cubicBezTo>
                    <a:cubicBezTo>
                      <a:pt x="247" y="0"/>
                      <a:pt x="309" y="0"/>
                      <a:pt x="371" y="0"/>
                    </a:cubicBezTo>
                    <a:cubicBezTo>
                      <a:pt x="309" y="1"/>
                      <a:pt x="247" y="1"/>
                      <a:pt x="186" y="1"/>
                    </a:cubicBezTo>
                    <a:cubicBezTo>
                      <a:pt x="124" y="1"/>
                      <a:pt x="62" y="1"/>
                      <a:pt x="0" y="0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6" name="Freeform 832"/>
              <p:cNvSpPr>
                <a:spLocks/>
              </p:cNvSpPr>
              <p:nvPr/>
            </p:nvSpPr>
            <p:spPr bwMode="auto">
              <a:xfrm>
                <a:off x="5029" y="1604"/>
                <a:ext cx="1" cy="63"/>
              </a:xfrm>
              <a:custGeom>
                <a:avLst/>
                <a:gdLst>
                  <a:gd name="T0" fmla="*/ 1 w 2"/>
                  <a:gd name="T1" fmla="*/ 0 h 164"/>
                  <a:gd name="T2" fmla="*/ 1 w 2"/>
                  <a:gd name="T3" fmla="*/ 82 h 164"/>
                  <a:gd name="T4" fmla="*/ 1 w 2"/>
                  <a:gd name="T5" fmla="*/ 164 h 164"/>
                  <a:gd name="T6" fmla="*/ 0 w 2"/>
                  <a:gd name="T7" fmla="*/ 82 h 164"/>
                  <a:gd name="T8" fmla="*/ 1 w 2"/>
                  <a:gd name="T9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64">
                    <a:moveTo>
                      <a:pt x="1" y="0"/>
                    </a:moveTo>
                    <a:cubicBezTo>
                      <a:pt x="1" y="27"/>
                      <a:pt x="1" y="55"/>
                      <a:pt x="1" y="82"/>
                    </a:cubicBezTo>
                    <a:cubicBezTo>
                      <a:pt x="2" y="110"/>
                      <a:pt x="1" y="137"/>
                      <a:pt x="1" y="164"/>
                    </a:cubicBezTo>
                    <a:cubicBezTo>
                      <a:pt x="0" y="137"/>
                      <a:pt x="0" y="110"/>
                      <a:pt x="0" y="82"/>
                    </a:cubicBezTo>
                    <a:cubicBezTo>
                      <a:pt x="0" y="55"/>
                      <a:pt x="0" y="27"/>
                      <a:pt x="1" y="0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7" name="Freeform 833"/>
              <p:cNvSpPr>
                <a:spLocks/>
              </p:cNvSpPr>
              <p:nvPr/>
            </p:nvSpPr>
            <p:spPr bwMode="auto">
              <a:xfrm>
                <a:off x="5054" y="1604"/>
                <a:ext cx="1" cy="63"/>
              </a:xfrm>
              <a:custGeom>
                <a:avLst/>
                <a:gdLst>
                  <a:gd name="T0" fmla="*/ 1 w 2"/>
                  <a:gd name="T1" fmla="*/ 0 h 164"/>
                  <a:gd name="T2" fmla="*/ 2 w 2"/>
                  <a:gd name="T3" fmla="*/ 82 h 164"/>
                  <a:gd name="T4" fmla="*/ 1 w 2"/>
                  <a:gd name="T5" fmla="*/ 164 h 164"/>
                  <a:gd name="T6" fmla="*/ 0 w 2"/>
                  <a:gd name="T7" fmla="*/ 82 h 164"/>
                  <a:gd name="T8" fmla="*/ 1 w 2"/>
                  <a:gd name="T9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64">
                    <a:moveTo>
                      <a:pt x="1" y="0"/>
                    </a:moveTo>
                    <a:cubicBezTo>
                      <a:pt x="1" y="27"/>
                      <a:pt x="1" y="55"/>
                      <a:pt x="2" y="82"/>
                    </a:cubicBezTo>
                    <a:cubicBezTo>
                      <a:pt x="2" y="110"/>
                      <a:pt x="2" y="137"/>
                      <a:pt x="1" y="164"/>
                    </a:cubicBezTo>
                    <a:cubicBezTo>
                      <a:pt x="0" y="137"/>
                      <a:pt x="0" y="110"/>
                      <a:pt x="0" y="82"/>
                    </a:cubicBezTo>
                    <a:cubicBezTo>
                      <a:pt x="0" y="55"/>
                      <a:pt x="0" y="27"/>
                      <a:pt x="1" y="0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8" name="Freeform 834"/>
              <p:cNvSpPr>
                <a:spLocks/>
              </p:cNvSpPr>
              <p:nvPr/>
            </p:nvSpPr>
            <p:spPr bwMode="auto">
              <a:xfrm>
                <a:off x="5079" y="1604"/>
                <a:ext cx="0" cy="63"/>
              </a:xfrm>
              <a:custGeom>
                <a:avLst/>
                <a:gdLst>
                  <a:gd name="T0" fmla="*/ 1 w 2"/>
                  <a:gd name="T1" fmla="*/ 0 h 164"/>
                  <a:gd name="T2" fmla="*/ 2 w 2"/>
                  <a:gd name="T3" fmla="*/ 82 h 164"/>
                  <a:gd name="T4" fmla="*/ 1 w 2"/>
                  <a:gd name="T5" fmla="*/ 164 h 164"/>
                  <a:gd name="T6" fmla="*/ 0 w 2"/>
                  <a:gd name="T7" fmla="*/ 82 h 164"/>
                  <a:gd name="T8" fmla="*/ 1 w 2"/>
                  <a:gd name="T9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64">
                    <a:moveTo>
                      <a:pt x="1" y="0"/>
                    </a:moveTo>
                    <a:cubicBezTo>
                      <a:pt x="2" y="27"/>
                      <a:pt x="1" y="55"/>
                      <a:pt x="2" y="82"/>
                    </a:cubicBezTo>
                    <a:cubicBezTo>
                      <a:pt x="2" y="110"/>
                      <a:pt x="2" y="137"/>
                      <a:pt x="1" y="164"/>
                    </a:cubicBezTo>
                    <a:cubicBezTo>
                      <a:pt x="1" y="137"/>
                      <a:pt x="1" y="110"/>
                      <a:pt x="0" y="82"/>
                    </a:cubicBezTo>
                    <a:cubicBezTo>
                      <a:pt x="0" y="55"/>
                      <a:pt x="1" y="27"/>
                      <a:pt x="1" y="0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9" name="Freeform 835"/>
              <p:cNvSpPr>
                <a:spLocks/>
              </p:cNvSpPr>
              <p:nvPr/>
            </p:nvSpPr>
            <p:spPr bwMode="auto">
              <a:xfrm>
                <a:off x="5103" y="1604"/>
                <a:ext cx="1" cy="63"/>
              </a:xfrm>
              <a:custGeom>
                <a:avLst/>
                <a:gdLst>
                  <a:gd name="T0" fmla="*/ 1 w 2"/>
                  <a:gd name="T1" fmla="*/ 0 h 164"/>
                  <a:gd name="T2" fmla="*/ 2 w 2"/>
                  <a:gd name="T3" fmla="*/ 82 h 164"/>
                  <a:gd name="T4" fmla="*/ 1 w 2"/>
                  <a:gd name="T5" fmla="*/ 164 h 164"/>
                  <a:gd name="T6" fmla="*/ 1 w 2"/>
                  <a:gd name="T7" fmla="*/ 82 h 164"/>
                  <a:gd name="T8" fmla="*/ 1 w 2"/>
                  <a:gd name="T9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64">
                    <a:moveTo>
                      <a:pt x="1" y="0"/>
                    </a:moveTo>
                    <a:cubicBezTo>
                      <a:pt x="2" y="27"/>
                      <a:pt x="2" y="55"/>
                      <a:pt x="2" y="82"/>
                    </a:cubicBezTo>
                    <a:cubicBezTo>
                      <a:pt x="2" y="110"/>
                      <a:pt x="2" y="137"/>
                      <a:pt x="1" y="164"/>
                    </a:cubicBezTo>
                    <a:cubicBezTo>
                      <a:pt x="1" y="137"/>
                      <a:pt x="1" y="110"/>
                      <a:pt x="1" y="82"/>
                    </a:cubicBezTo>
                    <a:cubicBezTo>
                      <a:pt x="0" y="55"/>
                      <a:pt x="1" y="27"/>
                      <a:pt x="1" y="0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0" name="Freeform 836"/>
              <p:cNvSpPr>
                <a:spLocks/>
              </p:cNvSpPr>
              <p:nvPr/>
            </p:nvSpPr>
            <p:spPr bwMode="auto">
              <a:xfrm>
                <a:off x="5128" y="1604"/>
                <a:ext cx="0" cy="63"/>
              </a:xfrm>
              <a:custGeom>
                <a:avLst/>
                <a:gdLst>
                  <a:gd name="T0" fmla="*/ 0 w 1"/>
                  <a:gd name="T1" fmla="*/ 0 h 164"/>
                  <a:gd name="T2" fmla="*/ 1 w 1"/>
                  <a:gd name="T3" fmla="*/ 82 h 164"/>
                  <a:gd name="T4" fmla="*/ 0 w 1"/>
                  <a:gd name="T5" fmla="*/ 164 h 164"/>
                  <a:gd name="T6" fmla="*/ 0 w 1"/>
                  <a:gd name="T7" fmla="*/ 82 h 164"/>
                  <a:gd name="T8" fmla="*/ 0 w 1"/>
                  <a:gd name="T9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64">
                    <a:moveTo>
                      <a:pt x="0" y="0"/>
                    </a:moveTo>
                    <a:cubicBezTo>
                      <a:pt x="1" y="27"/>
                      <a:pt x="1" y="55"/>
                      <a:pt x="1" y="82"/>
                    </a:cubicBezTo>
                    <a:cubicBezTo>
                      <a:pt x="1" y="110"/>
                      <a:pt x="1" y="137"/>
                      <a:pt x="0" y="164"/>
                    </a:cubicBezTo>
                    <a:cubicBezTo>
                      <a:pt x="0" y="137"/>
                      <a:pt x="0" y="110"/>
                      <a:pt x="0" y="82"/>
                    </a:cubicBezTo>
                    <a:cubicBezTo>
                      <a:pt x="0" y="55"/>
                      <a:pt x="0" y="27"/>
                      <a:pt x="0" y="0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1" name="Freeform 837"/>
              <p:cNvSpPr>
                <a:spLocks noEditPoints="1"/>
              </p:cNvSpPr>
              <p:nvPr/>
            </p:nvSpPr>
            <p:spPr bwMode="auto">
              <a:xfrm>
                <a:off x="5004" y="1622"/>
                <a:ext cx="139" cy="45"/>
              </a:xfrm>
              <a:custGeom>
                <a:avLst/>
                <a:gdLst>
                  <a:gd name="T0" fmla="*/ 177 w 362"/>
                  <a:gd name="T1" fmla="*/ 59 h 117"/>
                  <a:gd name="T2" fmla="*/ 131 w 362"/>
                  <a:gd name="T3" fmla="*/ 59 h 117"/>
                  <a:gd name="T4" fmla="*/ 177 w 362"/>
                  <a:gd name="T5" fmla="*/ 88 h 117"/>
                  <a:gd name="T6" fmla="*/ 194 w 362"/>
                  <a:gd name="T7" fmla="*/ 59 h 117"/>
                  <a:gd name="T8" fmla="*/ 66 w 362"/>
                  <a:gd name="T9" fmla="*/ 88 h 117"/>
                  <a:gd name="T10" fmla="*/ 129 w 362"/>
                  <a:gd name="T11" fmla="*/ 59 h 117"/>
                  <a:gd name="T12" fmla="*/ 258 w 362"/>
                  <a:gd name="T13" fmla="*/ 59 h 117"/>
                  <a:gd name="T14" fmla="*/ 195 w 362"/>
                  <a:gd name="T15" fmla="*/ 88 h 117"/>
                  <a:gd name="T16" fmla="*/ 258 w 362"/>
                  <a:gd name="T17" fmla="*/ 59 h 117"/>
                  <a:gd name="T18" fmla="*/ 259 w 362"/>
                  <a:gd name="T19" fmla="*/ 59 h 117"/>
                  <a:gd name="T20" fmla="*/ 322 w 362"/>
                  <a:gd name="T21" fmla="*/ 88 h 117"/>
                  <a:gd name="T22" fmla="*/ 11 w 362"/>
                  <a:gd name="T23" fmla="*/ 59 h 117"/>
                  <a:gd name="T24" fmla="*/ 0 w 362"/>
                  <a:gd name="T25" fmla="*/ 88 h 117"/>
                  <a:gd name="T26" fmla="*/ 65 w 362"/>
                  <a:gd name="T27" fmla="*/ 59 h 117"/>
                  <a:gd name="T28" fmla="*/ 34 w 362"/>
                  <a:gd name="T29" fmla="*/ 37 h 117"/>
                  <a:gd name="T30" fmla="*/ 63 w 362"/>
                  <a:gd name="T31" fmla="*/ 59 h 117"/>
                  <a:gd name="T32" fmla="*/ 228 w 362"/>
                  <a:gd name="T33" fmla="*/ 34 h 117"/>
                  <a:gd name="T34" fmla="*/ 195 w 362"/>
                  <a:gd name="T35" fmla="*/ 59 h 117"/>
                  <a:gd name="T36" fmla="*/ 258 w 362"/>
                  <a:gd name="T37" fmla="*/ 59 h 117"/>
                  <a:gd name="T38" fmla="*/ 228 w 362"/>
                  <a:gd name="T39" fmla="*/ 34 h 117"/>
                  <a:gd name="T40" fmla="*/ 177 w 362"/>
                  <a:gd name="T41" fmla="*/ 30 h 117"/>
                  <a:gd name="T42" fmla="*/ 131 w 362"/>
                  <a:gd name="T43" fmla="*/ 36 h 117"/>
                  <a:gd name="T44" fmla="*/ 177 w 362"/>
                  <a:gd name="T45" fmla="*/ 59 h 117"/>
                  <a:gd name="T46" fmla="*/ 194 w 362"/>
                  <a:gd name="T47" fmla="*/ 50 h 117"/>
                  <a:gd name="T48" fmla="*/ 84 w 362"/>
                  <a:gd name="T49" fmla="*/ 30 h 117"/>
                  <a:gd name="T50" fmla="*/ 129 w 362"/>
                  <a:gd name="T51" fmla="*/ 59 h 117"/>
                  <a:gd name="T52" fmla="*/ 114 w 362"/>
                  <a:gd name="T53" fmla="*/ 30 h 117"/>
                  <a:gd name="T54" fmla="*/ 322 w 362"/>
                  <a:gd name="T55" fmla="*/ 30 h 117"/>
                  <a:gd name="T56" fmla="*/ 259 w 362"/>
                  <a:gd name="T57" fmla="*/ 42 h 117"/>
                  <a:gd name="T58" fmla="*/ 322 w 362"/>
                  <a:gd name="T59" fmla="*/ 59 h 117"/>
                  <a:gd name="T60" fmla="*/ 322 w 362"/>
                  <a:gd name="T61" fmla="*/ 30 h 117"/>
                  <a:gd name="T62" fmla="*/ 85 w 362"/>
                  <a:gd name="T63" fmla="*/ 29 h 117"/>
                  <a:gd name="T64" fmla="*/ 97 w 362"/>
                  <a:gd name="T65" fmla="*/ 21 h 117"/>
                  <a:gd name="T66" fmla="*/ 272 w 362"/>
                  <a:gd name="T67" fmla="*/ 29 h 117"/>
                  <a:gd name="T68" fmla="*/ 291 w 362"/>
                  <a:gd name="T69" fmla="*/ 12 h 117"/>
                  <a:gd name="T70" fmla="*/ 158 w 362"/>
                  <a:gd name="T71" fmla="*/ 1 h 117"/>
                  <a:gd name="T72" fmla="*/ 177 w 362"/>
                  <a:gd name="T73" fmla="*/ 29 h 117"/>
                  <a:gd name="T74" fmla="*/ 165 w 362"/>
                  <a:gd name="T75" fmla="*/ 1 h 117"/>
                  <a:gd name="T76" fmla="*/ 362 w 362"/>
                  <a:gd name="T77" fmla="*/ 0 h 117"/>
                  <a:gd name="T78" fmla="*/ 362 w 362"/>
                  <a:gd name="T79" fmla="*/ 0 h 117"/>
                  <a:gd name="T80" fmla="*/ 362 w 362"/>
                  <a:gd name="T81" fmla="*/ 30 h 117"/>
                  <a:gd name="T82" fmla="*/ 323 w 362"/>
                  <a:gd name="T83" fmla="*/ 34 h 117"/>
                  <a:gd name="T84" fmla="*/ 362 w 362"/>
                  <a:gd name="T85" fmla="*/ 59 h 117"/>
                  <a:gd name="T86" fmla="*/ 323 w 362"/>
                  <a:gd name="T87" fmla="*/ 88 h 117"/>
                  <a:gd name="T88" fmla="*/ 323 w 362"/>
                  <a:gd name="T89" fmla="*/ 88 h 117"/>
                  <a:gd name="T90" fmla="*/ 322 w 362"/>
                  <a:gd name="T91" fmla="*/ 88 h 117"/>
                  <a:gd name="T92" fmla="*/ 258 w 362"/>
                  <a:gd name="T93" fmla="*/ 116 h 117"/>
                  <a:gd name="T94" fmla="*/ 195 w 362"/>
                  <a:gd name="T95" fmla="*/ 89 h 117"/>
                  <a:gd name="T96" fmla="*/ 194 w 362"/>
                  <a:gd name="T97" fmla="*/ 89 h 117"/>
                  <a:gd name="T98" fmla="*/ 135 w 362"/>
                  <a:gd name="T99" fmla="*/ 89 h 117"/>
                  <a:gd name="T100" fmla="*/ 130 w 362"/>
                  <a:gd name="T101" fmla="*/ 116 h 117"/>
                  <a:gd name="T102" fmla="*/ 66 w 362"/>
                  <a:gd name="T103" fmla="*/ 89 h 117"/>
                  <a:gd name="T104" fmla="*/ 65 w 362"/>
                  <a:gd name="T105" fmla="*/ 89 h 117"/>
                  <a:gd name="T106" fmla="*/ 0 w 362"/>
                  <a:gd name="T107" fmla="*/ 117 h 117"/>
                  <a:gd name="T108" fmla="*/ 362 w 362"/>
                  <a:gd name="T10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62" h="117">
                    <a:moveTo>
                      <a:pt x="194" y="59"/>
                    </a:moveTo>
                    <a:cubicBezTo>
                      <a:pt x="188" y="59"/>
                      <a:pt x="182" y="59"/>
                      <a:pt x="177" y="59"/>
                    </a:cubicBezTo>
                    <a:cubicBezTo>
                      <a:pt x="163" y="59"/>
                      <a:pt x="149" y="59"/>
                      <a:pt x="135" y="59"/>
                    </a:cubicBezTo>
                    <a:cubicBezTo>
                      <a:pt x="133" y="59"/>
                      <a:pt x="132" y="59"/>
                      <a:pt x="131" y="59"/>
                    </a:cubicBezTo>
                    <a:cubicBezTo>
                      <a:pt x="131" y="69"/>
                      <a:pt x="131" y="78"/>
                      <a:pt x="130" y="88"/>
                    </a:cubicBezTo>
                    <a:cubicBezTo>
                      <a:pt x="146" y="88"/>
                      <a:pt x="161" y="88"/>
                      <a:pt x="177" y="88"/>
                    </a:cubicBezTo>
                    <a:cubicBezTo>
                      <a:pt x="182" y="88"/>
                      <a:pt x="188" y="88"/>
                      <a:pt x="194" y="88"/>
                    </a:cubicBezTo>
                    <a:cubicBezTo>
                      <a:pt x="194" y="78"/>
                      <a:pt x="194" y="69"/>
                      <a:pt x="194" y="59"/>
                    </a:cubicBezTo>
                    <a:moveTo>
                      <a:pt x="66" y="59"/>
                    </a:moveTo>
                    <a:cubicBezTo>
                      <a:pt x="66" y="69"/>
                      <a:pt x="66" y="78"/>
                      <a:pt x="66" y="88"/>
                    </a:cubicBezTo>
                    <a:cubicBezTo>
                      <a:pt x="87" y="88"/>
                      <a:pt x="108" y="88"/>
                      <a:pt x="130" y="88"/>
                    </a:cubicBezTo>
                    <a:cubicBezTo>
                      <a:pt x="129" y="78"/>
                      <a:pt x="129" y="69"/>
                      <a:pt x="129" y="59"/>
                    </a:cubicBezTo>
                    <a:cubicBezTo>
                      <a:pt x="108" y="59"/>
                      <a:pt x="87" y="59"/>
                      <a:pt x="66" y="59"/>
                    </a:cubicBezTo>
                    <a:moveTo>
                      <a:pt x="258" y="59"/>
                    </a:moveTo>
                    <a:cubicBezTo>
                      <a:pt x="237" y="59"/>
                      <a:pt x="216" y="59"/>
                      <a:pt x="195" y="59"/>
                    </a:cubicBezTo>
                    <a:cubicBezTo>
                      <a:pt x="195" y="69"/>
                      <a:pt x="195" y="78"/>
                      <a:pt x="195" y="88"/>
                    </a:cubicBezTo>
                    <a:cubicBezTo>
                      <a:pt x="216" y="88"/>
                      <a:pt x="237" y="88"/>
                      <a:pt x="258" y="88"/>
                    </a:cubicBezTo>
                    <a:cubicBezTo>
                      <a:pt x="258" y="78"/>
                      <a:pt x="258" y="69"/>
                      <a:pt x="258" y="59"/>
                    </a:cubicBezTo>
                    <a:moveTo>
                      <a:pt x="322" y="59"/>
                    </a:moveTo>
                    <a:cubicBezTo>
                      <a:pt x="301" y="59"/>
                      <a:pt x="280" y="59"/>
                      <a:pt x="259" y="59"/>
                    </a:cubicBezTo>
                    <a:cubicBezTo>
                      <a:pt x="259" y="69"/>
                      <a:pt x="259" y="78"/>
                      <a:pt x="259" y="88"/>
                    </a:cubicBezTo>
                    <a:cubicBezTo>
                      <a:pt x="280" y="88"/>
                      <a:pt x="301" y="88"/>
                      <a:pt x="322" y="88"/>
                    </a:cubicBezTo>
                    <a:cubicBezTo>
                      <a:pt x="322" y="78"/>
                      <a:pt x="322" y="69"/>
                      <a:pt x="322" y="59"/>
                    </a:cubicBezTo>
                    <a:moveTo>
                      <a:pt x="11" y="59"/>
                    </a:moveTo>
                    <a:cubicBezTo>
                      <a:pt x="8" y="64"/>
                      <a:pt x="4" y="67"/>
                      <a:pt x="0" y="6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22" y="88"/>
                      <a:pt x="44" y="88"/>
                      <a:pt x="65" y="88"/>
                    </a:cubicBezTo>
                    <a:cubicBezTo>
                      <a:pt x="65" y="78"/>
                      <a:pt x="65" y="69"/>
                      <a:pt x="65" y="59"/>
                    </a:cubicBezTo>
                    <a:cubicBezTo>
                      <a:pt x="47" y="59"/>
                      <a:pt x="29" y="59"/>
                      <a:pt x="11" y="59"/>
                    </a:cubicBezTo>
                    <a:moveTo>
                      <a:pt x="34" y="37"/>
                    </a:moveTo>
                    <a:cubicBezTo>
                      <a:pt x="24" y="37"/>
                      <a:pt x="17" y="50"/>
                      <a:pt x="11" y="59"/>
                    </a:cubicBezTo>
                    <a:cubicBezTo>
                      <a:pt x="28" y="59"/>
                      <a:pt x="46" y="59"/>
                      <a:pt x="63" y="59"/>
                    </a:cubicBezTo>
                    <a:cubicBezTo>
                      <a:pt x="52" y="56"/>
                      <a:pt x="50" y="37"/>
                      <a:pt x="34" y="37"/>
                    </a:cubicBezTo>
                    <a:moveTo>
                      <a:pt x="228" y="34"/>
                    </a:moveTo>
                    <a:cubicBezTo>
                      <a:pt x="212" y="34"/>
                      <a:pt x="207" y="49"/>
                      <a:pt x="195" y="50"/>
                    </a:cubicBezTo>
                    <a:cubicBezTo>
                      <a:pt x="195" y="53"/>
                      <a:pt x="195" y="56"/>
                      <a:pt x="195" y="59"/>
                    </a:cubicBezTo>
                    <a:cubicBezTo>
                      <a:pt x="204" y="59"/>
                      <a:pt x="213" y="59"/>
                      <a:pt x="223" y="59"/>
                    </a:cubicBezTo>
                    <a:cubicBezTo>
                      <a:pt x="234" y="59"/>
                      <a:pt x="246" y="59"/>
                      <a:pt x="258" y="59"/>
                    </a:cubicBezTo>
                    <a:cubicBezTo>
                      <a:pt x="258" y="53"/>
                      <a:pt x="258" y="48"/>
                      <a:pt x="258" y="42"/>
                    </a:cubicBezTo>
                    <a:cubicBezTo>
                      <a:pt x="244" y="42"/>
                      <a:pt x="238" y="34"/>
                      <a:pt x="228" y="34"/>
                    </a:cubicBezTo>
                    <a:moveTo>
                      <a:pt x="179" y="30"/>
                    </a:moveTo>
                    <a:cubicBezTo>
                      <a:pt x="178" y="30"/>
                      <a:pt x="177" y="30"/>
                      <a:pt x="177" y="30"/>
                    </a:cubicBezTo>
                    <a:cubicBezTo>
                      <a:pt x="165" y="30"/>
                      <a:pt x="153" y="30"/>
                      <a:pt x="141" y="30"/>
                    </a:cubicBezTo>
                    <a:cubicBezTo>
                      <a:pt x="138" y="34"/>
                      <a:pt x="135" y="36"/>
                      <a:pt x="131" y="36"/>
                    </a:cubicBezTo>
                    <a:cubicBezTo>
                      <a:pt x="131" y="44"/>
                      <a:pt x="131" y="51"/>
                      <a:pt x="131" y="59"/>
                    </a:cubicBezTo>
                    <a:cubicBezTo>
                      <a:pt x="146" y="59"/>
                      <a:pt x="161" y="59"/>
                      <a:pt x="177" y="59"/>
                    </a:cubicBezTo>
                    <a:cubicBezTo>
                      <a:pt x="182" y="59"/>
                      <a:pt x="188" y="59"/>
                      <a:pt x="194" y="59"/>
                    </a:cubicBezTo>
                    <a:cubicBezTo>
                      <a:pt x="194" y="56"/>
                      <a:pt x="194" y="53"/>
                      <a:pt x="194" y="50"/>
                    </a:cubicBezTo>
                    <a:cubicBezTo>
                      <a:pt x="185" y="50"/>
                      <a:pt x="181" y="40"/>
                      <a:pt x="179" y="30"/>
                    </a:cubicBezTo>
                    <a:moveTo>
                      <a:pt x="84" y="30"/>
                    </a:moveTo>
                    <a:cubicBezTo>
                      <a:pt x="78" y="40"/>
                      <a:pt x="75" y="57"/>
                      <a:pt x="67" y="59"/>
                    </a:cubicBezTo>
                    <a:cubicBezTo>
                      <a:pt x="88" y="59"/>
                      <a:pt x="109" y="59"/>
                      <a:pt x="129" y="59"/>
                    </a:cubicBezTo>
                    <a:cubicBezTo>
                      <a:pt x="129" y="51"/>
                      <a:pt x="129" y="44"/>
                      <a:pt x="129" y="36"/>
                    </a:cubicBezTo>
                    <a:cubicBezTo>
                      <a:pt x="121" y="36"/>
                      <a:pt x="118" y="33"/>
                      <a:pt x="114" y="30"/>
                    </a:cubicBezTo>
                    <a:cubicBezTo>
                      <a:pt x="104" y="30"/>
                      <a:pt x="94" y="30"/>
                      <a:pt x="84" y="30"/>
                    </a:cubicBezTo>
                    <a:moveTo>
                      <a:pt x="322" y="30"/>
                    </a:moveTo>
                    <a:cubicBezTo>
                      <a:pt x="305" y="30"/>
                      <a:pt x="288" y="30"/>
                      <a:pt x="272" y="30"/>
                    </a:cubicBezTo>
                    <a:cubicBezTo>
                      <a:pt x="268" y="36"/>
                      <a:pt x="264" y="41"/>
                      <a:pt x="259" y="42"/>
                    </a:cubicBezTo>
                    <a:cubicBezTo>
                      <a:pt x="259" y="48"/>
                      <a:pt x="259" y="53"/>
                      <a:pt x="259" y="59"/>
                    </a:cubicBezTo>
                    <a:cubicBezTo>
                      <a:pt x="280" y="59"/>
                      <a:pt x="301" y="59"/>
                      <a:pt x="322" y="59"/>
                    </a:cubicBezTo>
                    <a:cubicBezTo>
                      <a:pt x="322" y="51"/>
                      <a:pt x="322" y="42"/>
                      <a:pt x="322" y="34"/>
                    </a:cubicBezTo>
                    <a:cubicBezTo>
                      <a:pt x="322" y="33"/>
                      <a:pt x="322" y="31"/>
                      <a:pt x="322" y="30"/>
                    </a:cubicBezTo>
                    <a:moveTo>
                      <a:pt x="97" y="21"/>
                    </a:moveTo>
                    <a:cubicBezTo>
                      <a:pt x="91" y="21"/>
                      <a:pt x="88" y="24"/>
                      <a:pt x="85" y="29"/>
                    </a:cubicBezTo>
                    <a:cubicBezTo>
                      <a:pt x="94" y="29"/>
                      <a:pt x="104" y="29"/>
                      <a:pt x="114" y="29"/>
                    </a:cubicBezTo>
                    <a:cubicBezTo>
                      <a:pt x="110" y="25"/>
                      <a:pt x="107" y="21"/>
                      <a:pt x="97" y="21"/>
                    </a:cubicBezTo>
                    <a:moveTo>
                      <a:pt x="291" y="12"/>
                    </a:moveTo>
                    <a:cubicBezTo>
                      <a:pt x="282" y="12"/>
                      <a:pt x="277" y="21"/>
                      <a:pt x="272" y="29"/>
                    </a:cubicBezTo>
                    <a:cubicBezTo>
                      <a:pt x="288" y="29"/>
                      <a:pt x="304" y="29"/>
                      <a:pt x="319" y="29"/>
                    </a:cubicBezTo>
                    <a:cubicBezTo>
                      <a:pt x="310" y="27"/>
                      <a:pt x="307" y="12"/>
                      <a:pt x="291" y="12"/>
                    </a:cubicBezTo>
                    <a:moveTo>
                      <a:pt x="165" y="1"/>
                    </a:moveTo>
                    <a:cubicBezTo>
                      <a:pt x="162" y="1"/>
                      <a:pt x="160" y="1"/>
                      <a:pt x="158" y="1"/>
                    </a:cubicBezTo>
                    <a:cubicBezTo>
                      <a:pt x="147" y="4"/>
                      <a:pt x="146" y="20"/>
                      <a:pt x="141" y="29"/>
                    </a:cubicBezTo>
                    <a:cubicBezTo>
                      <a:pt x="153" y="29"/>
                      <a:pt x="165" y="29"/>
                      <a:pt x="177" y="29"/>
                    </a:cubicBezTo>
                    <a:cubicBezTo>
                      <a:pt x="177" y="29"/>
                      <a:pt x="178" y="29"/>
                      <a:pt x="178" y="29"/>
                    </a:cubicBezTo>
                    <a:cubicBezTo>
                      <a:pt x="175" y="17"/>
                      <a:pt x="173" y="3"/>
                      <a:pt x="165" y="1"/>
                    </a:cubicBezTo>
                    <a:moveTo>
                      <a:pt x="362" y="0"/>
                    </a:moveTo>
                    <a:cubicBezTo>
                      <a:pt x="362" y="0"/>
                      <a:pt x="362" y="0"/>
                      <a:pt x="362" y="0"/>
                    </a:cubicBezTo>
                    <a:cubicBezTo>
                      <a:pt x="362" y="0"/>
                      <a:pt x="362" y="0"/>
                      <a:pt x="362" y="0"/>
                    </a:cubicBezTo>
                    <a:cubicBezTo>
                      <a:pt x="362" y="0"/>
                      <a:pt x="362" y="0"/>
                      <a:pt x="362" y="0"/>
                    </a:cubicBezTo>
                    <a:cubicBezTo>
                      <a:pt x="341" y="1"/>
                      <a:pt x="335" y="26"/>
                      <a:pt x="325" y="29"/>
                    </a:cubicBezTo>
                    <a:cubicBezTo>
                      <a:pt x="337" y="29"/>
                      <a:pt x="350" y="29"/>
                      <a:pt x="362" y="30"/>
                    </a:cubicBezTo>
                    <a:cubicBezTo>
                      <a:pt x="349" y="30"/>
                      <a:pt x="336" y="30"/>
                      <a:pt x="323" y="30"/>
                    </a:cubicBezTo>
                    <a:cubicBezTo>
                      <a:pt x="323" y="31"/>
                      <a:pt x="323" y="33"/>
                      <a:pt x="323" y="34"/>
                    </a:cubicBezTo>
                    <a:cubicBezTo>
                      <a:pt x="323" y="42"/>
                      <a:pt x="323" y="51"/>
                      <a:pt x="323" y="59"/>
                    </a:cubicBezTo>
                    <a:cubicBezTo>
                      <a:pt x="336" y="59"/>
                      <a:pt x="349" y="59"/>
                      <a:pt x="362" y="59"/>
                    </a:cubicBezTo>
                    <a:cubicBezTo>
                      <a:pt x="349" y="59"/>
                      <a:pt x="336" y="59"/>
                      <a:pt x="323" y="59"/>
                    </a:cubicBezTo>
                    <a:cubicBezTo>
                      <a:pt x="323" y="69"/>
                      <a:pt x="323" y="78"/>
                      <a:pt x="323" y="88"/>
                    </a:cubicBezTo>
                    <a:cubicBezTo>
                      <a:pt x="336" y="88"/>
                      <a:pt x="349" y="88"/>
                      <a:pt x="362" y="88"/>
                    </a:cubicBezTo>
                    <a:cubicBezTo>
                      <a:pt x="349" y="88"/>
                      <a:pt x="336" y="88"/>
                      <a:pt x="323" y="88"/>
                    </a:cubicBezTo>
                    <a:cubicBezTo>
                      <a:pt x="323" y="98"/>
                      <a:pt x="323" y="107"/>
                      <a:pt x="322" y="116"/>
                    </a:cubicBezTo>
                    <a:cubicBezTo>
                      <a:pt x="322" y="107"/>
                      <a:pt x="322" y="98"/>
                      <a:pt x="322" y="88"/>
                    </a:cubicBezTo>
                    <a:cubicBezTo>
                      <a:pt x="301" y="89"/>
                      <a:pt x="280" y="89"/>
                      <a:pt x="259" y="89"/>
                    </a:cubicBezTo>
                    <a:cubicBezTo>
                      <a:pt x="259" y="98"/>
                      <a:pt x="258" y="107"/>
                      <a:pt x="258" y="116"/>
                    </a:cubicBezTo>
                    <a:cubicBezTo>
                      <a:pt x="258" y="107"/>
                      <a:pt x="258" y="98"/>
                      <a:pt x="258" y="89"/>
                    </a:cubicBezTo>
                    <a:cubicBezTo>
                      <a:pt x="237" y="89"/>
                      <a:pt x="216" y="89"/>
                      <a:pt x="195" y="89"/>
                    </a:cubicBezTo>
                    <a:cubicBezTo>
                      <a:pt x="194" y="98"/>
                      <a:pt x="194" y="107"/>
                      <a:pt x="194" y="116"/>
                    </a:cubicBezTo>
                    <a:cubicBezTo>
                      <a:pt x="194" y="107"/>
                      <a:pt x="194" y="98"/>
                      <a:pt x="194" y="89"/>
                    </a:cubicBezTo>
                    <a:cubicBezTo>
                      <a:pt x="188" y="89"/>
                      <a:pt x="182" y="89"/>
                      <a:pt x="177" y="89"/>
                    </a:cubicBezTo>
                    <a:cubicBezTo>
                      <a:pt x="163" y="89"/>
                      <a:pt x="149" y="89"/>
                      <a:pt x="135" y="89"/>
                    </a:cubicBezTo>
                    <a:cubicBezTo>
                      <a:pt x="134" y="89"/>
                      <a:pt x="132" y="89"/>
                      <a:pt x="130" y="89"/>
                    </a:cubicBezTo>
                    <a:cubicBezTo>
                      <a:pt x="130" y="98"/>
                      <a:pt x="130" y="107"/>
                      <a:pt x="130" y="116"/>
                    </a:cubicBezTo>
                    <a:cubicBezTo>
                      <a:pt x="130" y="107"/>
                      <a:pt x="130" y="98"/>
                      <a:pt x="130" y="89"/>
                    </a:cubicBezTo>
                    <a:cubicBezTo>
                      <a:pt x="108" y="89"/>
                      <a:pt x="87" y="89"/>
                      <a:pt x="66" y="89"/>
                    </a:cubicBezTo>
                    <a:cubicBezTo>
                      <a:pt x="66" y="98"/>
                      <a:pt x="66" y="107"/>
                      <a:pt x="66" y="116"/>
                    </a:cubicBezTo>
                    <a:cubicBezTo>
                      <a:pt x="66" y="107"/>
                      <a:pt x="65" y="98"/>
                      <a:pt x="65" y="89"/>
                    </a:cubicBezTo>
                    <a:cubicBezTo>
                      <a:pt x="44" y="89"/>
                      <a:pt x="22" y="88"/>
                      <a:pt x="0" y="88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362" y="117"/>
                      <a:pt x="362" y="117"/>
                      <a:pt x="362" y="117"/>
                    </a:cubicBezTo>
                    <a:cubicBezTo>
                      <a:pt x="362" y="0"/>
                      <a:pt x="362" y="0"/>
                      <a:pt x="362" y="0"/>
                    </a:cubicBezTo>
                  </a:path>
                </a:pathLst>
              </a:custGeom>
              <a:solidFill>
                <a:srgbClr val="95B3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2" name="Freeform 838"/>
              <p:cNvSpPr>
                <a:spLocks noEditPoints="1"/>
              </p:cNvSpPr>
              <p:nvPr/>
            </p:nvSpPr>
            <p:spPr bwMode="auto">
              <a:xfrm>
                <a:off x="5065" y="1622"/>
                <a:ext cx="78" cy="1"/>
              </a:xfrm>
              <a:custGeom>
                <a:avLst/>
                <a:gdLst>
                  <a:gd name="T0" fmla="*/ 204 w 204"/>
                  <a:gd name="T1" fmla="*/ 0 h 1"/>
                  <a:gd name="T2" fmla="*/ 204 w 204"/>
                  <a:gd name="T3" fmla="*/ 0 h 1"/>
                  <a:gd name="T4" fmla="*/ 204 w 204"/>
                  <a:gd name="T5" fmla="*/ 0 h 1"/>
                  <a:gd name="T6" fmla="*/ 204 w 204"/>
                  <a:gd name="T7" fmla="*/ 0 h 1"/>
                  <a:gd name="T8" fmla="*/ 4 w 204"/>
                  <a:gd name="T9" fmla="*/ 0 h 1"/>
                  <a:gd name="T10" fmla="*/ 0 w 204"/>
                  <a:gd name="T11" fmla="*/ 1 h 1"/>
                  <a:gd name="T12" fmla="*/ 7 w 204"/>
                  <a:gd name="T13" fmla="*/ 1 h 1"/>
                  <a:gd name="T14" fmla="*/ 4 w 204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4" h="1">
                    <a:moveTo>
                      <a:pt x="204" y="0"/>
                    </a:moveTo>
                    <a:cubicBezTo>
                      <a:pt x="204" y="0"/>
                      <a:pt x="204" y="0"/>
                      <a:pt x="204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04" y="0"/>
                      <a:pt x="204" y="0"/>
                      <a:pt x="204" y="0"/>
                    </a:cubicBezTo>
                    <a:moveTo>
                      <a:pt x="4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2" y="1"/>
                      <a:pt x="4" y="1"/>
                      <a:pt x="7" y="1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3" name="Freeform 839"/>
              <p:cNvSpPr>
                <a:spLocks noEditPoints="1"/>
              </p:cNvSpPr>
              <p:nvPr/>
            </p:nvSpPr>
            <p:spPr bwMode="auto">
              <a:xfrm>
                <a:off x="5037" y="1634"/>
                <a:ext cx="106" cy="0"/>
              </a:xfrm>
              <a:custGeom>
                <a:avLst/>
                <a:gdLst>
                  <a:gd name="T0" fmla="*/ 241 w 278"/>
                  <a:gd name="T1" fmla="*/ 0 h 1"/>
                  <a:gd name="T2" fmla="*/ 239 w 278"/>
                  <a:gd name="T3" fmla="*/ 1 h 1"/>
                  <a:gd name="T4" fmla="*/ 239 w 278"/>
                  <a:gd name="T5" fmla="*/ 1 h 1"/>
                  <a:gd name="T6" fmla="*/ 278 w 278"/>
                  <a:gd name="T7" fmla="*/ 1 h 1"/>
                  <a:gd name="T8" fmla="*/ 241 w 278"/>
                  <a:gd name="T9" fmla="*/ 0 h 1"/>
                  <a:gd name="T10" fmla="*/ 30 w 278"/>
                  <a:gd name="T11" fmla="*/ 0 h 1"/>
                  <a:gd name="T12" fmla="*/ 1 w 278"/>
                  <a:gd name="T13" fmla="*/ 0 h 1"/>
                  <a:gd name="T14" fmla="*/ 0 w 278"/>
                  <a:gd name="T15" fmla="*/ 1 h 1"/>
                  <a:gd name="T16" fmla="*/ 30 w 278"/>
                  <a:gd name="T17" fmla="*/ 1 h 1"/>
                  <a:gd name="T18" fmla="*/ 30 w 278"/>
                  <a:gd name="T19" fmla="*/ 0 h 1"/>
                  <a:gd name="T20" fmla="*/ 94 w 278"/>
                  <a:gd name="T21" fmla="*/ 0 h 1"/>
                  <a:gd name="T22" fmla="*/ 93 w 278"/>
                  <a:gd name="T23" fmla="*/ 0 h 1"/>
                  <a:gd name="T24" fmla="*/ 57 w 278"/>
                  <a:gd name="T25" fmla="*/ 0 h 1"/>
                  <a:gd name="T26" fmla="*/ 57 w 278"/>
                  <a:gd name="T27" fmla="*/ 1 h 1"/>
                  <a:gd name="T28" fmla="*/ 93 w 278"/>
                  <a:gd name="T29" fmla="*/ 1 h 1"/>
                  <a:gd name="T30" fmla="*/ 95 w 278"/>
                  <a:gd name="T31" fmla="*/ 1 h 1"/>
                  <a:gd name="T32" fmla="*/ 94 w 278"/>
                  <a:gd name="T33" fmla="*/ 0 h 1"/>
                  <a:gd name="T34" fmla="*/ 188 w 278"/>
                  <a:gd name="T35" fmla="*/ 0 h 1"/>
                  <a:gd name="T36" fmla="*/ 188 w 278"/>
                  <a:gd name="T37" fmla="*/ 1 h 1"/>
                  <a:gd name="T38" fmla="*/ 238 w 278"/>
                  <a:gd name="T39" fmla="*/ 1 h 1"/>
                  <a:gd name="T40" fmla="*/ 238 w 278"/>
                  <a:gd name="T41" fmla="*/ 1 h 1"/>
                  <a:gd name="T42" fmla="*/ 235 w 278"/>
                  <a:gd name="T43" fmla="*/ 0 h 1"/>
                  <a:gd name="T44" fmla="*/ 188 w 278"/>
                  <a:gd name="T4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8" h="1">
                    <a:moveTo>
                      <a:pt x="241" y="0"/>
                    </a:moveTo>
                    <a:cubicBezTo>
                      <a:pt x="240" y="1"/>
                      <a:pt x="240" y="1"/>
                      <a:pt x="239" y="1"/>
                    </a:cubicBezTo>
                    <a:cubicBezTo>
                      <a:pt x="239" y="1"/>
                      <a:pt x="239" y="1"/>
                      <a:pt x="239" y="1"/>
                    </a:cubicBezTo>
                    <a:cubicBezTo>
                      <a:pt x="252" y="1"/>
                      <a:pt x="265" y="1"/>
                      <a:pt x="278" y="1"/>
                    </a:cubicBezTo>
                    <a:cubicBezTo>
                      <a:pt x="266" y="0"/>
                      <a:pt x="253" y="0"/>
                      <a:pt x="241" y="0"/>
                    </a:cubicBezTo>
                    <a:moveTo>
                      <a:pt x="30" y="0"/>
                    </a:moveTo>
                    <a:cubicBezTo>
                      <a:pt x="20" y="0"/>
                      <a:pt x="10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0" y="1"/>
                      <a:pt x="20" y="1"/>
                      <a:pt x="30" y="1"/>
                    </a:cubicBezTo>
                    <a:cubicBezTo>
                      <a:pt x="30" y="1"/>
                      <a:pt x="30" y="1"/>
                      <a:pt x="30" y="0"/>
                    </a:cubicBezTo>
                    <a:moveTo>
                      <a:pt x="94" y="0"/>
                    </a:moveTo>
                    <a:cubicBezTo>
                      <a:pt x="94" y="0"/>
                      <a:pt x="93" y="0"/>
                      <a:pt x="93" y="0"/>
                    </a:cubicBezTo>
                    <a:cubicBezTo>
                      <a:pt x="81" y="0"/>
                      <a:pt x="69" y="0"/>
                      <a:pt x="57" y="0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69" y="1"/>
                      <a:pt x="81" y="1"/>
                      <a:pt x="93" y="1"/>
                    </a:cubicBezTo>
                    <a:cubicBezTo>
                      <a:pt x="93" y="1"/>
                      <a:pt x="94" y="1"/>
                      <a:pt x="95" y="1"/>
                    </a:cubicBezTo>
                    <a:cubicBezTo>
                      <a:pt x="95" y="1"/>
                      <a:pt x="95" y="0"/>
                      <a:pt x="94" y="0"/>
                    </a:cubicBezTo>
                    <a:moveTo>
                      <a:pt x="188" y="0"/>
                    </a:moveTo>
                    <a:cubicBezTo>
                      <a:pt x="188" y="0"/>
                      <a:pt x="188" y="1"/>
                      <a:pt x="188" y="1"/>
                    </a:cubicBezTo>
                    <a:cubicBezTo>
                      <a:pt x="204" y="1"/>
                      <a:pt x="221" y="1"/>
                      <a:pt x="238" y="1"/>
                    </a:cubicBezTo>
                    <a:cubicBezTo>
                      <a:pt x="238" y="1"/>
                      <a:pt x="238" y="1"/>
                      <a:pt x="238" y="1"/>
                    </a:cubicBezTo>
                    <a:cubicBezTo>
                      <a:pt x="237" y="1"/>
                      <a:pt x="236" y="1"/>
                      <a:pt x="235" y="0"/>
                    </a:cubicBezTo>
                    <a:cubicBezTo>
                      <a:pt x="220" y="0"/>
                      <a:pt x="204" y="0"/>
                      <a:pt x="188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4" name="Freeform 840"/>
              <p:cNvSpPr>
                <a:spLocks noEditPoints="1"/>
              </p:cNvSpPr>
              <p:nvPr/>
            </p:nvSpPr>
            <p:spPr bwMode="auto">
              <a:xfrm>
                <a:off x="5009" y="1645"/>
                <a:ext cx="134" cy="0"/>
              </a:xfrm>
              <a:custGeom>
                <a:avLst/>
                <a:gdLst>
                  <a:gd name="T0" fmla="*/ 312 w 351"/>
                  <a:gd name="T1" fmla="*/ 312 w 351"/>
                  <a:gd name="T2" fmla="*/ 351 w 351"/>
                  <a:gd name="T3" fmla="*/ 312 w 351"/>
                  <a:gd name="T4" fmla="*/ 52 w 351"/>
                  <a:gd name="T5" fmla="*/ 0 w 351"/>
                  <a:gd name="T6" fmla="*/ 0 w 351"/>
                  <a:gd name="T7" fmla="*/ 54 w 351"/>
                  <a:gd name="T8" fmla="*/ 54 w 351"/>
                  <a:gd name="T9" fmla="*/ 52 w 351"/>
                  <a:gd name="T10" fmla="*/ 118 w 351"/>
                  <a:gd name="T11" fmla="*/ 56 w 351"/>
                  <a:gd name="T12" fmla="*/ 55 w 351"/>
                  <a:gd name="T13" fmla="*/ 55 w 351"/>
                  <a:gd name="T14" fmla="*/ 118 w 351"/>
                  <a:gd name="T15" fmla="*/ 118 w 351"/>
                  <a:gd name="T16" fmla="*/ 248 w 351"/>
                  <a:gd name="T17" fmla="*/ 248 w 351"/>
                  <a:gd name="T18" fmla="*/ 311 w 351"/>
                  <a:gd name="T19" fmla="*/ 311 w 351"/>
                  <a:gd name="T20" fmla="*/ 248 w 351"/>
                  <a:gd name="T21" fmla="*/ 183 w 351"/>
                  <a:gd name="T22" fmla="*/ 166 w 351"/>
                  <a:gd name="T23" fmla="*/ 120 w 351"/>
                  <a:gd name="T24" fmla="*/ 120 w 351"/>
                  <a:gd name="T25" fmla="*/ 124 w 351"/>
                  <a:gd name="T26" fmla="*/ 166 w 351"/>
                  <a:gd name="T27" fmla="*/ 183 w 351"/>
                  <a:gd name="T28" fmla="*/ 183 w 351"/>
                  <a:gd name="T29" fmla="*/ 212 w 351"/>
                  <a:gd name="T30" fmla="*/ 184 w 351"/>
                  <a:gd name="T31" fmla="*/ 184 w 351"/>
                  <a:gd name="T32" fmla="*/ 247 w 351"/>
                  <a:gd name="T33" fmla="*/ 247 w 351"/>
                  <a:gd name="T34" fmla="*/ 212 w 35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</a:cxnLst>
                <a:rect l="0" t="0" r="r" b="b"/>
                <a:pathLst>
                  <a:path w="351">
                    <a:moveTo>
                      <a:pt x="312" y="0"/>
                    </a:moveTo>
                    <a:cubicBezTo>
                      <a:pt x="312" y="0"/>
                      <a:pt x="312" y="0"/>
                      <a:pt x="312" y="0"/>
                    </a:cubicBezTo>
                    <a:cubicBezTo>
                      <a:pt x="325" y="0"/>
                      <a:pt x="338" y="0"/>
                      <a:pt x="351" y="0"/>
                    </a:cubicBezTo>
                    <a:cubicBezTo>
                      <a:pt x="338" y="0"/>
                      <a:pt x="325" y="0"/>
                      <a:pt x="312" y="0"/>
                    </a:cubicBezTo>
                    <a:moveTo>
                      <a:pt x="52" y="0"/>
                    </a:moveTo>
                    <a:cubicBezTo>
                      <a:pt x="35" y="0"/>
                      <a:pt x="17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36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3" y="0"/>
                      <a:pt x="52" y="0"/>
                    </a:cubicBezTo>
                    <a:moveTo>
                      <a:pt x="118" y="0"/>
                    </a:moveTo>
                    <a:cubicBezTo>
                      <a:pt x="98" y="0"/>
                      <a:pt x="77" y="0"/>
                      <a:pt x="56" y="0"/>
                    </a:cubicBezTo>
                    <a:cubicBezTo>
                      <a:pt x="56" y="0"/>
                      <a:pt x="56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76" y="0"/>
                      <a:pt x="97" y="0"/>
                      <a:pt x="118" y="0"/>
                    </a:cubicBezTo>
                    <a:cubicBezTo>
                      <a:pt x="118" y="0"/>
                      <a:pt x="118" y="0"/>
                      <a:pt x="118" y="0"/>
                    </a:cubicBezTo>
                    <a:moveTo>
                      <a:pt x="248" y="0"/>
                    </a:moveTo>
                    <a:cubicBezTo>
                      <a:pt x="248" y="0"/>
                      <a:pt x="248" y="0"/>
                      <a:pt x="248" y="0"/>
                    </a:cubicBezTo>
                    <a:cubicBezTo>
                      <a:pt x="269" y="0"/>
                      <a:pt x="290" y="0"/>
                      <a:pt x="31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290" y="0"/>
                      <a:pt x="269" y="0"/>
                      <a:pt x="248" y="0"/>
                    </a:cubicBezTo>
                    <a:moveTo>
                      <a:pt x="183" y="0"/>
                    </a:moveTo>
                    <a:cubicBezTo>
                      <a:pt x="177" y="0"/>
                      <a:pt x="171" y="0"/>
                      <a:pt x="166" y="0"/>
                    </a:cubicBezTo>
                    <a:cubicBezTo>
                      <a:pt x="150" y="0"/>
                      <a:pt x="135" y="0"/>
                      <a:pt x="120" y="0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21" y="0"/>
                      <a:pt x="122" y="0"/>
                      <a:pt x="124" y="0"/>
                    </a:cubicBezTo>
                    <a:cubicBezTo>
                      <a:pt x="138" y="0"/>
                      <a:pt x="152" y="0"/>
                      <a:pt x="166" y="0"/>
                    </a:cubicBezTo>
                    <a:cubicBezTo>
                      <a:pt x="171" y="0"/>
                      <a:pt x="177" y="0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moveTo>
                      <a:pt x="212" y="0"/>
                    </a:moveTo>
                    <a:cubicBezTo>
                      <a:pt x="202" y="0"/>
                      <a:pt x="193" y="0"/>
                      <a:pt x="184" y="0"/>
                    </a:cubicBezTo>
                    <a:cubicBezTo>
                      <a:pt x="184" y="0"/>
                      <a:pt x="184" y="0"/>
                      <a:pt x="184" y="0"/>
                    </a:cubicBezTo>
                    <a:cubicBezTo>
                      <a:pt x="205" y="0"/>
                      <a:pt x="226" y="0"/>
                      <a:pt x="247" y="0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235" y="0"/>
                      <a:pt x="223" y="0"/>
                      <a:pt x="212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5" name="Freeform 841"/>
              <p:cNvSpPr>
                <a:spLocks noEditPoints="1"/>
              </p:cNvSpPr>
              <p:nvPr/>
            </p:nvSpPr>
            <p:spPr bwMode="auto">
              <a:xfrm>
                <a:off x="5004" y="1656"/>
                <a:ext cx="139" cy="1"/>
              </a:xfrm>
              <a:custGeom>
                <a:avLst/>
                <a:gdLst>
                  <a:gd name="T0" fmla="*/ 323 w 362"/>
                  <a:gd name="T1" fmla="*/ 0 h 1"/>
                  <a:gd name="T2" fmla="*/ 323 w 362"/>
                  <a:gd name="T3" fmla="*/ 0 h 1"/>
                  <a:gd name="T4" fmla="*/ 362 w 362"/>
                  <a:gd name="T5" fmla="*/ 0 h 1"/>
                  <a:gd name="T6" fmla="*/ 323 w 362"/>
                  <a:gd name="T7" fmla="*/ 0 h 1"/>
                  <a:gd name="T8" fmla="*/ 65 w 362"/>
                  <a:gd name="T9" fmla="*/ 0 h 1"/>
                  <a:gd name="T10" fmla="*/ 0 w 362"/>
                  <a:gd name="T11" fmla="*/ 0 h 1"/>
                  <a:gd name="T12" fmla="*/ 0 w 362"/>
                  <a:gd name="T13" fmla="*/ 0 h 1"/>
                  <a:gd name="T14" fmla="*/ 65 w 362"/>
                  <a:gd name="T15" fmla="*/ 1 h 1"/>
                  <a:gd name="T16" fmla="*/ 65 w 362"/>
                  <a:gd name="T17" fmla="*/ 0 h 1"/>
                  <a:gd name="T18" fmla="*/ 259 w 362"/>
                  <a:gd name="T19" fmla="*/ 0 h 1"/>
                  <a:gd name="T20" fmla="*/ 259 w 362"/>
                  <a:gd name="T21" fmla="*/ 1 h 1"/>
                  <a:gd name="T22" fmla="*/ 322 w 362"/>
                  <a:gd name="T23" fmla="*/ 0 h 1"/>
                  <a:gd name="T24" fmla="*/ 322 w 362"/>
                  <a:gd name="T25" fmla="*/ 0 h 1"/>
                  <a:gd name="T26" fmla="*/ 259 w 362"/>
                  <a:gd name="T27" fmla="*/ 0 h 1"/>
                  <a:gd name="T28" fmla="*/ 130 w 362"/>
                  <a:gd name="T29" fmla="*/ 0 h 1"/>
                  <a:gd name="T30" fmla="*/ 66 w 362"/>
                  <a:gd name="T31" fmla="*/ 0 h 1"/>
                  <a:gd name="T32" fmla="*/ 66 w 362"/>
                  <a:gd name="T33" fmla="*/ 1 h 1"/>
                  <a:gd name="T34" fmla="*/ 130 w 362"/>
                  <a:gd name="T35" fmla="*/ 1 h 1"/>
                  <a:gd name="T36" fmla="*/ 130 w 362"/>
                  <a:gd name="T37" fmla="*/ 0 h 1"/>
                  <a:gd name="T38" fmla="*/ 195 w 362"/>
                  <a:gd name="T39" fmla="*/ 0 h 1"/>
                  <a:gd name="T40" fmla="*/ 195 w 362"/>
                  <a:gd name="T41" fmla="*/ 1 h 1"/>
                  <a:gd name="T42" fmla="*/ 258 w 362"/>
                  <a:gd name="T43" fmla="*/ 1 h 1"/>
                  <a:gd name="T44" fmla="*/ 258 w 362"/>
                  <a:gd name="T45" fmla="*/ 0 h 1"/>
                  <a:gd name="T46" fmla="*/ 195 w 362"/>
                  <a:gd name="T47" fmla="*/ 0 h 1"/>
                  <a:gd name="T48" fmla="*/ 177 w 362"/>
                  <a:gd name="T49" fmla="*/ 0 h 1"/>
                  <a:gd name="T50" fmla="*/ 130 w 362"/>
                  <a:gd name="T51" fmla="*/ 0 h 1"/>
                  <a:gd name="T52" fmla="*/ 130 w 362"/>
                  <a:gd name="T53" fmla="*/ 1 h 1"/>
                  <a:gd name="T54" fmla="*/ 135 w 362"/>
                  <a:gd name="T55" fmla="*/ 1 h 1"/>
                  <a:gd name="T56" fmla="*/ 177 w 362"/>
                  <a:gd name="T57" fmla="*/ 1 h 1"/>
                  <a:gd name="T58" fmla="*/ 194 w 362"/>
                  <a:gd name="T59" fmla="*/ 1 h 1"/>
                  <a:gd name="T60" fmla="*/ 194 w 362"/>
                  <a:gd name="T61" fmla="*/ 0 h 1"/>
                  <a:gd name="T62" fmla="*/ 177 w 362"/>
                  <a:gd name="T6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2" h="1">
                    <a:moveTo>
                      <a:pt x="323" y="0"/>
                    </a:moveTo>
                    <a:cubicBezTo>
                      <a:pt x="323" y="0"/>
                      <a:pt x="323" y="0"/>
                      <a:pt x="323" y="0"/>
                    </a:cubicBezTo>
                    <a:cubicBezTo>
                      <a:pt x="336" y="0"/>
                      <a:pt x="349" y="0"/>
                      <a:pt x="362" y="0"/>
                    </a:cubicBezTo>
                    <a:cubicBezTo>
                      <a:pt x="349" y="0"/>
                      <a:pt x="336" y="0"/>
                      <a:pt x="323" y="0"/>
                    </a:cubicBezTo>
                    <a:moveTo>
                      <a:pt x="65" y="0"/>
                    </a:moveTo>
                    <a:cubicBezTo>
                      <a:pt x="44" y="0"/>
                      <a:pt x="22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0"/>
                      <a:pt x="44" y="1"/>
                      <a:pt x="65" y="1"/>
                    </a:cubicBezTo>
                    <a:cubicBezTo>
                      <a:pt x="65" y="0"/>
                      <a:pt x="65" y="0"/>
                      <a:pt x="65" y="0"/>
                    </a:cubicBezTo>
                    <a:moveTo>
                      <a:pt x="259" y="0"/>
                    </a:moveTo>
                    <a:cubicBezTo>
                      <a:pt x="259" y="0"/>
                      <a:pt x="259" y="0"/>
                      <a:pt x="259" y="1"/>
                    </a:cubicBezTo>
                    <a:cubicBezTo>
                      <a:pt x="280" y="1"/>
                      <a:pt x="301" y="1"/>
                      <a:pt x="322" y="0"/>
                    </a:cubicBezTo>
                    <a:cubicBezTo>
                      <a:pt x="322" y="0"/>
                      <a:pt x="322" y="0"/>
                      <a:pt x="322" y="0"/>
                    </a:cubicBezTo>
                    <a:cubicBezTo>
                      <a:pt x="301" y="0"/>
                      <a:pt x="280" y="0"/>
                      <a:pt x="259" y="0"/>
                    </a:cubicBezTo>
                    <a:moveTo>
                      <a:pt x="130" y="0"/>
                    </a:moveTo>
                    <a:cubicBezTo>
                      <a:pt x="108" y="0"/>
                      <a:pt x="87" y="0"/>
                      <a:pt x="66" y="0"/>
                    </a:cubicBezTo>
                    <a:cubicBezTo>
                      <a:pt x="66" y="0"/>
                      <a:pt x="66" y="0"/>
                      <a:pt x="66" y="1"/>
                    </a:cubicBezTo>
                    <a:cubicBezTo>
                      <a:pt x="87" y="1"/>
                      <a:pt x="108" y="1"/>
                      <a:pt x="130" y="1"/>
                    </a:cubicBezTo>
                    <a:cubicBezTo>
                      <a:pt x="130" y="1"/>
                      <a:pt x="130" y="0"/>
                      <a:pt x="130" y="0"/>
                    </a:cubicBezTo>
                    <a:moveTo>
                      <a:pt x="195" y="0"/>
                    </a:moveTo>
                    <a:cubicBezTo>
                      <a:pt x="195" y="0"/>
                      <a:pt x="195" y="0"/>
                      <a:pt x="195" y="1"/>
                    </a:cubicBezTo>
                    <a:cubicBezTo>
                      <a:pt x="216" y="1"/>
                      <a:pt x="237" y="1"/>
                      <a:pt x="258" y="1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237" y="0"/>
                      <a:pt x="216" y="0"/>
                      <a:pt x="195" y="0"/>
                    </a:cubicBezTo>
                    <a:moveTo>
                      <a:pt x="177" y="0"/>
                    </a:moveTo>
                    <a:cubicBezTo>
                      <a:pt x="161" y="0"/>
                      <a:pt x="146" y="0"/>
                      <a:pt x="130" y="0"/>
                    </a:cubicBezTo>
                    <a:cubicBezTo>
                      <a:pt x="130" y="0"/>
                      <a:pt x="130" y="1"/>
                      <a:pt x="130" y="1"/>
                    </a:cubicBezTo>
                    <a:cubicBezTo>
                      <a:pt x="132" y="1"/>
                      <a:pt x="134" y="1"/>
                      <a:pt x="135" y="1"/>
                    </a:cubicBezTo>
                    <a:cubicBezTo>
                      <a:pt x="149" y="1"/>
                      <a:pt x="163" y="1"/>
                      <a:pt x="177" y="1"/>
                    </a:cubicBezTo>
                    <a:cubicBezTo>
                      <a:pt x="182" y="1"/>
                      <a:pt x="188" y="1"/>
                      <a:pt x="194" y="1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188" y="0"/>
                      <a:pt x="182" y="0"/>
                      <a:pt x="177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6" name="Freeform 842"/>
              <p:cNvSpPr>
                <a:spLocks/>
              </p:cNvSpPr>
              <p:nvPr/>
            </p:nvSpPr>
            <p:spPr bwMode="auto">
              <a:xfrm>
                <a:off x="5029" y="1645"/>
                <a:ext cx="1" cy="22"/>
              </a:xfrm>
              <a:custGeom>
                <a:avLst/>
                <a:gdLst>
                  <a:gd name="T0" fmla="*/ 1 w 1"/>
                  <a:gd name="T1" fmla="*/ 0 h 57"/>
                  <a:gd name="T2" fmla="*/ 1 w 1"/>
                  <a:gd name="T3" fmla="*/ 0 h 57"/>
                  <a:gd name="T4" fmla="*/ 0 w 1"/>
                  <a:gd name="T5" fmla="*/ 0 h 57"/>
                  <a:gd name="T6" fmla="*/ 0 w 1"/>
                  <a:gd name="T7" fmla="*/ 0 h 57"/>
                  <a:gd name="T8" fmla="*/ 0 w 1"/>
                  <a:gd name="T9" fmla="*/ 29 h 57"/>
                  <a:gd name="T10" fmla="*/ 0 w 1"/>
                  <a:gd name="T11" fmla="*/ 30 h 57"/>
                  <a:gd name="T12" fmla="*/ 1 w 1"/>
                  <a:gd name="T13" fmla="*/ 57 h 57"/>
                  <a:gd name="T14" fmla="*/ 1 w 1"/>
                  <a:gd name="T15" fmla="*/ 30 h 57"/>
                  <a:gd name="T16" fmla="*/ 1 w 1"/>
                  <a:gd name="T17" fmla="*/ 29 h 57"/>
                  <a:gd name="T18" fmla="*/ 1 w 1"/>
                  <a:gd name="T19" fmla="*/ 0 h 57"/>
                  <a:gd name="T20" fmla="*/ 1 w 1"/>
                  <a:gd name="T2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" h="57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"/>
                      <a:pt x="0" y="19"/>
                      <a:pt x="0" y="29"/>
                    </a:cubicBezTo>
                    <a:cubicBezTo>
                      <a:pt x="0" y="29"/>
                      <a:pt x="0" y="29"/>
                      <a:pt x="0" y="30"/>
                    </a:cubicBezTo>
                    <a:cubicBezTo>
                      <a:pt x="0" y="39"/>
                      <a:pt x="1" y="48"/>
                      <a:pt x="1" y="57"/>
                    </a:cubicBezTo>
                    <a:cubicBezTo>
                      <a:pt x="1" y="48"/>
                      <a:pt x="1" y="39"/>
                      <a:pt x="1" y="30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19"/>
                      <a:pt x="1" y="1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7" name="Freeform 843"/>
              <p:cNvSpPr>
                <a:spLocks/>
              </p:cNvSpPr>
              <p:nvPr/>
            </p:nvSpPr>
            <p:spPr bwMode="auto">
              <a:xfrm>
                <a:off x="5054" y="1636"/>
                <a:ext cx="1" cy="31"/>
              </a:xfrm>
              <a:custGeom>
                <a:avLst/>
                <a:gdLst>
                  <a:gd name="T0" fmla="*/ 2 w 2"/>
                  <a:gd name="T1" fmla="*/ 0 h 80"/>
                  <a:gd name="T2" fmla="*/ 1 w 2"/>
                  <a:gd name="T3" fmla="*/ 0 h 80"/>
                  <a:gd name="T4" fmla="*/ 0 w 2"/>
                  <a:gd name="T5" fmla="*/ 0 h 80"/>
                  <a:gd name="T6" fmla="*/ 0 w 2"/>
                  <a:gd name="T7" fmla="*/ 23 h 80"/>
                  <a:gd name="T8" fmla="*/ 0 w 2"/>
                  <a:gd name="T9" fmla="*/ 23 h 80"/>
                  <a:gd name="T10" fmla="*/ 1 w 2"/>
                  <a:gd name="T11" fmla="*/ 52 h 80"/>
                  <a:gd name="T12" fmla="*/ 1 w 2"/>
                  <a:gd name="T13" fmla="*/ 53 h 80"/>
                  <a:gd name="T14" fmla="*/ 1 w 2"/>
                  <a:gd name="T15" fmla="*/ 80 h 80"/>
                  <a:gd name="T16" fmla="*/ 1 w 2"/>
                  <a:gd name="T17" fmla="*/ 53 h 80"/>
                  <a:gd name="T18" fmla="*/ 1 w 2"/>
                  <a:gd name="T19" fmla="*/ 52 h 80"/>
                  <a:gd name="T20" fmla="*/ 2 w 2"/>
                  <a:gd name="T21" fmla="*/ 23 h 80"/>
                  <a:gd name="T22" fmla="*/ 2 w 2"/>
                  <a:gd name="T23" fmla="*/ 23 h 80"/>
                  <a:gd name="T24" fmla="*/ 2 w 2"/>
                  <a:gd name="T2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80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8"/>
                      <a:pt x="0" y="15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33"/>
                      <a:pt x="0" y="42"/>
                      <a:pt x="1" y="52"/>
                    </a:cubicBezTo>
                    <a:cubicBezTo>
                      <a:pt x="1" y="52"/>
                      <a:pt x="1" y="53"/>
                      <a:pt x="1" y="53"/>
                    </a:cubicBezTo>
                    <a:cubicBezTo>
                      <a:pt x="1" y="62"/>
                      <a:pt x="1" y="71"/>
                      <a:pt x="1" y="80"/>
                    </a:cubicBezTo>
                    <a:cubicBezTo>
                      <a:pt x="1" y="71"/>
                      <a:pt x="1" y="62"/>
                      <a:pt x="1" y="53"/>
                    </a:cubicBezTo>
                    <a:cubicBezTo>
                      <a:pt x="1" y="53"/>
                      <a:pt x="1" y="52"/>
                      <a:pt x="1" y="52"/>
                    </a:cubicBezTo>
                    <a:cubicBezTo>
                      <a:pt x="2" y="42"/>
                      <a:pt x="2" y="33"/>
                      <a:pt x="2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15"/>
                      <a:pt x="2" y="8"/>
                      <a:pt x="2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8" name="Freeform 844"/>
              <p:cNvSpPr>
                <a:spLocks/>
              </p:cNvSpPr>
              <p:nvPr/>
            </p:nvSpPr>
            <p:spPr bwMode="auto">
              <a:xfrm>
                <a:off x="5079" y="1642"/>
                <a:ext cx="0" cy="25"/>
              </a:xfrm>
              <a:custGeom>
                <a:avLst/>
                <a:gdLst>
                  <a:gd name="T0" fmla="*/ 1 w 1"/>
                  <a:gd name="T1" fmla="*/ 0 h 66"/>
                  <a:gd name="T2" fmla="*/ 0 w 1"/>
                  <a:gd name="T3" fmla="*/ 0 h 66"/>
                  <a:gd name="T4" fmla="*/ 0 w 1"/>
                  <a:gd name="T5" fmla="*/ 0 h 66"/>
                  <a:gd name="T6" fmla="*/ 0 w 1"/>
                  <a:gd name="T7" fmla="*/ 9 h 66"/>
                  <a:gd name="T8" fmla="*/ 0 w 1"/>
                  <a:gd name="T9" fmla="*/ 9 h 66"/>
                  <a:gd name="T10" fmla="*/ 0 w 1"/>
                  <a:gd name="T11" fmla="*/ 38 h 66"/>
                  <a:gd name="T12" fmla="*/ 0 w 1"/>
                  <a:gd name="T13" fmla="*/ 39 h 66"/>
                  <a:gd name="T14" fmla="*/ 0 w 1"/>
                  <a:gd name="T15" fmla="*/ 66 h 66"/>
                  <a:gd name="T16" fmla="*/ 1 w 1"/>
                  <a:gd name="T17" fmla="*/ 39 h 66"/>
                  <a:gd name="T18" fmla="*/ 1 w 1"/>
                  <a:gd name="T19" fmla="*/ 38 h 66"/>
                  <a:gd name="T20" fmla="*/ 1 w 1"/>
                  <a:gd name="T21" fmla="*/ 9 h 66"/>
                  <a:gd name="T22" fmla="*/ 1 w 1"/>
                  <a:gd name="T23" fmla="*/ 9 h 66"/>
                  <a:gd name="T24" fmla="*/ 1 w 1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66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6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9"/>
                      <a:pt x="0" y="28"/>
                      <a:pt x="0" y="38"/>
                    </a:cubicBezTo>
                    <a:cubicBezTo>
                      <a:pt x="0" y="38"/>
                      <a:pt x="0" y="38"/>
                      <a:pt x="0" y="39"/>
                    </a:cubicBezTo>
                    <a:cubicBezTo>
                      <a:pt x="0" y="48"/>
                      <a:pt x="0" y="57"/>
                      <a:pt x="0" y="66"/>
                    </a:cubicBezTo>
                    <a:cubicBezTo>
                      <a:pt x="0" y="57"/>
                      <a:pt x="0" y="48"/>
                      <a:pt x="1" y="39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28"/>
                      <a:pt x="1" y="1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6"/>
                      <a:pt x="1" y="3"/>
                      <a:pt x="1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9" name="Freeform 845"/>
              <p:cNvSpPr>
                <a:spLocks/>
              </p:cNvSpPr>
              <p:nvPr/>
            </p:nvSpPr>
            <p:spPr bwMode="auto">
              <a:xfrm>
                <a:off x="5103" y="1639"/>
                <a:ext cx="1" cy="28"/>
              </a:xfrm>
              <a:custGeom>
                <a:avLst/>
                <a:gdLst>
                  <a:gd name="T0" fmla="*/ 1 w 1"/>
                  <a:gd name="T1" fmla="*/ 0 h 74"/>
                  <a:gd name="T2" fmla="*/ 0 w 1"/>
                  <a:gd name="T3" fmla="*/ 0 h 74"/>
                  <a:gd name="T4" fmla="*/ 0 w 1"/>
                  <a:gd name="T5" fmla="*/ 0 h 74"/>
                  <a:gd name="T6" fmla="*/ 0 w 1"/>
                  <a:gd name="T7" fmla="*/ 17 h 74"/>
                  <a:gd name="T8" fmla="*/ 0 w 1"/>
                  <a:gd name="T9" fmla="*/ 17 h 74"/>
                  <a:gd name="T10" fmla="*/ 0 w 1"/>
                  <a:gd name="T11" fmla="*/ 46 h 74"/>
                  <a:gd name="T12" fmla="*/ 0 w 1"/>
                  <a:gd name="T13" fmla="*/ 47 h 74"/>
                  <a:gd name="T14" fmla="*/ 0 w 1"/>
                  <a:gd name="T15" fmla="*/ 74 h 74"/>
                  <a:gd name="T16" fmla="*/ 1 w 1"/>
                  <a:gd name="T17" fmla="*/ 47 h 74"/>
                  <a:gd name="T18" fmla="*/ 1 w 1"/>
                  <a:gd name="T19" fmla="*/ 46 h 74"/>
                  <a:gd name="T20" fmla="*/ 1 w 1"/>
                  <a:gd name="T21" fmla="*/ 17 h 74"/>
                  <a:gd name="T22" fmla="*/ 1 w 1"/>
                  <a:gd name="T23" fmla="*/ 17 h 74"/>
                  <a:gd name="T24" fmla="*/ 1 w 1"/>
                  <a:gd name="T2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74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11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7"/>
                      <a:pt x="0" y="36"/>
                      <a:pt x="0" y="46"/>
                    </a:cubicBezTo>
                    <a:cubicBezTo>
                      <a:pt x="0" y="46"/>
                      <a:pt x="0" y="46"/>
                      <a:pt x="0" y="47"/>
                    </a:cubicBezTo>
                    <a:cubicBezTo>
                      <a:pt x="0" y="56"/>
                      <a:pt x="0" y="65"/>
                      <a:pt x="0" y="74"/>
                    </a:cubicBezTo>
                    <a:cubicBezTo>
                      <a:pt x="0" y="65"/>
                      <a:pt x="1" y="56"/>
                      <a:pt x="1" y="47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1" y="36"/>
                      <a:pt x="1" y="27"/>
                      <a:pt x="1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1"/>
                      <a:pt x="1" y="6"/>
                      <a:pt x="1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0" name="Freeform 846"/>
              <p:cNvSpPr>
                <a:spLocks/>
              </p:cNvSpPr>
              <p:nvPr/>
            </p:nvSpPr>
            <p:spPr bwMode="auto">
              <a:xfrm>
                <a:off x="5128" y="1634"/>
                <a:ext cx="0" cy="33"/>
              </a:xfrm>
              <a:custGeom>
                <a:avLst/>
                <a:gdLst>
                  <a:gd name="T0" fmla="*/ 1 w 1"/>
                  <a:gd name="T1" fmla="*/ 0 h 86"/>
                  <a:gd name="T2" fmla="*/ 0 w 1"/>
                  <a:gd name="T3" fmla="*/ 0 h 86"/>
                  <a:gd name="T4" fmla="*/ 0 w 1"/>
                  <a:gd name="T5" fmla="*/ 0 h 86"/>
                  <a:gd name="T6" fmla="*/ 0 w 1"/>
                  <a:gd name="T7" fmla="*/ 0 h 86"/>
                  <a:gd name="T8" fmla="*/ 0 w 1"/>
                  <a:gd name="T9" fmla="*/ 4 h 86"/>
                  <a:gd name="T10" fmla="*/ 0 w 1"/>
                  <a:gd name="T11" fmla="*/ 29 h 86"/>
                  <a:gd name="T12" fmla="*/ 0 w 1"/>
                  <a:gd name="T13" fmla="*/ 29 h 86"/>
                  <a:gd name="T14" fmla="*/ 0 w 1"/>
                  <a:gd name="T15" fmla="*/ 58 h 86"/>
                  <a:gd name="T16" fmla="*/ 0 w 1"/>
                  <a:gd name="T17" fmla="*/ 58 h 86"/>
                  <a:gd name="T18" fmla="*/ 0 w 1"/>
                  <a:gd name="T19" fmla="*/ 86 h 86"/>
                  <a:gd name="T20" fmla="*/ 1 w 1"/>
                  <a:gd name="T21" fmla="*/ 58 h 86"/>
                  <a:gd name="T22" fmla="*/ 1 w 1"/>
                  <a:gd name="T23" fmla="*/ 58 h 86"/>
                  <a:gd name="T24" fmla="*/ 1 w 1"/>
                  <a:gd name="T25" fmla="*/ 29 h 86"/>
                  <a:gd name="T26" fmla="*/ 1 w 1"/>
                  <a:gd name="T27" fmla="*/ 29 h 86"/>
                  <a:gd name="T28" fmla="*/ 1 w 1"/>
                  <a:gd name="T29" fmla="*/ 4 h 86"/>
                  <a:gd name="T30" fmla="*/ 1 w 1"/>
                  <a:gd name="T31" fmla="*/ 0 h 86"/>
                  <a:gd name="T32" fmla="*/ 1 w 1"/>
                  <a:gd name="T3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" h="86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12"/>
                      <a:pt x="0" y="21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9"/>
                      <a:pt x="0" y="48"/>
                      <a:pt x="0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8"/>
                      <a:pt x="0" y="77"/>
                      <a:pt x="0" y="86"/>
                    </a:cubicBezTo>
                    <a:cubicBezTo>
                      <a:pt x="1" y="77"/>
                      <a:pt x="1" y="6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48"/>
                      <a:pt x="1" y="39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21"/>
                      <a:pt x="1" y="12"/>
                      <a:pt x="1" y="4"/>
                    </a:cubicBezTo>
                    <a:cubicBezTo>
                      <a:pt x="1" y="3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1" name="Freeform 847"/>
              <p:cNvSpPr>
                <a:spLocks/>
              </p:cNvSpPr>
              <p:nvPr/>
            </p:nvSpPr>
            <p:spPr bwMode="auto">
              <a:xfrm>
                <a:off x="5004" y="1622"/>
                <a:ext cx="139" cy="27"/>
              </a:xfrm>
              <a:custGeom>
                <a:avLst/>
                <a:gdLst>
                  <a:gd name="T0" fmla="*/ 0 w 362"/>
                  <a:gd name="T1" fmla="*/ 69 h 69"/>
                  <a:gd name="T2" fmla="*/ 0 w 362"/>
                  <a:gd name="T3" fmla="*/ 67 h 69"/>
                  <a:gd name="T4" fmla="*/ 12 w 362"/>
                  <a:gd name="T5" fmla="*/ 55 h 69"/>
                  <a:gd name="T6" fmla="*/ 34 w 362"/>
                  <a:gd name="T7" fmla="*/ 37 h 69"/>
                  <a:gd name="T8" fmla="*/ 54 w 362"/>
                  <a:gd name="T9" fmla="*/ 49 h 69"/>
                  <a:gd name="T10" fmla="*/ 66 w 362"/>
                  <a:gd name="T11" fmla="*/ 59 h 69"/>
                  <a:gd name="T12" fmla="*/ 76 w 362"/>
                  <a:gd name="T13" fmla="*/ 43 h 69"/>
                  <a:gd name="T14" fmla="*/ 97 w 362"/>
                  <a:gd name="T15" fmla="*/ 20 h 69"/>
                  <a:gd name="T16" fmla="*/ 115 w 362"/>
                  <a:gd name="T17" fmla="*/ 29 h 69"/>
                  <a:gd name="T18" fmla="*/ 130 w 362"/>
                  <a:gd name="T19" fmla="*/ 36 h 69"/>
                  <a:gd name="T20" fmla="*/ 143 w 362"/>
                  <a:gd name="T21" fmla="*/ 19 h 69"/>
                  <a:gd name="T22" fmla="*/ 162 w 362"/>
                  <a:gd name="T23" fmla="*/ 0 h 69"/>
                  <a:gd name="T24" fmla="*/ 180 w 362"/>
                  <a:gd name="T25" fmla="*/ 25 h 69"/>
                  <a:gd name="T26" fmla="*/ 194 w 362"/>
                  <a:gd name="T27" fmla="*/ 49 h 69"/>
                  <a:gd name="T28" fmla="*/ 207 w 362"/>
                  <a:gd name="T29" fmla="*/ 43 h 69"/>
                  <a:gd name="T30" fmla="*/ 228 w 362"/>
                  <a:gd name="T31" fmla="*/ 34 h 69"/>
                  <a:gd name="T32" fmla="*/ 242 w 362"/>
                  <a:gd name="T33" fmla="*/ 38 h 69"/>
                  <a:gd name="T34" fmla="*/ 258 w 362"/>
                  <a:gd name="T35" fmla="*/ 42 h 69"/>
                  <a:gd name="T36" fmla="*/ 270 w 362"/>
                  <a:gd name="T37" fmla="*/ 29 h 69"/>
                  <a:gd name="T38" fmla="*/ 291 w 362"/>
                  <a:gd name="T39" fmla="*/ 11 h 69"/>
                  <a:gd name="T40" fmla="*/ 312 w 362"/>
                  <a:gd name="T41" fmla="*/ 22 h 69"/>
                  <a:gd name="T42" fmla="*/ 322 w 362"/>
                  <a:gd name="T43" fmla="*/ 29 h 69"/>
                  <a:gd name="T44" fmla="*/ 334 w 362"/>
                  <a:gd name="T45" fmla="*/ 19 h 69"/>
                  <a:gd name="T46" fmla="*/ 362 w 362"/>
                  <a:gd name="T47" fmla="*/ 0 h 69"/>
                  <a:gd name="T48" fmla="*/ 362 w 362"/>
                  <a:gd name="T49" fmla="*/ 3 h 69"/>
                  <a:gd name="T50" fmla="*/ 338 w 362"/>
                  <a:gd name="T51" fmla="*/ 20 h 69"/>
                  <a:gd name="T52" fmla="*/ 322 w 362"/>
                  <a:gd name="T53" fmla="*/ 32 h 69"/>
                  <a:gd name="T54" fmla="*/ 307 w 362"/>
                  <a:gd name="T55" fmla="*/ 23 h 69"/>
                  <a:gd name="T56" fmla="*/ 291 w 362"/>
                  <a:gd name="T57" fmla="*/ 14 h 69"/>
                  <a:gd name="T58" fmla="*/ 275 w 362"/>
                  <a:gd name="T59" fmla="*/ 30 h 69"/>
                  <a:gd name="T60" fmla="*/ 258 w 362"/>
                  <a:gd name="T61" fmla="*/ 45 h 69"/>
                  <a:gd name="T62" fmla="*/ 239 w 362"/>
                  <a:gd name="T63" fmla="*/ 40 h 69"/>
                  <a:gd name="T64" fmla="*/ 228 w 362"/>
                  <a:gd name="T65" fmla="*/ 37 h 69"/>
                  <a:gd name="T66" fmla="*/ 211 w 362"/>
                  <a:gd name="T67" fmla="*/ 44 h 69"/>
                  <a:gd name="T68" fmla="*/ 194 w 362"/>
                  <a:gd name="T69" fmla="*/ 52 h 69"/>
                  <a:gd name="T70" fmla="*/ 175 w 362"/>
                  <a:gd name="T71" fmla="*/ 26 h 69"/>
                  <a:gd name="T72" fmla="*/ 162 w 362"/>
                  <a:gd name="T73" fmla="*/ 3 h 69"/>
                  <a:gd name="T74" fmla="*/ 148 w 362"/>
                  <a:gd name="T75" fmla="*/ 20 h 69"/>
                  <a:gd name="T76" fmla="*/ 130 w 362"/>
                  <a:gd name="T77" fmla="*/ 39 h 69"/>
                  <a:gd name="T78" fmla="*/ 111 w 362"/>
                  <a:gd name="T79" fmla="*/ 30 h 69"/>
                  <a:gd name="T80" fmla="*/ 97 w 362"/>
                  <a:gd name="T81" fmla="*/ 23 h 69"/>
                  <a:gd name="T82" fmla="*/ 81 w 362"/>
                  <a:gd name="T83" fmla="*/ 43 h 69"/>
                  <a:gd name="T84" fmla="*/ 66 w 362"/>
                  <a:gd name="T85" fmla="*/ 61 h 69"/>
                  <a:gd name="T86" fmla="*/ 49 w 362"/>
                  <a:gd name="T87" fmla="*/ 50 h 69"/>
                  <a:gd name="T88" fmla="*/ 35 w 362"/>
                  <a:gd name="T89" fmla="*/ 40 h 69"/>
                  <a:gd name="T90" fmla="*/ 17 w 362"/>
                  <a:gd name="T91" fmla="*/ 56 h 69"/>
                  <a:gd name="T92" fmla="*/ 0 w 362"/>
                  <a:gd name="T93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62" h="69">
                    <a:moveTo>
                      <a:pt x="0" y="69"/>
                    </a:moveTo>
                    <a:cubicBezTo>
                      <a:pt x="0" y="67"/>
                      <a:pt x="0" y="67"/>
                      <a:pt x="0" y="67"/>
                    </a:cubicBezTo>
                    <a:cubicBezTo>
                      <a:pt x="4" y="67"/>
                      <a:pt x="8" y="60"/>
                      <a:pt x="12" y="55"/>
                    </a:cubicBezTo>
                    <a:cubicBezTo>
                      <a:pt x="18" y="46"/>
                      <a:pt x="24" y="37"/>
                      <a:pt x="34" y="37"/>
                    </a:cubicBezTo>
                    <a:cubicBezTo>
                      <a:pt x="45" y="37"/>
                      <a:pt x="50" y="43"/>
                      <a:pt x="54" y="49"/>
                    </a:cubicBezTo>
                    <a:cubicBezTo>
                      <a:pt x="57" y="54"/>
                      <a:pt x="61" y="59"/>
                      <a:pt x="66" y="59"/>
                    </a:cubicBezTo>
                    <a:cubicBezTo>
                      <a:pt x="70" y="59"/>
                      <a:pt x="74" y="49"/>
                      <a:pt x="76" y="43"/>
                    </a:cubicBezTo>
                    <a:cubicBezTo>
                      <a:pt x="81" y="32"/>
                      <a:pt x="85" y="20"/>
                      <a:pt x="97" y="20"/>
                    </a:cubicBezTo>
                    <a:cubicBezTo>
                      <a:pt x="104" y="20"/>
                      <a:pt x="111" y="23"/>
                      <a:pt x="115" y="29"/>
                    </a:cubicBezTo>
                    <a:cubicBezTo>
                      <a:pt x="119" y="33"/>
                      <a:pt x="124" y="36"/>
                      <a:pt x="130" y="36"/>
                    </a:cubicBezTo>
                    <a:cubicBezTo>
                      <a:pt x="137" y="36"/>
                      <a:pt x="140" y="27"/>
                      <a:pt x="143" y="19"/>
                    </a:cubicBezTo>
                    <a:cubicBezTo>
                      <a:pt x="146" y="10"/>
                      <a:pt x="149" y="0"/>
                      <a:pt x="162" y="0"/>
                    </a:cubicBezTo>
                    <a:cubicBezTo>
                      <a:pt x="174" y="0"/>
                      <a:pt x="177" y="12"/>
                      <a:pt x="180" y="25"/>
                    </a:cubicBezTo>
                    <a:cubicBezTo>
                      <a:pt x="183" y="36"/>
                      <a:pt x="186" y="49"/>
                      <a:pt x="194" y="49"/>
                    </a:cubicBezTo>
                    <a:cubicBezTo>
                      <a:pt x="199" y="49"/>
                      <a:pt x="203" y="46"/>
                      <a:pt x="207" y="43"/>
                    </a:cubicBezTo>
                    <a:cubicBezTo>
                      <a:pt x="213" y="37"/>
                      <a:pt x="220" y="34"/>
                      <a:pt x="228" y="34"/>
                    </a:cubicBezTo>
                    <a:cubicBezTo>
                      <a:pt x="233" y="34"/>
                      <a:pt x="238" y="35"/>
                      <a:pt x="242" y="38"/>
                    </a:cubicBezTo>
                    <a:cubicBezTo>
                      <a:pt x="247" y="40"/>
                      <a:pt x="252" y="41"/>
                      <a:pt x="258" y="42"/>
                    </a:cubicBezTo>
                    <a:cubicBezTo>
                      <a:pt x="262" y="42"/>
                      <a:pt x="267" y="34"/>
                      <a:pt x="270" y="29"/>
                    </a:cubicBezTo>
                    <a:cubicBezTo>
                      <a:pt x="275" y="20"/>
                      <a:pt x="280" y="11"/>
                      <a:pt x="291" y="11"/>
                    </a:cubicBezTo>
                    <a:cubicBezTo>
                      <a:pt x="302" y="11"/>
                      <a:pt x="307" y="17"/>
                      <a:pt x="312" y="22"/>
                    </a:cubicBezTo>
                    <a:cubicBezTo>
                      <a:pt x="315" y="26"/>
                      <a:pt x="318" y="29"/>
                      <a:pt x="322" y="29"/>
                    </a:cubicBezTo>
                    <a:cubicBezTo>
                      <a:pt x="327" y="29"/>
                      <a:pt x="330" y="24"/>
                      <a:pt x="334" y="19"/>
                    </a:cubicBezTo>
                    <a:cubicBezTo>
                      <a:pt x="340" y="10"/>
                      <a:pt x="347" y="0"/>
                      <a:pt x="362" y="0"/>
                    </a:cubicBezTo>
                    <a:cubicBezTo>
                      <a:pt x="362" y="3"/>
                      <a:pt x="362" y="3"/>
                      <a:pt x="362" y="3"/>
                    </a:cubicBezTo>
                    <a:cubicBezTo>
                      <a:pt x="351" y="3"/>
                      <a:pt x="344" y="12"/>
                      <a:pt x="338" y="20"/>
                    </a:cubicBezTo>
                    <a:cubicBezTo>
                      <a:pt x="333" y="27"/>
                      <a:pt x="329" y="32"/>
                      <a:pt x="322" y="32"/>
                    </a:cubicBezTo>
                    <a:cubicBezTo>
                      <a:pt x="315" y="32"/>
                      <a:pt x="311" y="28"/>
                      <a:pt x="307" y="23"/>
                    </a:cubicBezTo>
                    <a:cubicBezTo>
                      <a:pt x="303" y="19"/>
                      <a:pt x="299" y="14"/>
                      <a:pt x="291" y="14"/>
                    </a:cubicBezTo>
                    <a:cubicBezTo>
                      <a:pt x="283" y="14"/>
                      <a:pt x="279" y="22"/>
                      <a:pt x="275" y="30"/>
                    </a:cubicBezTo>
                    <a:cubicBezTo>
                      <a:pt x="270" y="38"/>
                      <a:pt x="266" y="45"/>
                      <a:pt x="258" y="45"/>
                    </a:cubicBezTo>
                    <a:cubicBezTo>
                      <a:pt x="251" y="44"/>
                      <a:pt x="245" y="43"/>
                      <a:pt x="239" y="40"/>
                    </a:cubicBezTo>
                    <a:cubicBezTo>
                      <a:pt x="236" y="38"/>
                      <a:pt x="232" y="37"/>
                      <a:pt x="228" y="37"/>
                    </a:cubicBezTo>
                    <a:cubicBezTo>
                      <a:pt x="221" y="37"/>
                      <a:pt x="216" y="41"/>
                      <a:pt x="211" y="44"/>
                    </a:cubicBezTo>
                    <a:cubicBezTo>
                      <a:pt x="207" y="48"/>
                      <a:pt x="202" y="52"/>
                      <a:pt x="194" y="52"/>
                    </a:cubicBezTo>
                    <a:cubicBezTo>
                      <a:pt x="181" y="52"/>
                      <a:pt x="178" y="40"/>
                      <a:pt x="175" y="26"/>
                    </a:cubicBezTo>
                    <a:cubicBezTo>
                      <a:pt x="172" y="16"/>
                      <a:pt x="169" y="3"/>
                      <a:pt x="162" y="3"/>
                    </a:cubicBezTo>
                    <a:cubicBezTo>
                      <a:pt x="154" y="3"/>
                      <a:pt x="151" y="12"/>
                      <a:pt x="148" y="20"/>
                    </a:cubicBezTo>
                    <a:cubicBezTo>
                      <a:pt x="145" y="30"/>
                      <a:pt x="141" y="39"/>
                      <a:pt x="130" y="39"/>
                    </a:cubicBezTo>
                    <a:cubicBezTo>
                      <a:pt x="123" y="39"/>
                      <a:pt x="115" y="36"/>
                      <a:pt x="111" y="30"/>
                    </a:cubicBezTo>
                    <a:cubicBezTo>
                      <a:pt x="108" y="26"/>
                      <a:pt x="102" y="23"/>
                      <a:pt x="97" y="23"/>
                    </a:cubicBezTo>
                    <a:cubicBezTo>
                      <a:pt x="89" y="23"/>
                      <a:pt x="85" y="34"/>
                      <a:pt x="81" y="43"/>
                    </a:cubicBezTo>
                    <a:cubicBezTo>
                      <a:pt x="77" y="53"/>
                      <a:pt x="74" y="61"/>
                      <a:pt x="66" y="61"/>
                    </a:cubicBezTo>
                    <a:cubicBezTo>
                      <a:pt x="57" y="61"/>
                      <a:pt x="54" y="56"/>
                      <a:pt x="49" y="50"/>
                    </a:cubicBezTo>
                    <a:cubicBezTo>
                      <a:pt x="45" y="45"/>
                      <a:pt x="41" y="40"/>
                      <a:pt x="35" y="40"/>
                    </a:cubicBezTo>
                    <a:cubicBezTo>
                      <a:pt x="28" y="40"/>
                      <a:pt x="22" y="48"/>
                      <a:pt x="17" y="56"/>
                    </a:cubicBezTo>
                    <a:cubicBezTo>
                      <a:pt x="11" y="63"/>
                      <a:pt x="7" y="69"/>
                      <a:pt x="0" y="69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2" name="Freeform 848"/>
              <p:cNvSpPr>
                <a:spLocks/>
              </p:cNvSpPr>
              <p:nvPr/>
            </p:nvSpPr>
            <p:spPr bwMode="auto">
              <a:xfrm>
                <a:off x="5004" y="1604"/>
                <a:ext cx="139" cy="63"/>
              </a:xfrm>
              <a:custGeom>
                <a:avLst/>
                <a:gdLst>
                  <a:gd name="T0" fmla="*/ 1 w 363"/>
                  <a:gd name="T1" fmla="*/ 0 h 164"/>
                  <a:gd name="T2" fmla="*/ 2 w 363"/>
                  <a:gd name="T3" fmla="*/ 82 h 164"/>
                  <a:gd name="T4" fmla="*/ 3 w 363"/>
                  <a:gd name="T5" fmla="*/ 163 h 164"/>
                  <a:gd name="T6" fmla="*/ 1 w 363"/>
                  <a:gd name="T7" fmla="*/ 163 h 164"/>
                  <a:gd name="T8" fmla="*/ 182 w 363"/>
                  <a:gd name="T9" fmla="*/ 163 h 164"/>
                  <a:gd name="T10" fmla="*/ 273 w 363"/>
                  <a:gd name="T11" fmla="*/ 163 h 164"/>
                  <a:gd name="T12" fmla="*/ 363 w 363"/>
                  <a:gd name="T13" fmla="*/ 163 h 164"/>
                  <a:gd name="T14" fmla="*/ 273 w 363"/>
                  <a:gd name="T15" fmla="*/ 164 h 164"/>
                  <a:gd name="T16" fmla="*/ 182 w 363"/>
                  <a:gd name="T17" fmla="*/ 164 h 164"/>
                  <a:gd name="T18" fmla="*/ 1 w 363"/>
                  <a:gd name="T19" fmla="*/ 164 h 164"/>
                  <a:gd name="T20" fmla="*/ 0 w 363"/>
                  <a:gd name="T21" fmla="*/ 164 h 164"/>
                  <a:gd name="T22" fmla="*/ 0 w 363"/>
                  <a:gd name="T23" fmla="*/ 163 h 164"/>
                  <a:gd name="T24" fmla="*/ 1 w 363"/>
                  <a:gd name="T25" fmla="*/ 82 h 164"/>
                  <a:gd name="T26" fmla="*/ 1 w 363"/>
                  <a:gd name="T2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3" h="164">
                    <a:moveTo>
                      <a:pt x="1" y="0"/>
                    </a:moveTo>
                    <a:cubicBezTo>
                      <a:pt x="2" y="28"/>
                      <a:pt x="2" y="55"/>
                      <a:pt x="2" y="82"/>
                    </a:cubicBezTo>
                    <a:cubicBezTo>
                      <a:pt x="3" y="163"/>
                      <a:pt x="3" y="163"/>
                      <a:pt x="3" y="163"/>
                    </a:cubicBezTo>
                    <a:cubicBezTo>
                      <a:pt x="1" y="163"/>
                      <a:pt x="1" y="163"/>
                      <a:pt x="1" y="163"/>
                    </a:cubicBezTo>
                    <a:cubicBezTo>
                      <a:pt x="182" y="163"/>
                      <a:pt x="182" y="163"/>
                      <a:pt x="182" y="163"/>
                    </a:cubicBezTo>
                    <a:cubicBezTo>
                      <a:pt x="273" y="163"/>
                      <a:pt x="273" y="163"/>
                      <a:pt x="273" y="163"/>
                    </a:cubicBezTo>
                    <a:cubicBezTo>
                      <a:pt x="363" y="163"/>
                      <a:pt x="363" y="163"/>
                      <a:pt x="363" y="163"/>
                    </a:cubicBezTo>
                    <a:cubicBezTo>
                      <a:pt x="273" y="164"/>
                      <a:pt x="273" y="164"/>
                      <a:pt x="273" y="164"/>
                    </a:cubicBezTo>
                    <a:cubicBezTo>
                      <a:pt x="182" y="164"/>
                      <a:pt x="182" y="164"/>
                      <a:pt x="182" y="164"/>
                    </a:cubicBezTo>
                    <a:cubicBezTo>
                      <a:pt x="1" y="164"/>
                      <a:pt x="1" y="164"/>
                      <a:pt x="1" y="164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55"/>
                      <a:pt x="1" y="28"/>
                      <a:pt x="1" y="0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3" name="Rectangle 849"/>
              <p:cNvSpPr>
                <a:spLocks noChangeArrowheads="1"/>
              </p:cNvSpPr>
              <p:nvPr/>
            </p:nvSpPr>
            <p:spPr bwMode="auto">
              <a:xfrm>
                <a:off x="5180" y="1592"/>
                <a:ext cx="129" cy="104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4" name="Freeform 850"/>
              <p:cNvSpPr>
                <a:spLocks/>
              </p:cNvSpPr>
              <p:nvPr/>
            </p:nvSpPr>
            <p:spPr bwMode="auto">
              <a:xfrm>
                <a:off x="5194" y="1606"/>
                <a:ext cx="100" cy="0"/>
              </a:xfrm>
              <a:custGeom>
                <a:avLst/>
                <a:gdLst>
                  <a:gd name="T0" fmla="*/ 0 w 258"/>
                  <a:gd name="T1" fmla="*/ 1 h 1"/>
                  <a:gd name="T2" fmla="*/ 155 w 258"/>
                  <a:gd name="T3" fmla="*/ 0 h 1"/>
                  <a:gd name="T4" fmla="*/ 258 w 258"/>
                  <a:gd name="T5" fmla="*/ 1 h 1"/>
                  <a:gd name="T6" fmla="*/ 155 w 258"/>
                  <a:gd name="T7" fmla="*/ 1 h 1"/>
                  <a:gd name="T8" fmla="*/ 0 w 258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1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1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5" name="Freeform 851"/>
              <p:cNvSpPr>
                <a:spLocks/>
              </p:cNvSpPr>
              <p:nvPr/>
            </p:nvSpPr>
            <p:spPr bwMode="auto">
              <a:xfrm>
                <a:off x="5194" y="1611"/>
                <a:ext cx="100" cy="0"/>
              </a:xfrm>
              <a:custGeom>
                <a:avLst/>
                <a:gdLst>
                  <a:gd name="T0" fmla="*/ 0 w 258"/>
                  <a:gd name="T1" fmla="*/ 0 h 1"/>
                  <a:gd name="T2" fmla="*/ 155 w 258"/>
                  <a:gd name="T3" fmla="*/ 0 h 1"/>
                  <a:gd name="T4" fmla="*/ 258 w 258"/>
                  <a:gd name="T5" fmla="*/ 0 h 1"/>
                  <a:gd name="T6" fmla="*/ 155 w 258"/>
                  <a:gd name="T7" fmla="*/ 1 h 1"/>
                  <a:gd name="T8" fmla="*/ 0 w 258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6" name="Freeform 852"/>
              <p:cNvSpPr>
                <a:spLocks/>
              </p:cNvSpPr>
              <p:nvPr/>
            </p:nvSpPr>
            <p:spPr bwMode="auto">
              <a:xfrm>
                <a:off x="5194" y="1616"/>
                <a:ext cx="100" cy="0"/>
              </a:xfrm>
              <a:custGeom>
                <a:avLst/>
                <a:gdLst>
                  <a:gd name="T0" fmla="*/ 0 w 258"/>
                  <a:gd name="T1" fmla="*/ 0 h 1"/>
                  <a:gd name="T2" fmla="*/ 155 w 258"/>
                  <a:gd name="T3" fmla="*/ 0 h 1"/>
                  <a:gd name="T4" fmla="*/ 258 w 258"/>
                  <a:gd name="T5" fmla="*/ 0 h 1"/>
                  <a:gd name="T6" fmla="*/ 155 w 258"/>
                  <a:gd name="T7" fmla="*/ 1 h 1"/>
                  <a:gd name="T8" fmla="*/ 0 w 258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1"/>
                      <a:pt x="206" y="0"/>
                      <a:pt x="155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7" name="Freeform 853"/>
              <p:cNvSpPr>
                <a:spLocks/>
              </p:cNvSpPr>
              <p:nvPr/>
            </p:nvSpPr>
            <p:spPr bwMode="auto">
              <a:xfrm>
                <a:off x="5194" y="1621"/>
                <a:ext cx="100" cy="0"/>
              </a:xfrm>
              <a:custGeom>
                <a:avLst/>
                <a:gdLst>
                  <a:gd name="T0" fmla="*/ 0 w 258"/>
                  <a:gd name="T1" fmla="*/ 155 w 258"/>
                  <a:gd name="T2" fmla="*/ 258 w 258"/>
                  <a:gd name="T3" fmla="*/ 155 w 258"/>
                  <a:gd name="T4" fmla="*/ 0 w 25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58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0"/>
                      <a:pt x="206" y="0"/>
                      <a:pt x="15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8" name="Freeform 854"/>
              <p:cNvSpPr>
                <a:spLocks/>
              </p:cNvSpPr>
              <p:nvPr/>
            </p:nvSpPr>
            <p:spPr bwMode="auto">
              <a:xfrm>
                <a:off x="5194" y="1626"/>
                <a:ext cx="100" cy="0"/>
              </a:xfrm>
              <a:custGeom>
                <a:avLst/>
                <a:gdLst>
                  <a:gd name="T0" fmla="*/ 0 w 258"/>
                  <a:gd name="T1" fmla="*/ 1 h 1"/>
                  <a:gd name="T2" fmla="*/ 155 w 258"/>
                  <a:gd name="T3" fmla="*/ 0 h 1"/>
                  <a:gd name="T4" fmla="*/ 258 w 258"/>
                  <a:gd name="T5" fmla="*/ 1 h 1"/>
                  <a:gd name="T6" fmla="*/ 155 w 258"/>
                  <a:gd name="T7" fmla="*/ 1 h 1"/>
                  <a:gd name="T8" fmla="*/ 0 w 258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1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1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9" name="Freeform 855"/>
              <p:cNvSpPr>
                <a:spLocks/>
              </p:cNvSpPr>
              <p:nvPr/>
            </p:nvSpPr>
            <p:spPr bwMode="auto">
              <a:xfrm>
                <a:off x="5194" y="1631"/>
                <a:ext cx="100" cy="0"/>
              </a:xfrm>
              <a:custGeom>
                <a:avLst/>
                <a:gdLst>
                  <a:gd name="T0" fmla="*/ 0 w 258"/>
                  <a:gd name="T1" fmla="*/ 1 h 1"/>
                  <a:gd name="T2" fmla="*/ 155 w 258"/>
                  <a:gd name="T3" fmla="*/ 0 h 1"/>
                  <a:gd name="T4" fmla="*/ 258 w 258"/>
                  <a:gd name="T5" fmla="*/ 1 h 1"/>
                  <a:gd name="T6" fmla="*/ 155 w 258"/>
                  <a:gd name="T7" fmla="*/ 1 h 1"/>
                  <a:gd name="T8" fmla="*/ 0 w 258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1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1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0" name="Freeform 856"/>
              <p:cNvSpPr>
                <a:spLocks/>
              </p:cNvSpPr>
              <p:nvPr/>
            </p:nvSpPr>
            <p:spPr bwMode="auto">
              <a:xfrm>
                <a:off x="5194" y="1636"/>
                <a:ext cx="100" cy="0"/>
              </a:xfrm>
              <a:custGeom>
                <a:avLst/>
                <a:gdLst>
                  <a:gd name="T0" fmla="*/ 0 w 258"/>
                  <a:gd name="T1" fmla="*/ 0 h 1"/>
                  <a:gd name="T2" fmla="*/ 155 w 258"/>
                  <a:gd name="T3" fmla="*/ 0 h 1"/>
                  <a:gd name="T4" fmla="*/ 258 w 258"/>
                  <a:gd name="T5" fmla="*/ 0 h 1"/>
                  <a:gd name="T6" fmla="*/ 155 w 258"/>
                  <a:gd name="T7" fmla="*/ 1 h 1"/>
                  <a:gd name="T8" fmla="*/ 0 w 258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1" name="Freeform 857"/>
              <p:cNvSpPr>
                <a:spLocks/>
              </p:cNvSpPr>
              <p:nvPr/>
            </p:nvSpPr>
            <p:spPr bwMode="auto">
              <a:xfrm>
                <a:off x="5194" y="1640"/>
                <a:ext cx="100" cy="1"/>
              </a:xfrm>
              <a:custGeom>
                <a:avLst/>
                <a:gdLst>
                  <a:gd name="T0" fmla="*/ 0 w 258"/>
                  <a:gd name="T1" fmla="*/ 0 h 1"/>
                  <a:gd name="T2" fmla="*/ 155 w 258"/>
                  <a:gd name="T3" fmla="*/ 0 h 1"/>
                  <a:gd name="T4" fmla="*/ 258 w 258"/>
                  <a:gd name="T5" fmla="*/ 0 h 1"/>
                  <a:gd name="T6" fmla="*/ 155 w 258"/>
                  <a:gd name="T7" fmla="*/ 1 h 1"/>
                  <a:gd name="T8" fmla="*/ 0 w 258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0"/>
                      <a:pt x="206" y="0"/>
                      <a:pt x="155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2" name="Freeform 858"/>
              <p:cNvSpPr>
                <a:spLocks/>
              </p:cNvSpPr>
              <p:nvPr/>
            </p:nvSpPr>
            <p:spPr bwMode="auto">
              <a:xfrm>
                <a:off x="5194" y="1645"/>
                <a:ext cx="100" cy="0"/>
              </a:xfrm>
              <a:custGeom>
                <a:avLst/>
                <a:gdLst>
                  <a:gd name="T0" fmla="*/ 0 w 258"/>
                  <a:gd name="T1" fmla="*/ 155 w 258"/>
                  <a:gd name="T2" fmla="*/ 258 w 258"/>
                  <a:gd name="T3" fmla="*/ 155 w 258"/>
                  <a:gd name="T4" fmla="*/ 0 w 25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58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0"/>
                      <a:pt x="206" y="0"/>
                      <a:pt x="15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3" name="Freeform 859"/>
              <p:cNvSpPr>
                <a:spLocks/>
              </p:cNvSpPr>
              <p:nvPr/>
            </p:nvSpPr>
            <p:spPr bwMode="auto">
              <a:xfrm>
                <a:off x="5194" y="1650"/>
                <a:ext cx="100" cy="0"/>
              </a:xfrm>
              <a:custGeom>
                <a:avLst/>
                <a:gdLst>
                  <a:gd name="T0" fmla="*/ 0 w 258"/>
                  <a:gd name="T1" fmla="*/ 1 h 1"/>
                  <a:gd name="T2" fmla="*/ 155 w 258"/>
                  <a:gd name="T3" fmla="*/ 0 h 1"/>
                  <a:gd name="T4" fmla="*/ 258 w 258"/>
                  <a:gd name="T5" fmla="*/ 1 h 1"/>
                  <a:gd name="T6" fmla="*/ 155 w 258"/>
                  <a:gd name="T7" fmla="*/ 1 h 1"/>
                  <a:gd name="T8" fmla="*/ 0 w 258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1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1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4" name="Freeform 860"/>
              <p:cNvSpPr>
                <a:spLocks/>
              </p:cNvSpPr>
              <p:nvPr/>
            </p:nvSpPr>
            <p:spPr bwMode="auto">
              <a:xfrm>
                <a:off x="5194" y="1655"/>
                <a:ext cx="100" cy="0"/>
              </a:xfrm>
              <a:custGeom>
                <a:avLst/>
                <a:gdLst>
                  <a:gd name="T0" fmla="*/ 0 w 258"/>
                  <a:gd name="T1" fmla="*/ 1 h 1"/>
                  <a:gd name="T2" fmla="*/ 155 w 258"/>
                  <a:gd name="T3" fmla="*/ 0 h 1"/>
                  <a:gd name="T4" fmla="*/ 258 w 258"/>
                  <a:gd name="T5" fmla="*/ 1 h 1"/>
                  <a:gd name="T6" fmla="*/ 155 w 258"/>
                  <a:gd name="T7" fmla="*/ 1 h 1"/>
                  <a:gd name="T8" fmla="*/ 0 w 258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1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1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5" name="Freeform 861"/>
              <p:cNvSpPr>
                <a:spLocks/>
              </p:cNvSpPr>
              <p:nvPr/>
            </p:nvSpPr>
            <p:spPr bwMode="auto">
              <a:xfrm>
                <a:off x="5194" y="1660"/>
                <a:ext cx="100" cy="0"/>
              </a:xfrm>
              <a:custGeom>
                <a:avLst/>
                <a:gdLst>
                  <a:gd name="T0" fmla="*/ 0 w 258"/>
                  <a:gd name="T1" fmla="*/ 0 h 1"/>
                  <a:gd name="T2" fmla="*/ 155 w 258"/>
                  <a:gd name="T3" fmla="*/ 0 h 1"/>
                  <a:gd name="T4" fmla="*/ 258 w 258"/>
                  <a:gd name="T5" fmla="*/ 0 h 1"/>
                  <a:gd name="T6" fmla="*/ 155 w 258"/>
                  <a:gd name="T7" fmla="*/ 1 h 1"/>
                  <a:gd name="T8" fmla="*/ 0 w 258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6" name="Freeform 862"/>
              <p:cNvSpPr>
                <a:spLocks/>
              </p:cNvSpPr>
              <p:nvPr/>
            </p:nvSpPr>
            <p:spPr bwMode="auto">
              <a:xfrm>
                <a:off x="5194" y="1665"/>
                <a:ext cx="100" cy="0"/>
              </a:xfrm>
              <a:custGeom>
                <a:avLst/>
                <a:gdLst>
                  <a:gd name="T0" fmla="*/ 0 w 258"/>
                  <a:gd name="T1" fmla="*/ 0 h 1"/>
                  <a:gd name="T2" fmla="*/ 155 w 258"/>
                  <a:gd name="T3" fmla="*/ 0 h 1"/>
                  <a:gd name="T4" fmla="*/ 258 w 258"/>
                  <a:gd name="T5" fmla="*/ 0 h 1"/>
                  <a:gd name="T6" fmla="*/ 155 w 258"/>
                  <a:gd name="T7" fmla="*/ 1 h 1"/>
                  <a:gd name="T8" fmla="*/ 0 w 258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0"/>
                      <a:pt x="206" y="0"/>
                      <a:pt x="155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7" name="Freeform 863"/>
              <p:cNvSpPr>
                <a:spLocks/>
              </p:cNvSpPr>
              <p:nvPr/>
            </p:nvSpPr>
            <p:spPr bwMode="auto">
              <a:xfrm>
                <a:off x="5194" y="1670"/>
                <a:ext cx="100" cy="0"/>
              </a:xfrm>
              <a:custGeom>
                <a:avLst/>
                <a:gdLst>
                  <a:gd name="T0" fmla="*/ 0 w 258"/>
                  <a:gd name="T1" fmla="*/ 155 w 258"/>
                  <a:gd name="T2" fmla="*/ 258 w 258"/>
                  <a:gd name="T3" fmla="*/ 155 w 258"/>
                  <a:gd name="T4" fmla="*/ 0 w 25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58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0"/>
                      <a:pt x="206" y="0"/>
                      <a:pt x="15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8" name="Freeform 864"/>
              <p:cNvSpPr>
                <a:spLocks/>
              </p:cNvSpPr>
              <p:nvPr/>
            </p:nvSpPr>
            <p:spPr bwMode="auto">
              <a:xfrm>
                <a:off x="5194" y="1675"/>
                <a:ext cx="100" cy="0"/>
              </a:xfrm>
              <a:custGeom>
                <a:avLst/>
                <a:gdLst>
                  <a:gd name="T0" fmla="*/ 0 w 258"/>
                  <a:gd name="T1" fmla="*/ 1 h 1"/>
                  <a:gd name="T2" fmla="*/ 155 w 258"/>
                  <a:gd name="T3" fmla="*/ 0 h 1"/>
                  <a:gd name="T4" fmla="*/ 258 w 258"/>
                  <a:gd name="T5" fmla="*/ 1 h 1"/>
                  <a:gd name="T6" fmla="*/ 155 w 258"/>
                  <a:gd name="T7" fmla="*/ 1 h 1"/>
                  <a:gd name="T8" fmla="*/ 0 w 258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1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1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9" name="Rectangle 865"/>
              <p:cNvSpPr>
                <a:spLocks noChangeArrowheads="1"/>
              </p:cNvSpPr>
              <p:nvPr/>
            </p:nvSpPr>
            <p:spPr bwMode="auto">
              <a:xfrm>
                <a:off x="5207" y="1640"/>
                <a:ext cx="9" cy="41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0" name="Rectangle 866"/>
              <p:cNvSpPr>
                <a:spLocks noChangeArrowheads="1"/>
              </p:cNvSpPr>
              <p:nvPr/>
            </p:nvSpPr>
            <p:spPr bwMode="auto">
              <a:xfrm>
                <a:off x="5224" y="1624"/>
                <a:ext cx="9" cy="5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1" name="Rectangle 867"/>
              <p:cNvSpPr>
                <a:spLocks noChangeArrowheads="1"/>
              </p:cNvSpPr>
              <p:nvPr/>
            </p:nvSpPr>
            <p:spPr bwMode="auto">
              <a:xfrm>
                <a:off x="5241" y="1636"/>
                <a:ext cx="8" cy="4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2" name="Rectangle 868"/>
              <p:cNvSpPr>
                <a:spLocks noChangeArrowheads="1"/>
              </p:cNvSpPr>
              <p:nvPr/>
            </p:nvSpPr>
            <p:spPr bwMode="auto">
              <a:xfrm>
                <a:off x="5257" y="1621"/>
                <a:ext cx="9" cy="60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3" name="Rectangle 869"/>
              <p:cNvSpPr>
                <a:spLocks noChangeArrowheads="1"/>
              </p:cNvSpPr>
              <p:nvPr/>
            </p:nvSpPr>
            <p:spPr bwMode="auto">
              <a:xfrm>
                <a:off x="5274" y="1629"/>
                <a:ext cx="9" cy="5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4" name="Freeform 870"/>
              <p:cNvSpPr>
                <a:spLocks/>
              </p:cNvSpPr>
              <p:nvPr/>
            </p:nvSpPr>
            <p:spPr bwMode="auto">
              <a:xfrm>
                <a:off x="5197" y="1603"/>
                <a:ext cx="97" cy="78"/>
              </a:xfrm>
              <a:custGeom>
                <a:avLst/>
                <a:gdLst>
                  <a:gd name="T0" fmla="*/ 1 w 251"/>
                  <a:gd name="T1" fmla="*/ 0 h 204"/>
                  <a:gd name="T2" fmla="*/ 2 w 251"/>
                  <a:gd name="T3" fmla="*/ 50 h 204"/>
                  <a:gd name="T4" fmla="*/ 2 w 251"/>
                  <a:gd name="T5" fmla="*/ 101 h 204"/>
                  <a:gd name="T6" fmla="*/ 3 w 251"/>
                  <a:gd name="T7" fmla="*/ 203 h 204"/>
                  <a:gd name="T8" fmla="*/ 1 w 251"/>
                  <a:gd name="T9" fmla="*/ 201 h 204"/>
                  <a:gd name="T10" fmla="*/ 77 w 251"/>
                  <a:gd name="T11" fmla="*/ 201 h 204"/>
                  <a:gd name="T12" fmla="*/ 152 w 251"/>
                  <a:gd name="T13" fmla="*/ 201 h 204"/>
                  <a:gd name="T14" fmla="*/ 227 w 251"/>
                  <a:gd name="T15" fmla="*/ 202 h 204"/>
                  <a:gd name="T16" fmla="*/ 251 w 251"/>
                  <a:gd name="T17" fmla="*/ 203 h 204"/>
                  <a:gd name="T18" fmla="*/ 227 w 251"/>
                  <a:gd name="T19" fmla="*/ 204 h 204"/>
                  <a:gd name="T20" fmla="*/ 152 w 251"/>
                  <a:gd name="T21" fmla="*/ 204 h 204"/>
                  <a:gd name="T22" fmla="*/ 77 w 251"/>
                  <a:gd name="T23" fmla="*/ 204 h 204"/>
                  <a:gd name="T24" fmla="*/ 1 w 251"/>
                  <a:gd name="T25" fmla="*/ 204 h 204"/>
                  <a:gd name="T26" fmla="*/ 0 w 251"/>
                  <a:gd name="T27" fmla="*/ 204 h 204"/>
                  <a:gd name="T28" fmla="*/ 0 w 251"/>
                  <a:gd name="T29" fmla="*/ 203 h 204"/>
                  <a:gd name="T30" fmla="*/ 0 w 251"/>
                  <a:gd name="T31" fmla="*/ 101 h 204"/>
                  <a:gd name="T32" fmla="*/ 1 w 251"/>
                  <a:gd name="T33" fmla="*/ 50 h 204"/>
                  <a:gd name="T34" fmla="*/ 1 w 251"/>
                  <a:gd name="T35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1" h="204">
                    <a:moveTo>
                      <a:pt x="1" y="0"/>
                    </a:moveTo>
                    <a:cubicBezTo>
                      <a:pt x="2" y="50"/>
                      <a:pt x="2" y="50"/>
                      <a:pt x="2" y="50"/>
                    </a:cubicBezTo>
                    <a:cubicBezTo>
                      <a:pt x="2" y="101"/>
                      <a:pt x="2" y="101"/>
                      <a:pt x="2" y="101"/>
                    </a:cubicBezTo>
                    <a:cubicBezTo>
                      <a:pt x="3" y="135"/>
                      <a:pt x="3" y="169"/>
                      <a:pt x="3" y="203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77" y="201"/>
                      <a:pt x="77" y="201"/>
                      <a:pt x="77" y="201"/>
                    </a:cubicBezTo>
                    <a:cubicBezTo>
                      <a:pt x="152" y="201"/>
                      <a:pt x="152" y="201"/>
                      <a:pt x="152" y="201"/>
                    </a:cubicBezTo>
                    <a:cubicBezTo>
                      <a:pt x="227" y="202"/>
                      <a:pt x="227" y="202"/>
                      <a:pt x="227" y="202"/>
                    </a:cubicBezTo>
                    <a:cubicBezTo>
                      <a:pt x="251" y="203"/>
                      <a:pt x="251" y="203"/>
                      <a:pt x="251" y="203"/>
                    </a:cubicBezTo>
                    <a:cubicBezTo>
                      <a:pt x="227" y="204"/>
                      <a:pt x="227" y="204"/>
                      <a:pt x="227" y="204"/>
                    </a:cubicBezTo>
                    <a:cubicBezTo>
                      <a:pt x="152" y="204"/>
                      <a:pt x="152" y="204"/>
                      <a:pt x="152" y="204"/>
                    </a:cubicBezTo>
                    <a:cubicBezTo>
                      <a:pt x="77" y="204"/>
                      <a:pt x="77" y="204"/>
                      <a:pt x="77" y="204"/>
                    </a:cubicBezTo>
                    <a:cubicBezTo>
                      <a:pt x="1" y="204"/>
                      <a:pt x="1" y="204"/>
                      <a:pt x="1" y="204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203"/>
                      <a:pt x="0" y="203"/>
                      <a:pt x="0" y="203"/>
                    </a:cubicBezTo>
                    <a:cubicBezTo>
                      <a:pt x="0" y="169"/>
                      <a:pt x="0" y="135"/>
                      <a:pt x="0" y="101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5" name="Rectangle 871"/>
              <p:cNvSpPr>
                <a:spLocks noChangeArrowheads="1"/>
              </p:cNvSpPr>
              <p:nvPr/>
            </p:nvSpPr>
            <p:spPr bwMode="auto">
              <a:xfrm>
                <a:off x="5207" y="1685"/>
                <a:ext cx="9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6" name="Rectangle 872"/>
              <p:cNvSpPr>
                <a:spLocks noChangeArrowheads="1"/>
              </p:cNvSpPr>
              <p:nvPr/>
            </p:nvSpPr>
            <p:spPr bwMode="auto">
              <a:xfrm>
                <a:off x="5224" y="1685"/>
                <a:ext cx="9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7" name="Rectangle 873"/>
              <p:cNvSpPr>
                <a:spLocks noChangeArrowheads="1"/>
              </p:cNvSpPr>
              <p:nvPr/>
            </p:nvSpPr>
            <p:spPr bwMode="auto">
              <a:xfrm>
                <a:off x="5241" y="1685"/>
                <a:ext cx="8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8" name="Rectangle 874"/>
              <p:cNvSpPr>
                <a:spLocks noChangeArrowheads="1"/>
              </p:cNvSpPr>
              <p:nvPr/>
            </p:nvSpPr>
            <p:spPr bwMode="auto">
              <a:xfrm>
                <a:off x="5257" y="1685"/>
                <a:ext cx="9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9" name="Rectangle 875"/>
              <p:cNvSpPr>
                <a:spLocks noChangeArrowheads="1"/>
              </p:cNvSpPr>
              <p:nvPr/>
            </p:nvSpPr>
            <p:spPr bwMode="auto">
              <a:xfrm>
                <a:off x="5274" y="1685"/>
                <a:ext cx="9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0" name="Freeform 876"/>
              <p:cNvSpPr>
                <a:spLocks/>
              </p:cNvSpPr>
              <p:nvPr/>
            </p:nvSpPr>
            <p:spPr bwMode="auto">
              <a:xfrm>
                <a:off x="5397" y="1638"/>
                <a:ext cx="61" cy="55"/>
              </a:xfrm>
              <a:custGeom>
                <a:avLst/>
                <a:gdLst>
                  <a:gd name="T0" fmla="*/ 159 w 159"/>
                  <a:gd name="T1" fmla="*/ 142 h 142"/>
                  <a:gd name="T2" fmla="*/ 56 w 159"/>
                  <a:gd name="T3" fmla="*/ 94 h 142"/>
                  <a:gd name="T4" fmla="*/ 0 w 159"/>
                  <a:gd name="T5" fmla="*/ 0 h 142"/>
                  <a:gd name="T6" fmla="*/ 74 w 159"/>
                  <a:gd name="T7" fmla="*/ 20 h 142"/>
                  <a:gd name="T8" fmla="*/ 97 w 159"/>
                  <a:gd name="T9" fmla="*/ 52 h 142"/>
                  <a:gd name="T10" fmla="*/ 97 w 159"/>
                  <a:gd name="T11" fmla="*/ 29 h 142"/>
                  <a:gd name="T12" fmla="*/ 120 w 159"/>
                  <a:gd name="T13" fmla="*/ 43 h 142"/>
                  <a:gd name="T14" fmla="*/ 159 w 159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9" h="142">
                    <a:moveTo>
                      <a:pt x="159" y="142"/>
                    </a:moveTo>
                    <a:cubicBezTo>
                      <a:pt x="159" y="142"/>
                      <a:pt x="93" y="127"/>
                      <a:pt x="56" y="94"/>
                    </a:cubicBezTo>
                    <a:cubicBezTo>
                      <a:pt x="20" y="60"/>
                      <a:pt x="0" y="0"/>
                      <a:pt x="0" y="0"/>
                    </a:cubicBezTo>
                    <a:cubicBezTo>
                      <a:pt x="25" y="5"/>
                      <a:pt x="50" y="12"/>
                      <a:pt x="74" y="20"/>
                    </a:cubicBezTo>
                    <a:cubicBezTo>
                      <a:pt x="83" y="29"/>
                      <a:pt x="91" y="40"/>
                      <a:pt x="97" y="52"/>
                    </a:cubicBezTo>
                    <a:cubicBezTo>
                      <a:pt x="97" y="44"/>
                      <a:pt x="97" y="37"/>
                      <a:pt x="97" y="29"/>
                    </a:cubicBezTo>
                    <a:cubicBezTo>
                      <a:pt x="105" y="33"/>
                      <a:pt x="113" y="38"/>
                      <a:pt x="120" y="43"/>
                    </a:cubicBezTo>
                    <a:cubicBezTo>
                      <a:pt x="150" y="70"/>
                      <a:pt x="159" y="142"/>
                      <a:pt x="159" y="142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1" name="Freeform 877"/>
              <p:cNvSpPr>
                <a:spLocks/>
              </p:cNvSpPr>
              <p:nvPr/>
            </p:nvSpPr>
            <p:spPr bwMode="auto">
              <a:xfrm>
                <a:off x="5402" y="1642"/>
                <a:ext cx="71" cy="90"/>
              </a:xfrm>
              <a:custGeom>
                <a:avLst/>
                <a:gdLst>
                  <a:gd name="T0" fmla="*/ 28 w 185"/>
                  <a:gd name="T1" fmla="*/ 20 h 236"/>
                  <a:gd name="T2" fmla="*/ 1 w 185"/>
                  <a:gd name="T3" fmla="*/ 1 h 236"/>
                  <a:gd name="T4" fmla="*/ 1 w 185"/>
                  <a:gd name="T5" fmla="*/ 0 h 236"/>
                  <a:gd name="T6" fmla="*/ 52 w 185"/>
                  <a:gd name="T7" fmla="*/ 33 h 236"/>
                  <a:gd name="T8" fmla="*/ 68 w 185"/>
                  <a:gd name="T9" fmla="*/ 45 h 236"/>
                  <a:gd name="T10" fmla="*/ 67 w 185"/>
                  <a:gd name="T11" fmla="*/ 43 h 236"/>
                  <a:gd name="T12" fmla="*/ 61 w 185"/>
                  <a:gd name="T13" fmla="*/ 33 h 236"/>
                  <a:gd name="T14" fmla="*/ 47 w 185"/>
                  <a:gd name="T15" fmla="*/ 14 h 236"/>
                  <a:gd name="T16" fmla="*/ 47 w 185"/>
                  <a:gd name="T17" fmla="*/ 14 h 236"/>
                  <a:gd name="T18" fmla="*/ 62 w 185"/>
                  <a:gd name="T19" fmla="*/ 32 h 236"/>
                  <a:gd name="T20" fmla="*/ 69 w 185"/>
                  <a:gd name="T21" fmla="*/ 41 h 236"/>
                  <a:gd name="T22" fmla="*/ 72 w 185"/>
                  <a:gd name="T23" fmla="*/ 47 h 236"/>
                  <a:gd name="T24" fmla="*/ 73 w 185"/>
                  <a:gd name="T25" fmla="*/ 48 h 236"/>
                  <a:gd name="T26" fmla="*/ 97 w 185"/>
                  <a:gd name="T27" fmla="*/ 69 h 236"/>
                  <a:gd name="T28" fmla="*/ 112 w 185"/>
                  <a:gd name="T29" fmla="*/ 84 h 236"/>
                  <a:gd name="T30" fmla="*/ 104 w 185"/>
                  <a:gd name="T31" fmla="*/ 60 h 236"/>
                  <a:gd name="T32" fmla="*/ 104 w 185"/>
                  <a:gd name="T33" fmla="*/ 60 h 236"/>
                  <a:gd name="T34" fmla="*/ 113 w 185"/>
                  <a:gd name="T35" fmla="*/ 85 h 236"/>
                  <a:gd name="T36" fmla="*/ 127 w 185"/>
                  <a:gd name="T37" fmla="*/ 102 h 236"/>
                  <a:gd name="T38" fmla="*/ 127 w 185"/>
                  <a:gd name="T39" fmla="*/ 101 h 236"/>
                  <a:gd name="T40" fmla="*/ 125 w 185"/>
                  <a:gd name="T41" fmla="*/ 91 h 236"/>
                  <a:gd name="T42" fmla="*/ 119 w 185"/>
                  <a:gd name="T43" fmla="*/ 74 h 236"/>
                  <a:gd name="T44" fmla="*/ 101 w 185"/>
                  <a:gd name="T45" fmla="*/ 40 h 236"/>
                  <a:gd name="T46" fmla="*/ 102 w 185"/>
                  <a:gd name="T47" fmla="*/ 40 h 236"/>
                  <a:gd name="T48" fmla="*/ 127 w 185"/>
                  <a:gd name="T49" fmla="*/ 93 h 236"/>
                  <a:gd name="T50" fmla="*/ 129 w 185"/>
                  <a:gd name="T51" fmla="*/ 101 h 236"/>
                  <a:gd name="T52" fmla="*/ 130 w 185"/>
                  <a:gd name="T53" fmla="*/ 106 h 236"/>
                  <a:gd name="T54" fmla="*/ 136 w 185"/>
                  <a:gd name="T55" fmla="*/ 114 h 236"/>
                  <a:gd name="T56" fmla="*/ 164 w 185"/>
                  <a:gd name="T57" fmla="*/ 169 h 236"/>
                  <a:gd name="T58" fmla="*/ 185 w 185"/>
                  <a:gd name="T59" fmla="*/ 235 h 236"/>
                  <a:gd name="T60" fmla="*/ 185 w 185"/>
                  <a:gd name="T61" fmla="*/ 235 h 236"/>
                  <a:gd name="T62" fmla="*/ 136 w 185"/>
                  <a:gd name="T63" fmla="*/ 122 h 236"/>
                  <a:gd name="T64" fmla="*/ 121 w 185"/>
                  <a:gd name="T65" fmla="*/ 101 h 236"/>
                  <a:gd name="T66" fmla="*/ 89 w 185"/>
                  <a:gd name="T67" fmla="*/ 95 h 236"/>
                  <a:gd name="T68" fmla="*/ 56 w 185"/>
                  <a:gd name="T69" fmla="*/ 79 h 236"/>
                  <a:gd name="T70" fmla="*/ 40 w 185"/>
                  <a:gd name="T71" fmla="*/ 67 h 236"/>
                  <a:gd name="T72" fmla="*/ 40 w 185"/>
                  <a:gd name="T73" fmla="*/ 66 h 236"/>
                  <a:gd name="T74" fmla="*/ 40 w 185"/>
                  <a:gd name="T75" fmla="*/ 66 h 236"/>
                  <a:gd name="T76" fmla="*/ 40 w 185"/>
                  <a:gd name="T77" fmla="*/ 66 h 236"/>
                  <a:gd name="T78" fmla="*/ 70 w 185"/>
                  <a:gd name="T79" fmla="*/ 85 h 236"/>
                  <a:gd name="T80" fmla="*/ 104 w 185"/>
                  <a:gd name="T81" fmla="*/ 96 h 236"/>
                  <a:gd name="T82" fmla="*/ 119 w 185"/>
                  <a:gd name="T83" fmla="*/ 99 h 236"/>
                  <a:gd name="T84" fmla="*/ 99 w 185"/>
                  <a:gd name="T85" fmla="*/ 77 h 236"/>
                  <a:gd name="T86" fmla="*/ 92 w 185"/>
                  <a:gd name="T87" fmla="*/ 70 h 236"/>
                  <a:gd name="T88" fmla="*/ 68 w 185"/>
                  <a:gd name="T89" fmla="*/ 56 h 236"/>
                  <a:gd name="T90" fmla="*/ 35 w 185"/>
                  <a:gd name="T91" fmla="*/ 40 h 236"/>
                  <a:gd name="T92" fmla="*/ 17 w 185"/>
                  <a:gd name="T93" fmla="*/ 31 h 236"/>
                  <a:gd name="T94" fmla="*/ 17 w 185"/>
                  <a:gd name="T95" fmla="*/ 30 h 236"/>
                  <a:gd name="T96" fmla="*/ 17 w 185"/>
                  <a:gd name="T97" fmla="*/ 30 h 236"/>
                  <a:gd name="T98" fmla="*/ 50 w 185"/>
                  <a:gd name="T99" fmla="*/ 46 h 236"/>
                  <a:gd name="T100" fmla="*/ 81 w 185"/>
                  <a:gd name="T101" fmla="*/ 61 h 236"/>
                  <a:gd name="T102" fmla="*/ 82 w 185"/>
                  <a:gd name="T103" fmla="*/ 61 h 236"/>
                  <a:gd name="T104" fmla="*/ 55 w 185"/>
                  <a:gd name="T105" fmla="*/ 39 h 236"/>
                  <a:gd name="T106" fmla="*/ 28 w 185"/>
                  <a:gd name="T107" fmla="*/ 2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5" h="236">
                    <a:moveTo>
                      <a:pt x="28" y="20"/>
                    </a:moveTo>
                    <a:cubicBezTo>
                      <a:pt x="19" y="13"/>
                      <a:pt x="10" y="7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8" y="10"/>
                      <a:pt x="35" y="21"/>
                      <a:pt x="52" y="33"/>
                    </a:cubicBezTo>
                    <a:cubicBezTo>
                      <a:pt x="57" y="37"/>
                      <a:pt x="63" y="41"/>
                      <a:pt x="68" y="45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5" y="40"/>
                      <a:pt x="63" y="36"/>
                      <a:pt x="61" y="33"/>
                    </a:cubicBezTo>
                    <a:cubicBezTo>
                      <a:pt x="57" y="26"/>
                      <a:pt x="52" y="20"/>
                      <a:pt x="47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2" y="20"/>
                      <a:pt x="58" y="26"/>
                      <a:pt x="62" y="32"/>
                    </a:cubicBezTo>
                    <a:cubicBezTo>
                      <a:pt x="65" y="35"/>
                      <a:pt x="67" y="38"/>
                      <a:pt x="69" y="41"/>
                    </a:cubicBezTo>
                    <a:cubicBezTo>
                      <a:pt x="70" y="43"/>
                      <a:pt x="71" y="45"/>
                      <a:pt x="72" y="47"/>
                    </a:cubicBezTo>
                    <a:cubicBezTo>
                      <a:pt x="72" y="47"/>
                      <a:pt x="72" y="48"/>
                      <a:pt x="73" y="48"/>
                    </a:cubicBezTo>
                    <a:cubicBezTo>
                      <a:pt x="81" y="55"/>
                      <a:pt x="90" y="62"/>
                      <a:pt x="97" y="69"/>
                    </a:cubicBezTo>
                    <a:cubicBezTo>
                      <a:pt x="102" y="74"/>
                      <a:pt x="107" y="79"/>
                      <a:pt x="112" y="84"/>
                    </a:cubicBezTo>
                    <a:cubicBezTo>
                      <a:pt x="109" y="76"/>
                      <a:pt x="107" y="68"/>
                      <a:pt x="104" y="60"/>
                    </a:cubicBezTo>
                    <a:cubicBezTo>
                      <a:pt x="104" y="59"/>
                      <a:pt x="104" y="59"/>
                      <a:pt x="104" y="60"/>
                    </a:cubicBezTo>
                    <a:cubicBezTo>
                      <a:pt x="107" y="68"/>
                      <a:pt x="110" y="76"/>
                      <a:pt x="113" y="85"/>
                    </a:cubicBezTo>
                    <a:cubicBezTo>
                      <a:pt x="118" y="90"/>
                      <a:pt x="123" y="96"/>
                      <a:pt x="127" y="102"/>
                    </a:cubicBezTo>
                    <a:cubicBezTo>
                      <a:pt x="127" y="101"/>
                      <a:pt x="127" y="101"/>
                      <a:pt x="127" y="101"/>
                    </a:cubicBezTo>
                    <a:cubicBezTo>
                      <a:pt x="126" y="98"/>
                      <a:pt x="125" y="95"/>
                      <a:pt x="125" y="91"/>
                    </a:cubicBezTo>
                    <a:cubicBezTo>
                      <a:pt x="123" y="85"/>
                      <a:pt x="121" y="79"/>
                      <a:pt x="119" y="74"/>
                    </a:cubicBezTo>
                    <a:cubicBezTo>
                      <a:pt x="115" y="61"/>
                      <a:pt x="109" y="50"/>
                      <a:pt x="101" y="40"/>
                    </a:cubicBezTo>
                    <a:cubicBezTo>
                      <a:pt x="102" y="40"/>
                      <a:pt x="102" y="40"/>
                      <a:pt x="102" y="40"/>
                    </a:cubicBezTo>
                    <a:cubicBezTo>
                      <a:pt x="114" y="55"/>
                      <a:pt x="123" y="73"/>
                      <a:pt x="127" y="93"/>
                    </a:cubicBezTo>
                    <a:cubicBezTo>
                      <a:pt x="128" y="96"/>
                      <a:pt x="128" y="98"/>
                      <a:pt x="129" y="101"/>
                    </a:cubicBezTo>
                    <a:cubicBezTo>
                      <a:pt x="129" y="103"/>
                      <a:pt x="130" y="104"/>
                      <a:pt x="130" y="106"/>
                    </a:cubicBezTo>
                    <a:cubicBezTo>
                      <a:pt x="132" y="109"/>
                      <a:pt x="134" y="111"/>
                      <a:pt x="136" y="114"/>
                    </a:cubicBezTo>
                    <a:cubicBezTo>
                      <a:pt x="147" y="131"/>
                      <a:pt x="157" y="150"/>
                      <a:pt x="164" y="169"/>
                    </a:cubicBezTo>
                    <a:cubicBezTo>
                      <a:pt x="172" y="191"/>
                      <a:pt x="179" y="213"/>
                      <a:pt x="185" y="235"/>
                    </a:cubicBezTo>
                    <a:cubicBezTo>
                      <a:pt x="185" y="236"/>
                      <a:pt x="185" y="236"/>
                      <a:pt x="185" y="235"/>
                    </a:cubicBezTo>
                    <a:cubicBezTo>
                      <a:pt x="172" y="197"/>
                      <a:pt x="158" y="157"/>
                      <a:pt x="136" y="122"/>
                    </a:cubicBezTo>
                    <a:cubicBezTo>
                      <a:pt x="131" y="115"/>
                      <a:pt x="126" y="108"/>
                      <a:pt x="121" y="101"/>
                    </a:cubicBezTo>
                    <a:cubicBezTo>
                      <a:pt x="110" y="101"/>
                      <a:pt x="99" y="98"/>
                      <a:pt x="89" y="95"/>
                    </a:cubicBezTo>
                    <a:cubicBezTo>
                      <a:pt x="77" y="91"/>
                      <a:pt x="66" y="86"/>
                      <a:pt x="56" y="79"/>
                    </a:cubicBezTo>
                    <a:cubicBezTo>
                      <a:pt x="51" y="75"/>
                      <a:pt x="45" y="71"/>
                      <a:pt x="40" y="67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9" y="74"/>
                      <a:pt x="60" y="80"/>
                      <a:pt x="70" y="85"/>
                    </a:cubicBezTo>
                    <a:cubicBezTo>
                      <a:pt x="81" y="90"/>
                      <a:pt x="92" y="93"/>
                      <a:pt x="104" y="96"/>
                    </a:cubicBezTo>
                    <a:cubicBezTo>
                      <a:pt x="109" y="97"/>
                      <a:pt x="114" y="98"/>
                      <a:pt x="119" y="99"/>
                    </a:cubicBezTo>
                    <a:cubicBezTo>
                      <a:pt x="113" y="91"/>
                      <a:pt x="106" y="84"/>
                      <a:pt x="99" y="77"/>
                    </a:cubicBezTo>
                    <a:cubicBezTo>
                      <a:pt x="97" y="75"/>
                      <a:pt x="95" y="72"/>
                      <a:pt x="92" y="70"/>
                    </a:cubicBezTo>
                    <a:cubicBezTo>
                      <a:pt x="85" y="65"/>
                      <a:pt x="76" y="60"/>
                      <a:pt x="68" y="56"/>
                    </a:cubicBezTo>
                    <a:cubicBezTo>
                      <a:pt x="57" y="51"/>
                      <a:pt x="46" y="45"/>
                      <a:pt x="35" y="40"/>
                    </a:cubicBezTo>
                    <a:cubicBezTo>
                      <a:pt x="29" y="37"/>
                      <a:pt x="23" y="34"/>
                      <a:pt x="17" y="31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8" y="36"/>
                      <a:pt x="39" y="41"/>
                      <a:pt x="50" y="46"/>
                    </a:cubicBezTo>
                    <a:cubicBezTo>
                      <a:pt x="61" y="50"/>
                      <a:pt x="71" y="55"/>
                      <a:pt x="81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73" y="53"/>
                      <a:pt x="64" y="46"/>
                      <a:pt x="55" y="39"/>
                    </a:cubicBezTo>
                    <a:cubicBezTo>
                      <a:pt x="46" y="32"/>
                      <a:pt x="37" y="26"/>
                      <a:pt x="28" y="2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2" name="Freeform 878"/>
              <p:cNvSpPr>
                <a:spLocks/>
              </p:cNvSpPr>
              <p:nvPr/>
            </p:nvSpPr>
            <p:spPr bwMode="auto">
              <a:xfrm>
                <a:off x="5414" y="1663"/>
                <a:ext cx="13" cy="6"/>
              </a:xfrm>
              <a:custGeom>
                <a:avLst/>
                <a:gdLst>
                  <a:gd name="T0" fmla="*/ 1 w 33"/>
                  <a:gd name="T1" fmla="*/ 0 h 16"/>
                  <a:gd name="T2" fmla="*/ 17 w 33"/>
                  <a:gd name="T3" fmla="*/ 7 h 16"/>
                  <a:gd name="T4" fmla="*/ 33 w 33"/>
                  <a:gd name="T5" fmla="*/ 15 h 16"/>
                  <a:gd name="T6" fmla="*/ 33 w 33"/>
                  <a:gd name="T7" fmla="*/ 16 h 16"/>
                  <a:gd name="T8" fmla="*/ 33 w 33"/>
                  <a:gd name="T9" fmla="*/ 16 h 16"/>
                  <a:gd name="T10" fmla="*/ 17 w 33"/>
                  <a:gd name="T11" fmla="*/ 8 h 16"/>
                  <a:gd name="T12" fmla="*/ 0 w 33"/>
                  <a:gd name="T13" fmla="*/ 0 h 16"/>
                  <a:gd name="T14" fmla="*/ 1 w 33"/>
                  <a:gd name="T1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16">
                    <a:moveTo>
                      <a:pt x="1" y="0"/>
                    </a:moveTo>
                    <a:cubicBezTo>
                      <a:pt x="6" y="2"/>
                      <a:pt x="12" y="4"/>
                      <a:pt x="17" y="7"/>
                    </a:cubicBezTo>
                    <a:cubicBezTo>
                      <a:pt x="22" y="9"/>
                      <a:pt x="28" y="12"/>
                      <a:pt x="33" y="15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7" y="13"/>
                      <a:pt x="22" y="11"/>
                      <a:pt x="17" y="8"/>
                    </a:cubicBezTo>
                    <a:cubicBezTo>
                      <a:pt x="11" y="6"/>
                      <a:pt x="6" y="3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3" name="Freeform 879"/>
              <p:cNvSpPr>
                <a:spLocks/>
              </p:cNvSpPr>
              <p:nvPr/>
            </p:nvSpPr>
            <p:spPr bwMode="auto">
              <a:xfrm>
                <a:off x="5473" y="1565"/>
                <a:ext cx="68" cy="87"/>
              </a:xfrm>
              <a:custGeom>
                <a:avLst/>
                <a:gdLst>
                  <a:gd name="T0" fmla="*/ 178 w 178"/>
                  <a:gd name="T1" fmla="*/ 0 h 229"/>
                  <a:gd name="T2" fmla="*/ 158 w 178"/>
                  <a:gd name="T3" fmla="*/ 55 h 229"/>
                  <a:gd name="T4" fmla="*/ 159 w 178"/>
                  <a:gd name="T5" fmla="*/ 79 h 229"/>
                  <a:gd name="T6" fmla="*/ 116 w 178"/>
                  <a:gd name="T7" fmla="*/ 116 h 229"/>
                  <a:gd name="T8" fmla="*/ 159 w 178"/>
                  <a:gd name="T9" fmla="*/ 106 h 229"/>
                  <a:gd name="T10" fmla="*/ 157 w 178"/>
                  <a:gd name="T11" fmla="*/ 126 h 229"/>
                  <a:gd name="T12" fmla="*/ 129 w 178"/>
                  <a:gd name="T13" fmla="*/ 131 h 229"/>
                  <a:gd name="T14" fmla="*/ 154 w 178"/>
                  <a:gd name="T15" fmla="*/ 136 h 229"/>
                  <a:gd name="T16" fmla="*/ 10 w 178"/>
                  <a:gd name="T17" fmla="*/ 229 h 229"/>
                  <a:gd name="T18" fmla="*/ 27 w 178"/>
                  <a:gd name="T19" fmla="*/ 92 h 229"/>
                  <a:gd name="T20" fmla="*/ 178 w 178"/>
                  <a:gd name="T21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8" h="229">
                    <a:moveTo>
                      <a:pt x="178" y="0"/>
                    </a:moveTo>
                    <a:cubicBezTo>
                      <a:pt x="165" y="16"/>
                      <a:pt x="158" y="35"/>
                      <a:pt x="158" y="55"/>
                    </a:cubicBezTo>
                    <a:cubicBezTo>
                      <a:pt x="158" y="61"/>
                      <a:pt x="158" y="69"/>
                      <a:pt x="159" y="79"/>
                    </a:cubicBezTo>
                    <a:cubicBezTo>
                      <a:pt x="142" y="89"/>
                      <a:pt x="128" y="101"/>
                      <a:pt x="116" y="116"/>
                    </a:cubicBezTo>
                    <a:cubicBezTo>
                      <a:pt x="129" y="108"/>
                      <a:pt x="144" y="105"/>
                      <a:pt x="159" y="106"/>
                    </a:cubicBezTo>
                    <a:cubicBezTo>
                      <a:pt x="159" y="112"/>
                      <a:pt x="158" y="119"/>
                      <a:pt x="157" y="126"/>
                    </a:cubicBezTo>
                    <a:cubicBezTo>
                      <a:pt x="147" y="126"/>
                      <a:pt x="138" y="128"/>
                      <a:pt x="129" y="131"/>
                    </a:cubicBezTo>
                    <a:cubicBezTo>
                      <a:pt x="138" y="131"/>
                      <a:pt x="146" y="133"/>
                      <a:pt x="154" y="136"/>
                    </a:cubicBezTo>
                    <a:cubicBezTo>
                      <a:pt x="142" y="174"/>
                      <a:pt x="107" y="213"/>
                      <a:pt x="10" y="229"/>
                    </a:cubicBezTo>
                    <a:cubicBezTo>
                      <a:pt x="0" y="183"/>
                      <a:pt x="6" y="135"/>
                      <a:pt x="27" y="92"/>
                    </a:cubicBezTo>
                    <a:cubicBezTo>
                      <a:pt x="57" y="35"/>
                      <a:pt x="178" y="0"/>
                      <a:pt x="178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4" name="Freeform 880"/>
              <p:cNvSpPr>
                <a:spLocks/>
              </p:cNvSpPr>
              <p:nvPr/>
            </p:nvSpPr>
            <p:spPr bwMode="auto">
              <a:xfrm>
                <a:off x="5463" y="1575"/>
                <a:ext cx="68" cy="158"/>
              </a:xfrm>
              <a:custGeom>
                <a:avLst/>
                <a:gdLst>
                  <a:gd name="T0" fmla="*/ 4 w 179"/>
                  <a:gd name="T1" fmla="*/ 364 h 414"/>
                  <a:gd name="T2" fmla="*/ 10 w 179"/>
                  <a:gd name="T3" fmla="*/ 316 h 414"/>
                  <a:gd name="T4" fmla="*/ 29 w 179"/>
                  <a:gd name="T5" fmla="*/ 221 h 414"/>
                  <a:gd name="T6" fmla="*/ 43 w 179"/>
                  <a:gd name="T7" fmla="*/ 178 h 414"/>
                  <a:gd name="T8" fmla="*/ 43 w 179"/>
                  <a:gd name="T9" fmla="*/ 170 h 414"/>
                  <a:gd name="T10" fmla="*/ 43 w 179"/>
                  <a:gd name="T11" fmla="*/ 160 h 414"/>
                  <a:gd name="T12" fmla="*/ 44 w 179"/>
                  <a:gd name="T13" fmla="*/ 142 h 414"/>
                  <a:gd name="T14" fmla="*/ 50 w 179"/>
                  <a:gd name="T15" fmla="*/ 105 h 414"/>
                  <a:gd name="T16" fmla="*/ 56 w 179"/>
                  <a:gd name="T17" fmla="*/ 85 h 414"/>
                  <a:gd name="T18" fmla="*/ 56 w 179"/>
                  <a:gd name="T19" fmla="*/ 85 h 414"/>
                  <a:gd name="T20" fmla="*/ 56 w 179"/>
                  <a:gd name="T21" fmla="*/ 85 h 414"/>
                  <a:gd name="T22" fmla="*/ 49 w 179"/>
                  <a:gd name="T23" fmla="*/ 121 h 414"/>
                  <a:gd name="T24" fmla="*/ 46 w 179"/>
                  <a:gd name="T25" fmla="*/ 158 h 414"/>
                  <a:gd name="T26" fmla="*/ 46 w 179"/>
                  <a:gd name="T27" fmla="*/ 168 h 414"/>
                  <a:gd name="T28" fmla="*/ 46 w 179"/>
                  <a:gd name="T29" fmla="*/ 172 h 414"/>
                  <a:gd name="T30" fmla="*/ 62 w 179"/>
                  <a:gd name="T31" fmla="*/ 138 h 414"/>
                  <a:gd name="T32" fmla="*/ 95 w 179"/>
                  <a:gd name="T33" fmla="*/ 88 h 414"/>
                  <a:gd name="T34" fmla="*/ 96 w 179"/>
                  <a:gd name="T35" fmla="*/ 83 h 414"/>
                  <a:gd name="T36" fmla="*/ 98 w 179"/>
                  <a:gd name="T37" fmla="*/ 76 h 414"/>
                  <a:gd name="T38" fmla="*/ 101 w 179"/>
                  <a:gd name="T39" fmla="*/ 63 h 414"/>
                  <a:gd name="T40" fmla="*/ 109 w 179"/>
                  <a:gd name="T41" fmla="*/ 37 h 414"/>
                  <a:gd name="T42" fmla="*/ 110 w 179"/>
                  <a:gd name="T43" fmla="*/ 37 h 414"/>
                  <a:gd name="T44" fmla="*/ 110 w 179"/>
                  <a:gd name="T45" fmla="*/ 37 h 414"/>
                  <a:gd name="T46" fmla="*/ 104 w 179"/>
                  <a:gd name="T47" fmla="*/ 63 h 414"/>
                  <a:gd name="T48" fmla="*/ 101 w 179"/>
                  <a:gd name="T49" fmla="*/ 76 h 414"/>
                  <a:gd name="T50" fmla="*/ 99 w 179"/>
                  <a:gd name="T51" fmla="*/ 83 h 414"/>
                  <a:gd name="T52" fmla="*/ 99 w 179"/>
                  <a:gd name="T53" fmla="*/ 83 h 414"/>
                  <a:gd name="T54" fmla="*/ 111 w 179"/>
                  <a:gd name="T55" fmla="*/ 69 h 414"/>
                  <a:gd name="T56" fmla="*/ 171 w 179"/>
                  <a:gd name="T57" fmla="*/ 7 h 414"/>
                  <a:gd name="T58" fmla="*/ 178 w 179"/>
                  <a:gd name="T59" fmla="*/ 0 h 414"/>
                  <a:gd name="T60" fmla="*/ 179 w 179"/>
                  <a:gd name="T61" fmla="*/ 0 h 414"/>
                  <a:gd name="T62" fmla="*/ 121 w 179"/>
                  <a:gd name="T63" fmla="*/ 63 h 414"/>
                  <a:gd name="T64" fmla="*/ 109 w 179"/>
                  <a:gd name="T65" fmla="*/ 78 h 414"/>
                  <a:gd name="T66" fmla="*/ 115 w 179"/>
                  <a:gd name="T67" fmla="*/ 74 h 414"/>
                  <a:gd name="T68" fmla="*/ 133 w 179"/>
                  <a:gd name="T69" fmla="*/ 63 h 414"/>
                  <a:gd name="T70" fmla="*/ 150 w 179"/>
                  <a:gd name="T71" fmla="*/ 54 h 414"/>
                  <a:gd name="T72" fmla="*/ 169 w 179"/>
                  <a:gd name="T73" fmla="*/ 45 h 414"/>
                  <a:gd name="T74" fmla="*/ 170 w 179"/>
                  <a:gd name="T75" fmla="*/ 45 h 414"/>
                  <a:gd name="T76" fmla="*/ 152 w 179"/>
                  <a:gd name="T77" fmla="*/ 55 h 414"/>
                  <a:gd name="T78" fmla="*/ 134 w 179"/>
                  <a:gd name="T79" fmla="*/ 66 h 414"/>
                  <a:gd name="T80" fmla="*/ 117 w 179"/>
                  <a:gd name="T81" fmla="*/ 77 h 414"/>
                  <a:gd name="T82" fmla="*/ 103 w 179"/>
                  <a:gd name="T83" fmla="*/ 86 h 414"/>
                  <a:gd name="T84" fmla="*/ 72 w 179"/>
                  <a:gd name="T85" fmla="*/ 131 h 414"/>
                  <a:gd name="T86" fmla="*/ 56 w 179"/>
                  <a:gd name="T87" fmla="*/ 162 h 414"/>
                  <a:gd name="T88" fmla="*/ 59 w 179"/>
                  <a:gd name="T89" fmla="*/ 160 h 414"/>
                  <a:gd name="T90" fmla="*/ 68 w 179"/>
                  <a:gd name="T91" fmla="*/ 156 h 414"/>
                  <a:gd name="T92" fmla="*/ 85 w 179"/>
                  <a:gd name="T93" fmla="*/ 149 h 414"/>
                  <a:gd name="T94" fmla="*/ 118 w 179"/>
                  <a:gd name="T95" fmla="*/ 134 h 414"/>
                  <a:gd name="T96" fmla="*/ 135 w 179"/>
                  <a:gd name="T97" fmla="*/ 125 h 414"/>
                  <a:gd name="T98" fmla="*/ 136 w 179"/>
                  <a:gd name="T99" fmla="*/ 125 h 414"/>
                  <a:gd name="T100" fmla="*/ 71 w 179"/>
                  <a:gd name="T101" fmla="*/ 158 h 414"/>
                  <a:gd name="T102" fmla="*/ 62 w 179"/>
                  <a:gd name="T103" fmla="*/ 162 h 414"/>
                  <a:gd name="T104" fmla="*/ 54 w 179"/>
                  <a:gd name="T105" fmla="*/ 166 h 414"/>
                  <a:gd name="T106" fmla="*/ 37 w 179"/>
                  <a:gd name="T107" fmla="*/ 211 h 414"/>
                  <a:gd name="T108" fmla="*/ 16 w 179"/>
                  <a:gd name="T109" fmla="*/ 305 h 414"/>
                  <a:gd name="T110" fmla="*/ 4 w 179"/>
                  <a:gd name="T111" fmla="*/ 401 h 414"/>
                  <a:gd name="T112" fmla="*/ 3 w 179"/>
                  <a:gd name="T113" fmla="*/ 413 h 414"/>
                  <a:gd name="T114" fmla="*/ 0 w 179"/>
                  <a:gd name="T115" fmla="*/ 413 h 414"/>
                  <a:gd name="T116" fmla="*/ 4 w 179"/>
                  <a:gd name="T117" fmla="*/ 36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9" h="414">
                    <a:moveTo>
                      <a:pt x="4" y="364"/>
                    </a:moveTo>
                    <a:cubicBezTo>
                      <a:pt x="5" y="348"/>
                      <a:pt x="7" y="332"/>
                      <a:pt x="10" y="316"/>
                    </a:cubicBezTo>
                    <a:cubicBezTo>
                      <a:pt x="15" y="284"/>
                      <a:pt x="21" y="252"/>
                      <a:pt x="29" y="221"/>
                    </a:cubicBezTo>
                    <a:cubicBezTo>
                      <a:pt x="33" y="206"/>
                      <a:pt x="38" y="192"/>
                      <a:pt x="43" y="178"/>
                    </a:cubicBezTo>
                    <a:cubicBezTo>
                      <a:pt x="43" y="175"/>
                      <a:pt x="43" y="172"/>
                      <a:pt x="43" y="170"/>
                    </a:cubicBezTo>
                    <a:cubicBezTo>
                      <a:pt x="43" y="167"/>
                      <a:pt x="43" y="164"/>
                      <a:pt x="43" y="160"/>
                    </a:cubicBezTo>
                    <a:cubicBezTo>
                      <a:pt x="43" y="154"/>
                      <a:pt x="43" y="148"/>
                      <a:pt x="44" y="142"/>
                    </a:cubicBezTo>
                    <a:cubicBezTo>
                      <a:pt x="45" y="130"/>
                      <a:pt x="47" y="117"/>
                      <a:pt x="50" y="105"/>
                    </a:cubicBezTo>
                    <a:cubicBezTo>
                      <a:pt x="52" y="98"/>
                      <a:pt x="54" y="92"/>
                      <a:pt x="56" y="85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3" y="97"/>
                      <a:pt x="51" y="109"/>
                      <a:pt x="49" y="121"/>
                    </a:cubicBezTo>
                    <a:cubicBezTo>
                      <a:pt x="47" y="133"/>
                      <a:pt x="46" y="145"/>
                      <a:pt x="46" y="158"/>
                    </a:cubicBezTo>
                    <a:cubicBezTo>
                      <a:pt x="46" y="161"/>
                      <a:pt x="46" y="164"/>
                      <a:pt x="46" y="168"/>
                    </a:cubicBezTo>
                    <a:cubicBezTo>
                      <a:pt x="46" y="169"/>
                      <a:pt x="46" y="170"/>
                      <a:pt x="46" y="172"/>
                    </a:cubicBezTo>
                    <a:cubicBezTo>
                      <a:pt x="51" y="160"/>
                      <a:pt x="56" y="149"/>
                      <a:pt x="62" y="138"/>
                    </a:cubicBezTo>
                    <a:cubicBezTo>
                      <a:pt x="72" y="121"/>
                      <a:pt x="83" y="104"/>
                      <a:pt x="95" y="88"/>
                    </a:cubicBezTo>
                    <a:cubicBezTo>
                      <a:pt x="95" y="86"/>
                      <a:pt x="96" y="85"/>
                      <a:pt x="96" y="83"/>
                    </a:cubicBezTo>
                    <a:cubicBezTo>
                      <a:pt x="97" y="81"/>
                      <a:pt x="97" y="79"/>
                      <a:pt x="98" y="76"/>
                    </a:cubicBezTo>
                    <a:cubicBezTo>
                      <a:pt x="99" y="72"/>
                      <a:pt x="100" y="68"/>
                      <a:pt x="101" y="63"/>
                    </a:cubicBezTo>
                    <a:cubicBezTo>
                      <a:pt x="103" y="54"/>
                      <a:pt x="107" y="46"/>
                      <a:pt x="109" y="37"/>
                    </a:cubicBezTo>
                    <a:cubicBezTo>
                      <a:pt x="110" y="37"/>
                      <a:pt x="110" y="37"/>
                      <a:pt x="110" y="37"/>
                    </a:cubicBezTo>
                    <a:cubicBezTo>
                      <a:pt x="110" y="37"/>
                      <a:pt x="110" y="37"/>
                      <a:pt x="110" y="37"/>
                    </a:cubicBezTo>
                    <a:cubicBezTo>
                      <a:pt x="107" y="46"/>
                      <a:pt x="105" y="55"/>
                      <a:pt x="104" y="63"/>
                    </a:cubicBezTo>
                    <a:cubicBezTo>
                      <a:pt x="101" y="76"/>
                      <a:pt x="101" y="76"/>
                      <a:pt x="101" y="76"/>
                    </a:cubicBezTo>
                    <a:cubicBezTo>
                      <a:pt x="100" y="79"/>
                      <a:pt x="100" y="81"/>
                      <a:pt x="99" y="83"/>
                    </a:cubicBezTo>
                    <a:cubicBezTo>
                      <a:pt x="99" y="83"/>
                      <a:pt x="99" y="83"/>
                      <a:pt x="99" y="83"/>
                    </a:cubicBezTo>
                    <a:cubicBezTo>
                      <a:pt x="103" y="78"/>
                      <a:pt x="107" y="74"/>
                      <a:pt x="111" y="69"/>
                    </a:cubicBezTo>
                    <a:cubicBezTo>
                      <a:pt x="130" y="47"/>
                      <a:pt x="150" y="27"/>
                      <a:pt x="171" y="7"/>
                    </a:cubicBezTo>
                    <a:cubicBezTo>
                      <a:pt x="173" y="5"/>
                      <a:pt x="176" y="2"/>
                      <a:pt x="178" y="0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159" y="21"/>
                      <a:pt x="140" y="41"/>
                      <a:pt x="121" y="63"/>
                    </a:cubicBezTo>
                    <a:cubicBezTo>
                      <a:pt x="117" y="68"/>
                      <a:pt x="113" y="73"/>
                      <a:pt x="109" y="78"/>
                    </a:cubicBezTo>
                    <a:cubicBezTo>
                      <a:pt x="111" y="77"/>
                      <a:pt x="113" y="75"/>
                      <a:pt x="115" y="74"/>
                    </a:cubicBezTo>
                    <a:cubicBezTo>
                      <a:pt x="121" y="70"/>
                      <a:pt x="127" y="67"/>
                      <a:pt x="133" y="63"/>
                    </a:cubicBezTo>
                    <a:cubicBezTo>
                      <a:pt x="138" y="60"/>
                      <a:pt x="145" y="57"/>
                      <a:pt x="150" y="54"/>
                    </a:cubicBezTo>
                    <a:cubicBezTo>
                      <a:pt x="156" y="51"/>
                      <a:pt x="163" y="48"/>
                      <a:pt x="169" y="45"/>
                    </a:cubicBezTo>
                    <a:cubicBezTo>
                      <a:pt x="170" y="45"/>
                      <a:pt x="170" y="45"/>
                      <a:pt x="170" y="45"/>
                    </a:cubicBezTo>
                    <a:cubicBezTo>
                      <a:pt x="163" y="48"/>
                      <a:pt x="158" y="51"/>
                      <a:pt x="152" y="55"/>
                    </a:cubicBezTo>
                    <a:cubicBezTo>
                      <a:pt x="146" y="58"/>
                      <a:pt x="140" y="62"/>
                      <a:pt x="134" y="66"/>
                    </a:cubicBezTo>
                    <a:cubicBezTo>
                      <a:pt x="129" y="69"/>
                      <a:pt x="123" y="73"/>
                      <a:pt x="117" y="77"/>
                    </a:cubicBezTo>
                    <a:cubicBezTo>
                      <a:pt x="112" y="80"/>
                      <a:pt x="108" y="83"/>
                      <a:pt x="103" y="86"/>
                    </a:cubicBezTo>
                    <a:cubicBezTo>
                      <a:pt x="92" y="100"/>
                      <a:pt x="81" y="115"/>
                      <a:pt x="72" y="131"/>
                    </a:cubicBezTo>
                    <a:cubicBezTo>
                      <a:pt x="66" y="141"/>
                      <a:pt x="61" y="151"/>
                      <a:pt x="56" y="162"/>
                    </a:cubicBezTo>
                    <a:cubicBezTo>
                      <a:pt x="59" y="160"/>
                      <a:pt x="59" y="160"/>
                      <a:pt x="59" y="160"/>
                    </a:cubicBezTo>
                    <a:cubicBezTo>
                      <a:pt x="68" y="156"/>
                      <a:pt x="68" y="156"/>
                      <a:pt x="68" y="156"/>
                    </a:cubicBezTo>
                    <a:cubicBezTo>
                      <a:pt x="74" y="154"/>
                      <a:pt x="80" y="151"/>
                      <a:pt x="85" y="149"/>
                    </a:cubicBezTo>
                    <a:cubicBezTo>
                      <a:pt x="96" y="144"/>
                      <a:pt x="107" y="139"/>
                      <a:pt x="118" y="134"/>
                    </a:cubicBezTo>
                    <a:cubicBezTo>
                      <a:pt x="124" y="131"/>
                      <a:pt x="130" y="128"/>
                      <a:pt x="135" y="125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16" y="139"/>
                      <a:pt x="93" y="148"/>
                      <a:pt x="71" y="158"/>
                    </a:cubicBezTo>
                    <a:cubicBezTo>
                      <a:pt x="62" y="162"/>
                      <a:pt x="62" y="162"/>
                      <a:pt x="62" y="162"/>
                    </a:cubicBezTo>
                    <a:cubicBezTo>
                      <a:pt x="59" y="164"/>
                      <a:pt x="57" y="165"/>
                      <a:pt x="54" y="166"/>
                    </a:cubicBezTo>
                    <a:cubicBezTo>
                      <a:pt x="47" y="180"/>
                      <a:pt x="42" y="195"/>
                      <a:pt x="37" y="211"/>
                    </a:cubicBezTo>
                    <a:cubicBezTo>
                      <a:pt x="29" y="242"/>
                      <a:pt x="21" y="273"/>
                      <a:pt x="16" y="305"/>
                    </a:cubicBezTo>
                    <a:cubicBezTo>
                      <a:pt x="10" y="337"/>
                      <a:pt x="7" y="369"/>
                      <a:pt x="4" y="401"/>
                    </a:cubicBezTo>
                    <a:cubicBezTo>
                      <a:pt x="3" y="405"/>
                      <a:pt x="3" y="409"/>
                      <a:pt x="3" y="413"/>
                    </a:cubicBezTo>
                    <a:cubicBezTo>
                      <a:pt x="3" y="414"/>
                      <a:pt x="0" y="414"/>
                      <a:pt x="0" y="413"/>
                    </a:cubicBezTo>
                    <a:cubicBezTo>
                      <a:pt x="0" y="396"/>
                      <a:pt x="2" y="380"/>
                      <a:pt x="4" y="364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5" name="Freeform 881"/>
              <p:cNvSpPr>
                <a:spLocks noEditPoints="1"/>
              </p:cNvSpPr>
              <p:nvPr/>
            </p:nvSpPr>
            <p:spPr bwMode="auto">
              <a:xfrm>
                <a:off x="5485" y="1600"/>
                <a:ext cx="4" cy="22"/>
              </a:xfrm>
              <a:custGeom>
                <a:avLst/>
                <a:gdLst>
                  <a:gd name="T0" fmla="*/ 4 w 11"/>
                  <a:gd name="T1" fmla="*/ 30 h 59"/>
                  <a:gd name="T2" fmla="*/ 11 w 11"/>
                  <a:gd name="T3" fmla="*/ 1 h 59"/>
                  <a:gd name="T4" fmla="*/ 11 w 11"/>
                  <a:gd name="T5" fmla="*/ 0 h 59"/>
                  <a:gd name="T6" fmla="*/ 11 w 11"/>
                  <a:gd name="T7" fmla="*/ 1 h 59"/>
                  <a:gd name="T8" fmla="*/ 11 w 11"/>
                  <a:gd name="T9" fmla="*/ 1 h 59"/>
                  <a:gd name="T10" fmla="*/ 5 w 11"/>
                  <a:gd name="T11" fmla="*/ 29 h 59"/>
                  <a:gd name="T12" fmla="*/ 0 w 11"/>
                  <a:gd name="T13" fmla="*/ 59 h 59"/>
                  <a:gd name="T14" fmla="*/ 0 w 11"/>
                  <a:gd name="T15" fmla="*/ 59 h 59"/>
                  <a:gd name="T16" fmla="*/ 4 w 11"/>
                  <a:gd name="T17" fmla="*/ 30 h 59"/>
                  <a:gd name="T18" fmla="*/ 0 w 11"/>
                  <a:gd name="T1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" h="59">
                    <a:moveTo>
                      <a:pt x="4" y="30"/>
                    </a:moveTo>
                    <a:cubicBezTo>
                      <a:pt x="5" y="20"/>
                      <a:pt x="8" y="10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9" y="10"/>
                      <a:pt x="7" y="20"/>
                      <a:pt x="5" y="29"/>
                    </a:cubicBezTo>
                    <a:cubicBezTo>
                      <a:pt x="3" y="39"/>
                      <a:pt x="2" y="49"/>
                      <a:pt x="0" y="59"/>
                    </a:cubicBezTo>
                    <a:moveTo>
                      <a:pt x="0" y="59"/>
                    </a:moveTo>
                    <a:cubicBezTo>
                      <a:pt x="1" y="49"/>
                      <a:pt x="2" y="39"/>
                      <a:pt x="4" y="30"/>
                    </a:cubicBez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6" name="Freeform 882"/>
              <p:cNvSpPr>
                <a:spLocks/>
              </p:cNvSpPr>
              <p:nvPr/>
            </p:nvSpPr>
            <p:spPr bwMode="auto">
              <a:xfrm>
                <a:off x="5503" y="1613"/>
                <a:ext cx="16" cy="9"/>
              </a:xfrm>
              <a:custGeom>
                <a:avLst/>
                <a:gdLst>
                  <a:gd name="T0" fmla="*/ 1 w 44"/>
                  <a:gd name="T1" fmla="*/ 23 h 23"/>
                  <a:gd name="T2" fmla="*/ 22 w 44"/>
                  <a:gd name="T3" fmla="*/ 11 h 23"/>
                  <a:gd name="T4" fmla="*/ 32 w 44"/>
                  <a:gd name="T5" fmla="*/ 5 h 23"/>
                  <a:gd name="T6" fmla="*/ 44 w 44"/>
                  <a:gd name="T7" fmla="*/ 0 h 23"/>
                  <a:gd name="T8" fmla="*/ 44 w 44"/>
                  <a:gd name="T9" fmla="*/ 0 h 23"/>
                  <a:gd name="T10" fmla="*/ 33 w 44"/>
                  <a:gd name="T11" fmla="*/ 6 h 23"/>
                  <a:gd name="T12" fmla="*/ 23 w 44"/>
                  <a:gd name="T13" fmla="*/ 12 h 23"/>
                  <a:gd name="T14" fmla="*/ 1 w 44"/>
                  <a:gd name="T15" fmla="*/ 23 h 23"/>
                  <a:gd name="T16" fmla="*/ 0 w 44"/>
                  <a:gd name="T17" fmla="*/ 23 h 23"/>
                  <a:gd name="T18" fmla="*/ 1 w 44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23">
                    <a:moveTo>
                      <a:pt x="1" y="23"/>
                    </a:moveTo>
                    <a:cubicBezTo>
                      <a:pt x="7" y="18"/>
                      <a:pt x="14" y="14"/>
                      <a:pt x="22" y="11"/>
                    </a:cubicBezTo>
                    <a:cubicBezTo>
                      <a:pt x="25" y="9"/>
                      <a:pt x="29" y="7"/>
                      <a:pt x="32" y="5"/>
                    </a:cubicBezTo>
                    <a:cubicBezTo>
                      <a:pt x="36" y="3"/>
                      <a:pt x="40" y="2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0" y="2"/>
                      <a:pt x="37" y="4"/>
                      <a:pt x="33" y="6"/>
                    </a:cubicBezTo>
                    <a:cubicBezTo>
                      <a:pt x="30" y="8"/>
                      <a:pt x="26" y="10"/>
                      <a:pt x="23" y="12"/>
                    </a:cubicBezTo>
                    <a:cubicBezTo>
                      <a:pt x="15" y="16"/>
                      <a:pt x="8" y="20"/>
                      <a:pt x="1" y="23"/>
                    </a:cubicBezTo>
                    <a:cubicBezTo>
                      <a:pt x="0" y="23"/>
                      <a:pt x="0" y="23"/>
                      <a:pt x="0" y="23"/>
                    </a:cubicBezTo>
                    <a:lnTo>
                      <a:pt x="1" y="23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7" name="Freeform 883"/>
              <p:cNvSpPr>
                <a:spLocks/>
              </p:cNvSpPr>
              <p:nvPr/>
            </p:nvSpPr>
            <p:spPr bwMode="auto">
              <a:xfrm>
                <a:off x="5410" y="1584"/>
                <a:ext cx="48" cy="64"/>
              </a:xfrm>
              <a:custGeom>
                <a:avLst/>
                <a:gdLst>
                  <a:gd name="T0" fmla="*/ 0 w 125"/>
                  <a:gd name="T1" fmla="*/ 0 h 166"/>
                  <a:gd name="T2" fmla="*/ 36 w 125"/>
                  <a:gd name="T3" fmla="*/ 113 h 166"/>
                  <a:gd name="T4" fmla="*/ 117 w 125"/>
                  <a:gd name="T5" fmla="*/ 166 h 166"/>
                  <a:gd name="T6" fmla="*/ 125 w 125"/>
                  <a:gd name="T7" fmla="*/ 166 h 166"/>
                  <a:gd name="T8" fmla="*/ 56 w 125"/>
                  <a:gd name="T9" fmla="*/ 92 h 166"/>
                  <a:gd name="T10" fmla="*/ 0 w 125"/>
                  <a:gd name="T11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5" h="166">
                    <a:moveTo>
                      <a:pt x="0" y="0"/>
                    </a:moveTo>
                    <a:cubicBezTo>
                      <a:pt x="1" y="6"/>
                      <a:pt x="9" y="73"/>
                      <a:pt x="36" y="113"/>
                    </a:cubicBezTo>
                    <a:cubicBezTo>
                      <a:pt x="58" y="144"/>
                      <a:pt x="99" y="160"/>
                      <a:pt x="117" y="166"/>
                    </a:cubicBezTo>
                    <a:cubicBezTo>
                      <a:pt x="125" y="166"/>
                      <a:pt x="125" y="166"/>
                      <a:pt x="125" y="166"/>
                    </a:cubicBezTo>
                    <a:cubicBezTo>
                      <a:pt x="117" y="129"/>
                      <a:pt x="87" y="112"/>
                      <a:pt x="56" y="92"/>
                    </a:cubicBezTo>
                    <a:cubicBezTo>
                      <a:pt x="14" y="64"/>
                      <a:pt x="1" y="6"/>
                      <a:pt x="0" y="0"/>
                    </a:cubicBezTo>
                  </a:path>
                </a:pathLst>
              </a:custGeom>
              <a:solidFill>
                <a:srgbClr val="E9E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8" name="Freeform 884"/>
              <p:cNvSpPr>
                <a:spLocks/>
              </p:cNvSpPr>
              <p:nvPr/>
            </p:nvSpPr>
            <p:spPr bwMode="auto">
              <a:xfrm>
                <a:off x="5455" y="1648"/>
                <a:ext cx="3" cy="1"/>
              </a:xfrm>
              <a:custGeom>
                <a:avLst/>
                <a:gdLst>
                  <a:gd name="T0" fmla="*/ 8 w 9"/>
                  <a:gd name="T1" fmla="*/ 0 h 3"/>
                  <a:gd name="T2" fmla="*/ 0 w 9"/>
                  <a:gd name="T3" fmla="*/ 0 h 3"/>
                  <a:gd name="T4" fmla="*/ 9 w 9"/>
                  <a:gd name="T5" fmla="*/ 3 h 3"/>
                  <a:gd name="T6" fmla="*/ 8 w 9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3">
                    <a:moveTo>
                      <a:pt x="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6" y="2"/>
                      <a:pt x="9" y="3"/>
                      <a:pt x="9" y="3"/>
                    </a:cubicBezTo>
                    <a:cubicBezTo>
                      <a:pt x="9" y="2"/>
                      <a:pt x="9" y="1"/>
                      <a:pt x="8" y="0"/>
                    </a:cubicBezTo>
                  </a:path>
                </a:pathLst>
              </a:custGeom>
              <a:solidFill>
                <a:srgbClr val="D7D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9" name="Freeform 885"/>
              <p:cNvSpPr>
                <a:spLocks noEditPoints="1"/>
              </p:cNvSpPr>
              <p:nvPr/>
            </p:nvSpPr>
            <p:spPr bwMode="auto">
              <a:xfrm>
                <a:off x="5436" y="1608"/>
                <a:ext cx="9" cy="14"/>
              </a:xfrm>
              <a:custGeom>
                <a:avLst/>
                <a:gdLst>
                  <a:gd name="T0" fmla="*/ 0 w 23"/>
                  <a:gd name="T1" fmla="*/ 0 h 38"/>
                  <a:gd name="T2" fmla="*/ 23 w 23"/>
                  <a:gd name="T3" fmla="*/ 38 h 38"/>
                  <a:gd name="T4" fmla="*/ 23 w 23"/>
                  <a:gd name="T5" fmla="*/ 38 h 38"/>
                  <a:gd name="T6" fmla="*/ 0 w 23"/>
                  <a:gd name="T7" fmla="*/ 1 h 38"/>
                  <a:gd name="T8" fmla="*/ 0 w 23"/>
                  <a:gd name="T9" fmla="*/ 0 h 38"/>
                  <a:gd name="T10" fmla="*/ 23 w 23"/>
                  <a:gd name="T11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38">
                    <a:moveTo>
                      <a:pt x="0" y="0"/>
                    </a:moveTo>
                    <a:cubicBezTo>
                      <a:pt x="11" y="10"/>
                      <a:pt x="19" y="23"/>
                      <a:pt x="23" y="38"/>
                    </a:cubicBezTo>
                    <a:moveTo>
                      <a:pt x="23" y="38"/>
                    </a:moveTo>
                    <a:cubicBezTo>
                      <a:pt x="18" y="24"/>
                      <a:pt x="10" y="1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3" y="38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0" name="Freeform 886"/>
              <p:cNvSpPr>
                <a:spLocks/>
              </p:cNvSpPr>
              <p:nvPr/>
            </p:nvSpPr>
            <p:spPr bwMode="auto">
              <a:xfrm>
                <a:off x="5410" y="1584"/>
                <a:ext cx="51" cy="65"/>
              </a:xfrm>
              <a:custGeom>
                <a:avLst/>
                <a:gdLst>
                  <a:gd name="T0" fmla="*/ 126 w 135"/>
                  <a:gd name="T1" fmla="*/ 169 h 169"/>
                  <a:gd name="T2" fmla="*/ 36 w 135"/>
                  <a:gd name="T3" fmla="*/ 113 h 169"/>
                  <a:gd name="T4" fmla="*/ 0 w 135"/>
                  <a:gd name="T5" fmla="*/ 0 h 169"/>
                  <a:gd name="T6" fmla="*/ 0 w 135"/>
                  <a:gd name="T7" fmla="*/ 0 h 169"/>
                  <a:gd name="T8" fmla="*/ 60 w 135"/>
                  <a:gd name="T9" fmla="*/ 52 h 169"/>
                  <a:gd name="T10" fmla="*/ 126 w 135"/>
                  <a:gd name="T11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69">
                    <a:moveTo>
                      <a:pt x="126" y="169"/>
                    </a:moveTo>
                    <a:cubicBezTo>
                      <a:pt x="126" y="169"/>
                      <a:pt x="65" y="154"/>
                      <a:pt x="36" y="113"/>
                    </a:cubicBezTo>
                    <a:cubicBezTo>
                      <a:pt x="9" y="73"/>
                      <a:pt x="1" y="6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0" y="42"/>
                      <a:pt x="60" y="52"/>
                    </a:cubicBezTo>
                    <a:cubicBezTo>
                      <a:pt x="91" y="63"/>
                      <a:pt x="135" y="100"/>
                      <a:pt x="126" y="16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1" name="Freeform 887"/>
              <p:cNvSpPr>
                <a:spLocks/>
              </p:cNvSpPr>
              <p:nvPr/>
            </p:nvSpPr>
            <p:spPr bwMode="auto">
              <a:xfrm>
                <a:off x="5413" y="1593"/>
                <a:ext cx="55" cy="130"/>
              </a:xfrm>
              <a:custGeom>
                <a:avLst/>
                <a:gdLst>
                  <a:gd name="T0" fmla="*/ 1 w 142"/>
                  <a:gd name="T1" fmla="*/ 0 h 339"/>
                  <a:gd name="T2" fmla="*/ 20 w 142"/>
                  <a:gd name="T3" fmla="*/ 33 h 339"/>
                  <a:gd name="T4" fmla="*/ 45 w 142"/>
                  <a:gd name="T5" fmla="*/ 58 h 339"/>
                  <a:gd name="T6" fmla="*/ 71 w 142"/>
                  <a:gd name="T7" fmla="*/ 78 h 339"/>
                  <a:gd name="T8" fmla="*/ 71 w 142"/>
                  <a:gd name="T9" fmla="*/ 77 h 339"/>
                  <a:gd name="T10" fmla="*/ 66 w 142"/>
                  <a:gd name="T11" fmla="*/ 70 h 339"/>
                  <a:gd name="T12" fmla="*/ 54 w 142"/>
                  <a:gd name="T13" fmla="*/ 58 h 339"/>
                  <a:gd name="T14" fmla="*/ 32 w 142"/>
                  <a:gd name="T15" fmla="*/ 32 h 339"/>
                  <a:gd name="T16" fmla="*/ 22 w 142"/>
                  <a:gd name="T17" fmla="*/ 16 h 339"/>
                  <a:gd name="T18" fmla="*/ 23 w 142"/>
                  <a:gd name="T19" fmla="*/ 16 h 339"/>
                  <a:gd name="T20" fmla="*/ 67 w 142"/>
                  <a:gd name="T21" fmla="*/ 68 h 339"/>
                  <a:gd name="T22" fmla="*/ 72 w 142"/>
                  <a:gd name="T23" fmla="*/ 75 h 339"/>
                  <a:gd name="T24" fmla="*/ 76 w 142"/>
                  <a:gd name="T25" fmla="*/ 82 h 339"/>
                  <a:gd name="T26" fmla="*/ 97 w 142"/>
                  <a:gd name="T27" fmla="*/ 103 h 339"/>
                  <a:gd name="T28" fmla="*/ 94 w 142"/>
                  <a:gd name="T29" fmla="*/ 91 h 339"/>
                  <a:gd name="T30" fmla="*/ 88 w 142"/>
                  <a:gd name="T31" fmla="*/ 75 h 339"/>
                  <a:gd name="T32" fmla="*/ 88 w 142"/>
                  <a:gd name="T33" fmla="*/ 75 h 339"/>
                  <a:gd name="T34" fmla="*/ 95 w 142"/>
                  <a:gd name="T35" fmla="*/ 91 h 339"/>
                  <a:gd name="T36" fmla="*/ 98 w 142"/>
                  <a:gd name="T37" fmla="*/ 104 h 339"/>
                  <a:gd name="T38" fmla="*/ 106 w 142"/>
                  <a:gd name="T39" fmla="*/ 117 h 339"/>
                  <a:gd name="T40" fmla="*/ 105 w 142"/>
                  <a:gd name="T41" fmla="*/ 113 h 339"/>
                  <a:gd name="T42" fmla="*/ 101 w 142"/>
                  <a:gd name="T43" fmla="*/ 94 h 339"/>
                  <a:gd name="T44" fmla="*/ 86 w 142"/>
                  <a:gd name="T45" fmla="*/ 60 h 339"/>
                  <a:gd name="T46" fmla="*/ 86 w 142"/>
                  <a:gd name="T47" fmla="*/ 60 h 339"/>
                  <a:gd name="T48" fmla="*/ 87 w 142"/>
                  <a:gd name="T49" fmla="*/ 60 h 339"/>
                  <a:gd name="T50" fmla="*/ 103 w 142"/>
                  <a:gd name="T51" fmla="*/ 93 h 339"/>
                  <a:gd name="T52" fmla="*/ 108 w 142"/>
                  <a:gd name="T53" fmla="*/ 112 h 339"/>
                  <a:gd name="T54" fmla="*/ 110 w 142"/>
                  <a:gd name="T55" fmla="*/ 121 h 339"/>
                  <a:gd name="T56" fmla="*/ 111 w 142"/>
                  <a:gd name="T57" fmla="*/ 126 h 339"/>
                  <a:gd name="T58" fmla="*/ 125 w 142"/>
                  <a:gd name="T59" fmla="*/ 167 h 339"/>
                  <a:gd name="T60" fmla="*/ 138 w 142"/>
                  <a:gd name="T61" fmla="*/ 245 h 339"/>
                  <a:gd name="T62" fmla="*/ 142 w 142"/>
                  <a:gd name="T63" fmla="*/ 327 h 339"/>
                  <a:gd name="T64" fmla="*/ 141 w 142"/>
                  <a:gd name="T65" fmla="*/ 338 h 339"/>
                  <a:gd name="T66" fmla="*/ 140 w 142"/>
                  <a:gd name="T67" fmla="*/ 338 h 339"/>
                  <a:gd name="T68" fmla="*/ 138 w 142"/>
                  <a:gd name="T69" fmla="*/ 297 h 339"/>
                  <a:gd name="T70" fmla="*/ 135 w 142"/>
                  <a:gd name="T71" fmla="*/ 256 h 339"/>
                  <a:gd name="T72" fmla="*/ 122 w 142"/>
                  <a:gd name="T73" fmla="*/ 177 h 339"/>
                  <a:gd name="T74" fmla="*/ 98 w 142"/>
                  <a:gd name="T75" fmla="*/ 112 h 339"/>
                  <a:gd name="T76" fmla="*/ 76 w 142"/>
                  <a:gd name="T77" fmla="*/ 86 h 339"/>
                  <a:gd name="T78" fmla="*/ 49 w 142"/>
                  <a:gd name="T79" fmla="*/ 64 h 339"/>
                  <a:gd name="T80" fmla="*/ 24 w 142"/>
                  <a:gd name="T81" fmla="*/ 40 h 339"/>
                  <a:gd name="T82" fmla="*/ 5 w 142"/>
                  <a:gd name="T83" fmla="*/ 8 h 339"/>
                  <a:gd name="T84" fmla="*/ 0 w 142"/>
                  <a:gd name="T85" fmla="*/ 0 h 339"/>
                  <a:gd name="T86" fmla="*/ 1 w 142"/>
                  <a:gd name="T87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2" h="339">
                    <a:moveTo>
                      <a:pt x="1" y="0"/>
                    </a:moveTo>
                    <a:cubicBezTo>
                      <a:pt x="6" y="11"/>
                      <a:pt x="13" y="22"/>
                      <a:pt x="20" y="33"/>
                    </a:cubicBezTo>
                    <a:cubicBezTo>
                      <a:pt x="27" y="42"/>
                      <a:pt x="35" y="51"/>
                      <a:pt x="45" y="58"/>
                    </a:cubicBezTo>
                    <a:cubicBezTo>
                      <a:pt x="53" y="65"/>
                      <a:pt x="62" y="71"/>
                      <a:pt x="71" y="78"/>
                    </a:cubicBezTo>
                    <a:cubicBezTo>
                      <a:pt x="71" y="77"/>
                      <a:pt x="71" y="77"/>
                      <a:pt x="71" y="77"/>
                    </a:cubicBezTo>
                    <a:cubicBezTo>
                      <a:pt x="69" y="75"/>
                      <a:pt x="67" y="73"/>
                      <a:pt x="66" y="70"/>
                    </a:cubicBezTo>
                    <a:cubicBezTo>
                      <a:pt x="62" y="66"/>
                      <a:pt x="58" y="62"/>
                      <a:pt x="54" y="58"/>
                    </a:cubicBezTo>
                    <a:cubicBezTo>
                      <a:pt x="47" y="49"/>
                      <a:pt x="39" y="41"/>
                      <a:pt x="32" y="32"/>
                    </a:cubicBezTo>
                    <a:cubicBezTo>
                      <a:pt x="28" y="27"/>
                      <a:pt x="25" y="22"/>
                      <a:pt x="22" y="16"/>
                    </a:cubicBezTo>
                    <a:cubicBezTo>
                      <a:pt x="22" y="16"/>
                      <a:pt x="22" y="16"/>
                      <a:pt x="23" y="16"/>
                    </a:cubicBezTo>
                    <a:cubicBezTo>
                      <a:pt x="33" y="37"/>
                      <a:pt x="52" y="50"/>
                      <a:pt x="67" y="68"/>
                    </a:cubicBezTo>
                    <a:cubicBezTo>
                      <a:pt x="69" y="70"/>
                      <a:pt x="71" y="73"/>
                      <a:pt x="72" y="75"/>
                    </a:cubicBezTo>
                    <a:cubicBezTo>
                      <a:pt x="74" y="77"/>
                      <a:pt x="75" y="80"/>
                      <a:pt x="76" y="82"/>
                    </a:cubicBezTo>
                    <a:cubicBezTo>
                      <a:pt x="84" y="88"/>
                      <a:pt x="91" y="95"/>
                      <a:pt x="97" y="103"/>
                    </a:cubicBezTo>
                    <a:cubicBezTo>
                      <a:pt x="96" y="99"/>
                      <a:pt x="95" y="95"/>
                      <a:pt x="94" y="91"/>
                    </a:cubicBezTo>
                    <a:cubicBezTo>
                      <a:pt x="93" y="85"/>
                      <a:pt x="91" y="80"/>
                      <a:pt x="88" y="75"/>
                    </a:cubicBezTo>
                    <a:cubicBezTo>
                      <a:pt x="88" y="75"/>
                      <a:pt x="88" y="75"/>
                      <a:pt x="88" y="75"/>
                    </a:cubicBezTo>
                    <a:cubicBezTo>
                      <a:pt x="91" y="80"/>
                      <a:pt x="94" y="85"/>
                      <a:pt x="95" y="91"/>
                    </a:cubicBezTo>
                    <a:cubicBezTo>
                      <a:pt x="97" y="95"/>
                      <a:pt x="97" y="99"/>
                      <a:pt x="98" y="104"/>
                    </a:cubicBezTo>
                    <a:cubicBezTo>
                      <a:pt x="101" y="108"/>
                      <a:pt x="103" y="112"/>
                      <a:pt x="106" y="117"/>
                    </a:cubicBezTo>
                    <a:cubicBezTo>
                      <a:pt x="106" y="115"/>
                      <a:pt x="105" y="114"/>
                      <a:pt x="105" y="113"/>
                    </a:cubicBezTo>
                    <a:cubicBezTo>
                      <a:pt x="104" y="107"/>
                      <a:pt x="103" y="100"/>
                      <a:pt x="101" y="94"/>
                    </a:cubicBezTo>
                    <a:cubicBezTo>
                      <a:pt x="98" y="82"/>
                      <a:pt x="93" y="70"/>
                      <a:pt x="86" y="60"/>
                    </a:cubicBezTo>
                    <a:cubicBezTo>
                      <a:pt x="86" y="60"/>
                      <a:pt x="86" y="60"/>
                      <a:pt x="86" y="60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94" y="70"/>
                      <a:pt x="99" y="81"/>
                      <a:pt x="103" y="93"/>
                    </a:cubicBezTo>
                    <a:cubicBezTo>
                      <a:pt x="105" y="99"/>
                      <a:pt x="107" y="105"/>
                      <a:pt x="108" y="112"/>
                    </a:cubicBezTo>
                    <a:cubicBezTo>
                      <a:pt x="109" y="115"/>
                      <a:pt x="109" y="118"/>
                      <a:pt x="110" y="121"/>
                    </a:cubicBezTo>
                    <a:cubicBezTo>
                      <a:pt x="110" y="122"/>
                      <a:pt x="110" y="124"/>
                      <a:pt x="111" y="126"/>
                    </a:cubicBezTo>
                    <a:cubicBezTo>
                      <a:pt x="117" y="139"/>
                      <a:pt x="122" y="153"/>
                      <a:pt x="125" y="167"/>
                    </a:cubicBezTo>
                    <a:cubicBezTo>
                      <a:pt x="131" y="193"/>
                      <a:pt x="135" y="219"/>
                      <a:pt x="138" y="245"/>
                    </a:cubicBezTo>
                    <a:cubicBezTo>
                      <a:pt x="141" y="272"/>
                      <a:pt x="142" y="300"/>
                      <a:pt x="142" y="327"/>
                    </a:cubicBezTo>
                    <a:cubicBezTo>
                      <a:pt x="142" y="331"/>
                      <a:pt x="142" y="334"/>
                      <a:pt x="141" y="338"/>
                    </a:cubicBezTo>
                    <a:cubicBezTo>
                      <a:pt x="141" y="339"/>
                      <a:pt x="140" y="339"/>
                      <a:pt x="140" y="338"/>
                    </a:cubicBezTo>
                    <a:cubicBezTo>
                      <a:pt x="139" y="324"/>
                      <a:pt x="139" y="311"/>
                      <a:pt x="138" y="297"/>
                    </a:cubicBezTo>
                    <a:cubicBezTo>
                      <a:pt x="138" y="283"/>
                      <a:pt x="136" y="270"/>
                      <a:pt x="135" y="256"/>
                    </a:cubicBezTo>
                    <a:cubicBezTo>
                      <a:pt x="132" y="229"/>
                      <a:pt x="128" y="203"/>
                      <a:pt x="122" y="177"/>
                    </a:cubicBezTo>
                    <a:cubicBezTo>
                      <a:pt x="117" y="154"/>
                      <a:pt x="111" y="132"/>
                      <a:pt x="98" y="112"/>
                    </a:cubicBezTo>
                    <a:cubicBezTo>
                      <a:pt x="92" y="102"/>
                      <a:pt x="85" y="93"/>
                      <a:pt x="76" y="86"/>
                    </a:cubicBezTo>
                    <a:cubicBezTo>
                      <a:pt x="68" y="78"/>
                      <a:pt x="58" y="71"/>
                      <a:pt x="49" y="64"/>
                    </a:cubicBezTo>
                    <a:cubicBezTo>
                      <a:pt x="40" y="57"/>
                      <a:pt x="32" y="49"/>
                      <a:pt x="24" y="40"/>
                    </a:cubicBezTo>
                    <a:cubicBezTo>
                      <a:pt x="17" y="30"/>
                      <a:pt x="10" y="19"/>
                      <a:pt x="5" y="8"/>
                    </a:cubicBezTo>
                    <a:cubicBezTo>
                      <a:pt x="3" y="6"/>
                      <a:pt x="2" y="3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2" name="Freeform 888"/>
              <p:cNvSpPr>
                <a:spLocks noEditPoints="1"/>
              </p:cNvSpPr>
              <p:nvPr/>
            </p:nvSpPr>
            <p:spPr bwMode="auto">
              <a:xfrm>
                <a:off x="5418" y="1596"/>
                <a:ext cx="5" cy="10"/>
              </a:xfrm>
              <a:custGeom>
                <a:avLst/>
                <a:gdLst>
                  <a:gd name="T0" fmla="*/ 0 w 14"/>
                  <a:gd name="T1" fmla="*/ 0 h 24"/>
                  <a:gd name="T2" fmla="*/ 14 w 14"/>
                  <a:gd name="T3" fmla="*/ 24 h 24"/>
                  <a:gd name="T4" fmla="*/ 14 w 14"/>
                  <a:gd name="T5" fmla="*/ 24 h 24"/>
                  <a:gd name="T6" fmla="*/ 0 w 14"/>
                  <a:gd name="T7" fmla="*/ 0 h 24"/>
                  <a:gd name="T8" fmla="*/ 0 w 14"/>
                  <a:gd name="T9" fmla="*/ 0 h 24"/>
                  <a:gd name="T10" fmla="*/ 14 w 14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24">
                    <a:moveTo>
                      <a:pt x="0" y="0"/>
                    </a:moveTo>
                    <a:cubicBezTo>
                      <a:pt x="4" y="8"/>
                      <a:pt x="9" y="16"/>
                      <a:pt x="14" y="24"/>
                    </a:cubicBezTo>
                    <a:moveTo>
                      <a:pt x="14" y="24"/>
                    </a:moveTo>
                    <a:cubicBezTo>
                      <a:pt x="8" y="17"/>
                      <a:pt x="4" y="9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4" y="24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3" name="Freeform 889"/>
              <p:cNvSpPr>
                <a:spLocks/>
              </p:cNvSpPr>
              <p:nvPr/>
            </p:nvSpPr>
            <p:spPr bwMode="auto">
              <a:xfrm>
                <a:off x="5480" y="1638"/>
                <a:ext cx="65" cy="49"/>
              </a:xfrm>
              <a:custGeom>
                <a:avLst/>
                <a:gdLst>
                  <a:gd name="T0" fmla="*/ 167 w 168"/>
                  <a:gd name="T1" fmla="*/ 0 h 128"/>
                  <a:gd name="T2" fmla="*/ 116 w 168"/>
                  <a:gd name="T3" fmla="*/ 113 h 128"/>
                  <a:gd name="T4" fmla="*/ 40 w 168"/>
                  <a:gd name="T5" fmla="*/ 125 h 128"/>
                  <a:gd name="T6" fmla="*/ 0 w 168"/>
                  <a:gd name="T7" fmla="*/ 125 h 128"/>
                  <a:gd name="T8" fmla="*/ 67 w 168"/>
                  <a:gd name="T9" fmla="*/ 77 h 128"/>
                  <a:gd name="T10" fmla="*/ 167 w 168"/>
                  <a:gd name="T11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8" h="128">
                    <a:moveTo>
                      <a:pt x="167" y="0"/>
                    </a:moveTo>
                    <a:cubicBezTo>
                      <a:pt x="167" y="0"/>
                      <a:pt x="168" y="88"/>
                      <a:pt x="116" y="113"/>
                    </a:cubicBezTo>
                    <a:cubicBezTo>
                      <a:pt x="84" y="128"/>
                      <a:pt x="61" y="126"/>
                      <a:pt x="40" y="125"/>
                    </a:cubicBezTo>
                    <a:cubicBezTo>
                      <a:pt x="27" y="123"/>
                      <a:pt x="14" y="122"/>
                      <a:pt x="0" y="125"/>
                    </a:cubicBezTo>
                    <a:cubicBezTo>
                      <a:pt x="2" y="123"/>
                      <a:pt x="27" y="87"/>
                      <a:pt x="67" y="77"/>
                    </a:cubicBezTo>
                    <a:cubicBezTo>
                      <a:pt x="109" y="67"/>
                      <a:pt x="155" y="37"/>
                      <a:pt x="167" y="0"/>
                    </a:cubicBezTo>
                  </a:path>
                </a:pathLst>
              </a:custGeom>
              <a:solidFill>
                <a:srgbClr val="339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4" name="Freeform 890"/>
              <p:cNvSpPr>
                <a:spLocks/>
              </p:cNvSpPr>
              <p:nvPr/>
            </p:nvSpPr>
            <p:spPr bwMode="auto">
              <a:xfrm>
                <a:off x="5480" y="1638"/>
                <a:ext cx="64" cy="48"/>
              </a:xfrm>
              <a:custGeom>
                <a:avLst/>
                <a:gdLst>
                  <a:gd name="T0" fmla="*/ 167 w 167"/>
                  <a:gd name="T1" fmla="*/ 0 h 126"/>
                  <a:gd name="T2" fmla="*/ 167 w 167"/>
                  <a:gd name="T3" fmla="*/ 0 h 126"/>
                  <a:gd name="T4" fmla="*/ 60 w 167"/>
                  <a:gd name="T5" fmla="*/ 108 h 126"/>
                  <a:gd name="T6" fmla="*/ 0 w 167"/>
                  <a:gd name="T7" fmla="*/ 125 h 126"/>
                  <a:gd name="T8" fmla="*/ 0 w 167"/>
                  <a:gd name="T9" fmla="*/ 125 h 126"/>
                  <a:gd name="T10" fmla="*/ 20 w 167"/>
                  <a:gd name="T11" fmla="*/ 123 h 126"/>
                  <a:gd name="T12" fmla="*/ 40 w 167"/>
                  <a:gd name="T13" fmla="*/ 125 h 126"/>
                  <a:gd name="T14" fmla="*/ 62 w 167"/>
                  <a:gd name="T15" fmla="*/ 126 h 126"/>
                  <a:gd name="T16" fmla="*/ 116 w 167"/>
                  <a:gd name="T17" fmla="*/ 113 h 126"/>
                  <a:gd name="T18" fmla="*/ 167 w 167"/>
                  <a:gd name="T19" fmla="*/ 1 h 126"/>
                  <a:gd name="T20" fmla="*/ 167 w 167"/>
                  <a:gd name="T21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7" h="126">
                    <a:moveTo>
                      <a:pt x="167" y="0"/>
                    </a:moveTo>
                    <a:cubicBezTo>
                      <a:pt x="167" y="0"/>
                      <a:pt x="167" y="0"/>
                      <a:pt x="167" y="0"/>
                    </a:cubicBezTo>
                    <a:cubicBezTo>
                      <a:pt x="155" y="83"/>
                      <a:pt x="93" y="104"/>
                      <a:pt x="60" y="108"/>
                    </a:cubicBezTo>
                    <a:cubicBezTo>
                      <a:pt x="39" y="111"/>
                      <a:pt x="19" y="117"/>
                      <a:pt x="0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7" y="124"/>
                      <a:pt x="14" y="123"/>
                      <a:pt x="20" y="123"/>
                    </a:cubicBezTo>
                    <a:cubicBezTo>
                      <a:pt x="27" y="123"/>
                      <a:pt x="33" y="124"/>
                      <a:pt x="40" y="125"/>
                    </a:cubicBezTo>
                    <a:cubicBezTo>
                      <a:pt x="47" y="125"/>
                      <a:pt x="54" y="126"/>
                      <a:pt x="62" y="126"/>
                    </a:cubicBezTo>
                    <a:cubicBezTo>
                      <a:pt x="77" y="126"/>
                      <a:pt x="94" y="123"/>
                      <a:pt x="116" y="113"/>
                    </a:cubicBezTo>
                    <a:cubicBezTo>
                      <a:pt x="166" y="89"/>
                      <a:pt x="167" y="6"/>
                      <a:pt x="167" y="1"/>
                    </a:cubicBezTo>
                    <a:cubicBezTo>
                      <a:pt x="167" y="0"/>
                      <a:pt x="167" y="0"/>
                      <a:pt x="167" y="0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5" name="Freeform 891"/>
              <p:cNvSpPr>
                <a:spLocks/>
              </p:cNvSpPr>
              <p:nvPr/>
            </p:nvSpPr>
            <p:spPr bwMode="auto">
              <a:xfrm>
                <a:off x="5463" y="1659"/>
                <a:ext cx="73" cy="67"/>
              </a:xfrm>
              <a:custGeom>
                <a:avLst/>
                <a:gdLst>
                  <a:gd name="T0" fmla="*/ 41 w 188"/>
                  <a:gd name="T1" fmla="*/ 73 h 174"/>
                  <a:gd name="T2" fmla="*/ 62 w 188"/>
                  <a:gd name="T3" fmla="*/ 59 h 174"/>
                  <a:gd name="T4" fmla="*/ 65 w 188"/>
                  <a:gd name="T5" fmla="*/ 58 h 174"/>
                  <a:gd name="T6" fmla="*/ 67 w 188"/>
                  <a:gd name="T7" fmla="*/ 56 h 174"/>
                  <a:gd name="T8" fmla="*/ 72 w 188"/>
                  <a:gd name="T9" fmla="*/ 51 h 174"/>
                  <a:gd name="T10" fmla="*/ 82 w 188"/>
                  <a:gd name="T11" fmla="*/ 43 h 174"/>
                  <a:gd name="T12" fmla="*/ 109 w 188"/>
                  <a:gd name="T13" fmla="*/ 30 h 174"/>
                  <a:gd name="T14" fmla="*/ 109 w 188"/>
                  <a:gd name="T15" fmla="*/ 30 h 174"/>
                  <a:gd name="T16" fmla="*/ 97 w 188"/>
                  <a:gd name="T17" fmla="*/ 38 h 174"/>
                  <a:gd name="T18" fmla="*/ 84 w 188"/>
                  <a:gd name="T19" fmla="*/ 45 h 174"/>
                  <a:gd name="T20" fmla="*/ 74 w 188"/>
                  <a:gd name="T21" fmla="*/ 53 h 174"/>
                  <a:gd name="T22" fmla="*/ 71 w 188"/>
                  <a:gd name="T23" fmla="*/ 55 h 174"/>
                  <a:gd name="T24" fmla="*/ 89 w 188"/>
                  <a:gd name="T25" fmla="*/ 50 h 174"/>
                  <a:gd name="T26" fmla="*/ 118 w 188"/>
                  <a:gd name="T27" fmla="*/ 45 h 174"/>
                  <a:gd name="T28" fmla="*/ 132 w 188"/>
                  <a:gd name="T29" fmla="*/ 41 h 174"/>
                  <a:gd name="T30" fmla="*/ 144 w 188"/>
                  <a:gd name="T31" fmla="*/ 31 h 174"/>
                  <a:gd name="T32" fmla="*/ 158 w 188"/>
                  <a:gd name="T33" fmla="*/ 16 h 174"/>
                  <a:gd name="T34" fmla="*/ 158 w 188"/>
                  <a:gd name="T35" fmla="*/ 16 h 174"/>
                  <a:gd name="T36" fmla="*/ 137 w 188"/>
                  <a:gd name="T37" fmla="*/ 40 h 174"/>
                  <a:gd name="T38" fmla="*/ 143 w 188"/>
                  <a:gd name="T39" fmla="*/ 37 h 174"/>
                  <a:gd name="T40" fmla="*/ 188 w 188"/>
                  <a:gd name="T41" fmla="*/ 0 h 174"/>
                  <a:gd name="T42" fmla="*/ 188 w 188"/>
                  <a:gd name="T43" fmla="*/ 0 h 174"/>
                  <a:gd name="T44" fmla="*/ 152 w 188"/>
                  <a:gd name="T45" fmla="*/ 35 h 174"/>
                  <a:gd name="T46" fmla="*/ 130 w 188"/>
                  <a:gd name="T47" fmla="*/ 45 h 174"/>
                  <a:gd name="T48" fmla="*/ 101 w 188"/>
                  <a:gd name="T49" fmla="*/ 52 h 174"/>
                  <a:gd name="T50" fmla="*/ 74 w 188"/>
                  <a:gd name="T51" fmla="*/ 59 h 174"/>
                  <a:gd name="T52" fmla="*/ 50 w 188"/>
                  <a:gd name="T53" fmla="*/ 71 h 174"/>
                  <a:gd name="T54" fmla="*/ 19 w 188"/>
                  <a:gd name="T55" fmla="*/ 110 h 174"/>
                  <a:gd name="T56" fmla="*/ 2 w 188"/>
                  <a:gd name="T57" fmla="*/ 173 h 174"/>
                  <a:gd name="T58" fmla="*/ 1 w 188"/>
                  <a:gd name="T59" fmla="*/ 173 h 174"/>
                  <a:gd name="T60" fmla="*/ 41 w 188"/>
                  <a:gd name="T61" fmla="*/ 73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8" h="174">
                    <a:moveTo>
                      <a:pt x="41" y="73"/>
                    </a:moveTo>
                    <a:cubicBezTo>
                      <a:pt x="47" y="67"/>
                      <a:pt x="54" y="63"/>
                      <a:pt x="62" y="59"/>
                    </a:cubicBezTo>
                    <a:cubicBezTo>
                      <a:pt x="63" y="58"/>
                      <a:pt x="64" y="58"/>
                      <a:pt x="65" y="58"/>
                    </a:cubicBezTo>
                    <a:cubicBezTo>
                      <a:pt x="66" y="57"/>
                      <a:pt x="66" y="56"/>
                      <a:pt x="67" y="56"/>
                    </a:cubicBezTo>
                    <a:cubicBezTo>
                      <a:pt x="68" y="54"/>
                      <a:pt x="70" y="52"/>
                      <a:pt x="72" y="51"/>
                    </a:cubicBezTo>
                    <a:cubicBezTo>
                      <a:pt x="75" y="48"/>
                      <a:pt x="78" y="45"/>
                      <a:pt x="82" y="43"/>
                    </a:cubicBezTo>
                    <a:cubicBezTo>
                      <a:pt x="91" y="38"/>
                      <a:pt x="100" y="35"/>
                      <a:pt x="109" y="30"/>
                    </a:cubicBezTo>
                    <a:cubicBezTo>
                      <a:pt x="109" y="30"/>
                      <a:pt x="109" y="30"/>
                      <a:pt x="109" y="30"/>
                    </a:cubicBezTo>
                    <a:cubicBezTo>
                      <a:pt x="105" y="33"/>
                      <a:pt x="101" y="35"/>
                      <a:pt x="97" y="38"/>
                    </a:cubicBezTo>
                    <a:cubicBezTo>
                      <a:pt x="92" y="40"/>
                      <a:pt x="88" y="42"/>
                      <a:pt x="84" y="45"/>
                    </a:cubicBezTo>
                    <a:cubicBezTo>
                      <a:pt x="81" y="47"/>
                      <a:pt x="77" y="50"/>
                      <a:pt x="74" y="53"/>
                    </a:cubicBezTo>
                    <a:cubicBezTo>
                      <a:pt x="73" y="53"/>
                      <a:pt x="72" y="54"/>
                      <a:pt x="71" y="55"/>
                    </a:cubicBezTo>
                    <a:cubicBezTo>
                      <a:pt x="77" y="53"/>
                      <a:pt x="83" y="52"/>
                      <a:pt x="89" y="50"/>
                    </a:cubicBezTo>
                    <a:cubicBezTo>
                      <a:pt x="99" y="49"/>
                      <a:pt x="108" y="47"/>
                      <a:pt x="118" y="45"/>
                    </a:cubicBezTo>
                    <a:cubicBezTo>
                      <a:pt x="122" y="44"/>
                      <a:pt x="127" y="43"/>
                      <a:pt x="132" y="41"/>
                    </a:cubicBezTo>
                    <a:cubicBezTo>
                      <a:pt x="136" y="38"/>
                      <a:pt x="140" y="34"/>
                      <a:pt x="144" y="31"/>
                    </a:cubicBezTo>
                    <a:cubicBezTo>
                      <a:pt x="149" y="26"/>
                      <a:pt x="154" y="21"/>
                      <a:pt x="158" y="16"/>
                    </a:cubicBezTo>
                    <a:cubicBezTo>
                      <a:pt x="158" y="16"/>
                      <a:pt x="158" y="16"/>
                      <a:pt x="158" y="16"/>
                    </a:cubicBezTo>
                    <a:cubicBezTo>
                      <a:pt x="152" y="25"/>
                      <a:pt x="145" y="32"/>
                      <a:pt x="137" y="40"/>
                    </a:cubicBezTo>
                    <a:cubicBezTo>
                      <a:pt x="139" y="39"/>
                      <a:pt x="141" y="38"/>
                      <a:pt x="143" y="37"/>
                    </a:cubicBezTo>
                    <a:cubicBezTo>
                      <a:pt x="161" y="29"/>
                      <a:pt x="177" y="16"/>
                      <a:pt x="188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79" y="14"/>
                      <a:pt x="167" y="26"/>
                      <a:pt x="152" y="35"/>
                    </a:cubicBezTo>
                    <a:cubicBezTo>
                      <a:pt x="145" y="39"/>
                      <a:pt x="138" y="43"/>
                      <a:pt x="130" y="45"/>
                    </a:cubicBezTo>
                    <a:cubicBezTo>
                      <a:pt x="120" y="48"/>
                      <a:pt x="111" y="50"/>
                      <a:pt x="101" y="52"/>
                    </a:cubicBezTo>
                    <a:cubicBezTo>
                      <a:pt x="92" y="54"/>
                      <a:pt x="83" y="56"/>
                      <a:pt x="74" y="59"/>
                    </a:cubicBezTo>
                    <a:cubicBezTo>
                      <a:pt x="65" y="61"/>
                      <a:pt x="58" y="66"/>
                      <a:pt x="50" y="71"/>
                    </a:cubicBezTo>
                    <a:cubicBezTo>
                      <a:pt x="37" y="81"/>
                      <a:pt x="26" y="94"/>
                      <a:pt x="19" y="110"/>
                    </a:cubicBezTo>
                    <a:cubicBezTo>
                      <a:pt x="10" y="130"/>
                      <a:pt x="4" y="151"/>
                      <a:pt x="2" y="173"/>
                    </a:cubicBezTo>
                    <a:cubicBezTo>
                      <a:pt x="2" y="174"/>
                      <a:pt x="0" y="174"/>
                      <a:pt x="1" y="173"/>
                    </a:cubicBezTo>
                    <a:cubicBezTo>
                      <a:pt x="3" y="137"/>
                      <a:pt x="13" y="98"/>
                      <a:pt x="41" y="73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6" name="Freeform 892"/>
              <p:cNvSpPr>
                <a:spLocks/>
              </p:cNvSpPr>
              <p:nvPr/>
            </p:nvSpPr>
            <p:spPr bwMode="auto">
              <a:xfrm>
                <a:off x="5502" y="1668"/>
                <a:ext cx="9" cy="8"/>
              </a:xfrm>
              <a:custGeom>
                <a:avLst/>
                <a:gdLst>
                  <a:gd name="T0" fmla="*/ 0 w 24"/>
                  <a:gd name="T1" fmla="*/ 21 h 21"/>
                  <a:gd name="T2" fmla="*/ 11 w 24"/>
                  <a:gd name="T3" fmla="*/ 11 h 21"/>
                  <a:gd name="T4" fmla="*/ 24 w 24"/>
                  <a:gd name="T5" fmla="*/ 0 h 21"/>
                  <a:gd name="T6" fmla="*/ 24 w 24"/>
                  <a:gd name="T7" fmla="*/ 1 h 21"/>
                  <a:gd name="T8" fmla="*/ 13 w 24"/>
                  <a:gd name="T9" fmla="*/ 11 h 21"/>
                  <a:gd name="T10" fmla="*/ 1 w 24"/>
                  <a:gd name="T11" fmla="*/ 21 h 21"/>
                  <a:gd name="T12" fmla="*/ 0 w 24"/>
                  <a:gd name="T13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21">
                    <a:moveTo>
                      <a:pt x="0" y="21"/>
                    </a:moveTo>
                    <a:cubicBezTo>
                      <a:pt x="3" y="16"/>
                      <a:pt x="7" y="13"/>
                      <a:pt x="11" y="11"/>
                    </a:cubicBezTo>
                    <a:cubicBezTo>
                      <a:pt x="16" y="8"/>
                      <a:pt x="20" y="5"/>
                      <a:pt x="24" y="0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1" y="5"/>
                      <a:pt x="17" y="8"/>
                      <a:pt x="13" y="11"/>
                    </a:cubicBezTo>
                    <a:cubicBezTo>
                      <a:pt x="8" y="13"/>
                      <a:pt x="4" y="17"/>
                      <a:pt x="1" y="21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7" name="Freeform 893"/>
              <p:cNvSpPr>
                <a:spLocks/>
              </p:cNvSpPr>
              <p:nvPr/>
            </p:nvSpPr>
            <p:spPr bwMode="auto">
              <a:xfrm>
                <a:off x="5442" y="1711"/>
                <a:ext cx="50" cy="75"/>
              </a:xfrm>
              <a:custGeom>
                <a:avLst/>
                <a:gdLst>
                  <a:gd name="T0" fmla="*/ 50 w 50"/>
                  <a:gd name="T1" fmla="*/ 0 h 75"/>
                  <a:gd name="T2" fmla="*/ 49 w 50"/>
                  <a:gd name="T3" fmla="*/ 19 h 75"/>
                  <a:gd name="T4" fmla="*/ 46 w 50"/>
                  <a:gd name="T5" fmla="*/ 75 h 75"/>
                  <a:gd name="T6" fmla="*/ 4 w 50"/>
                  <a:gd name="T7" fmla="*/ 75 h 75"/>
                  <a:gd name="T8" fmla="*/ 1 w 50"/>
                  <a:gd name="T9" fmla="*/ 19 h 75"/>
                  <a:gd name="T10" fmla="*/ 0 w 50"/>
                  <a:gd name="T11" fmla="*/ 0 h 75"/>
                  <a:gd name="T12" fmla="*/ 50 w 50"/>
                  <a:gd name="T1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75">
                    <a:moveTo>
                      <a:pt x="50" y="0"/>
                    </a:moveTo>
                    <a:lnTo>
                      <a:pt x="49" y="19"/>
                    </a:lnTo>
                    <a:lnTo>
                      <a:pt x="46" y="75"/>
                    </a:lnTo>
                    <a:lnTo>
                      <a:pt x="4" y="75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8" name="Freeform 894"/>
              <p:cNvSpPr>
                <a:spLocks/>
              </p:cNvSpPr>
              <p:nvPr/>
            </p:nvSpPr>
            <p:spPr bwMode="auto">
              <a:xfrm>
                <a:off x="5442" y="1711"/>
                <a:ext cx="50" cy="19"/>
              </a:xfrm>
              <a:custGeom>
                <a:avLst/>
                <a:gdLst>
                  <a:gd name="T0" fmla="*/ 50 w 50"/>
                  <a:gd name="T1" fmla="*/ 0 h 19"/>
                  <a:gd name="T2" fmla="*/ 49 w 50"/>
                  <a:gd name="T3" fmla="*/ 19 h 19"/>
                  <a:gd name="T4" fmla="*/ 1 w 50"/>
                  <a:gd name="T5" fmla="*/ 19 h 19"/>
                  <a:gd name="T6" fmla="*/ 0 w 50"/>
                  <a:gd name="T7" fmla="*/ 0 h 19"/>
                  <a:gd name="T8" fmla="*/ 50 w 50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9">
                    <a:moveTo>
                      <a:pt x="50" y="0"/>
                    </a:moveTo>
                    <a:lnTo>
                      <a:pt x="49" y="19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9" name="Rectangle 895"/>
              <p:cNvSpPr>
                <a:spLocks noChangeArrowheads="1"/>
              </p:cNvSpPr>
              <p:nvPr/>
            </p:nvSpPr>
            <p:spPr bwMode="auto">
              <a:xfrm>
                <a:off x="5439" y="1704"/>
                <a:ext cx="55" cy="17"/>
              </a:xfrm>
              <a:prstGeom prst="rect">
                <a:avLst/>
              </a:pr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0" name="Freeform 896"/>
              <p:cNvSpPr>
                <a:spLocks/>
              </p:cNvSpPr>
              <p:nvPr/>
            </p:nvSpPr>
            <p:spPr bwMode="auto">
              <a:xfrm>
                <a:off x="5397" y="1356"/>
                <a:ext cx="119" cy="152"/>
              </a:xfrm>
              <a:custGeom>
                <a:avLst/>
                <a:gdLst>
                  <a:gd name="T0" fmla="*/ 119 w 119"/>
                  <a:gd name="T1" fmla="*/ 152 h 152"/>
                  <a:gd name="T2" fmla="*/ 0 w 119"/>
                  <a:gd name="T3" fmla="*/ 152 h 152"/>
                  <a:gd name="T4" fmla="*/ 0 w 119"/>
                  <a:gd name="T5" fmla="*/ 0 h 152"/>
                  <a:gd name="T6" fmla="*/ 100 w 119"/>
                  <a:gd name="T7" fmla="*/ 0 h 152"/>
                  <a:gd name="T8" fmla="*/ 119 w 119"/>
                  <a:gd name="T9" fmla="*/ 18 h 152"/>
                  <a:gd name="T10" fmla="*/ 119 w 119"/>
                  <a:gd name="T11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152">
                    <a:moveTo>
                      <a:pt x="119" y="152"/>
                    </a:moveTo>
                    <a:lnTo>
                      <a:pt x="0" y="152"/>
                    </a:lnTo>
                    <a:lnTo>
                      <a:pt x="0" y="0"/>
                    </a:lnTo>
                    <a:lnTo>
                      <a:pt x="100" y="0"/>
                    </a:lnTo>
                    <a:lnTo>
                      <a:pt x="119" y="18"/>
                    </a:lnTo>
                    <a:lnTo>
                      <a:pt x="119" y="15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1" name="Freeform 897"/>
              <p:cNvSpPr>
                <a:spLocks noEditPoints="1"/>
              </p:cNvSpPr>
              <p:nvPr/>
            </p:nvSpPr>
            <p:spPr bwMode="auto">
              <a:xfrm>
                <a:off x="5396" y="1356"/>
                <a:ext cx="120" cy="152"/>
              </a:xfrm>
              <a:custGeom>
                <a:avLst/>
                <a:gdLst>
                  <a:gd name="T0" fmla="*/ 120 w 120"/>
                  <a:gd name="T1" fmla="*/ 152 h 152"/>
                  <a:gd name="T2" fmla="*/ 1 w 120"/>
                  <a:gd name="T3" fmla="*/ 152 h 152"/>
                  <a:gd name="T4" fmla="*/ 1 w 120"/>
                  <a:gd name="T5" fmla="*/ 152 h 152"/>
                  <a:gd name="T6" fmla="*/ 1 w 120"/>
                  <a:gd name="T7" fmla="*/ 152 h 152"/>
                  <a:gd name="T8" fmla="*/ 0 w 120"/>
                  <a:gd name="T9" fmla="*/ 0 h 152"/>
                  <a:gd name="T10" fmla="*/ 0 w 120"/>
                  <a:gd name="T11" fmla="*/ 0 h 152"/>
                  <a:gd name="T12" fmla="*/ 1 w 120"/>
                  <a:gd name="T13" fmla="*/ 0 h 152"/>
                  <a:gd name="T14" fmla="*/ 101 w 120"/>
                  <a:gd name="T15" fmla="*/ 0 h 152"/>
                  <a:gd name="T16" fmla="*/ 120 w 120"/>
                  <a:gd name="T17" fmla="*/ 18 h 152"/>
                  <a:gd name="T18" fmla="*/ 120 w 120"/>
                  <a:gd name="T19" fmla="*/ 152 h 152"/>
                  <a:gd name="T20" fmla="*/ 120 w 120"/>
                  <a:gd name="T21" fmla="*/ 152 h 152"/>
                  <a:gd name="T22" fmla="*/ 119 w 120"/>
                  <a:gd name="T23" fmla="*/ 18 h 152"/>
                  <a:gd name="T24" fmla="*/ 101 w 120"/>
                  <a:gd name="T25" fmla="*/ 0 h 152"/>
                  <a:gd name="T26" fmla="*/ 101 w 120"/>
                  <a:gd name="T27" fmla="*/ 0 h 152"/>
                  <a:gd name="T28" fmla="*/ 1 w 120"/>
                  <a:gd name="T29" fmla="*/ 0 h 152"/>
                  <a:gd name="T30" fmla="*/ 1 w 120"/>
                  <a:gd name="T31" fmla="*/ 0 h 152"/>
                  <a:gd name="T32" fmla="*/ 1 w 120"/>
                  <a:gd name="T33" fmla="*/ 152 h 152"/>
                  <a:gd name="T34" fmla="*/ 1 w 120"/>
                  <a:gd name="T35" fmla="*/ 152 h 152"/>
                  <a:gd name="T36" fmla="*/ 120 w 120"/>
                  <a:gd name="T37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" h="152">
                    <a:moveTo>
                      <a:pt x="120" y="152"/>
                    </a:moveTo>
                    <a:lnTo>
                      <a:pt x="1" y="152"/>
                    </a:lnTo>
                    <a:lnTo>
                      <a:pt x="1" y="152"/>
                    </a:lnTo>
                    <a:lnTo>
                      <a:pt x="1" y="15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01" y="0"/>
                    </a:lnTo>
                    <a:lnTo>
                      <a:pt x="120" y="18"/>
                    </a:lnTo>
                    <a:lnTo>
                      <a:pt x="120" y="152"/>
                    </a:lnTo>
                    <a:close/>
                    <a:moveTo>
                      <a:pt x="120" y="152"/>
                    </a:moveTo>
                    <a:lnTo>
                      <a:pt x="119" y="18"/>
                    </a:lnTo>
                    <a:lnTo>
                      <a:pt x="101" y="0"/>
                    </a:lnTo>
                    <a:lnTo>
                      <a:pt x="10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152"/>
                    </a:lnTo>
                    <a:lnTo>
                      <a:pt x="1" y="152"/>
                    </a:lnTo>
                    <a:lnTo>
                      <a:pt x="120" y="152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2" name="Freeform 898"/>
              <p:cNvSpPr>
                <a:spLocks/>
              </p:cNvSpPr>
              <p:nvPr/>
            </p:nvSpPr>
            <p:spPr bwMode="auto">
              <a:xfrm>
                <a:off x="5410" y="1388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3" name="Freeform 899"/>
              <p:cNvSpPr>
                <a:spLocks/>
              </p:cNvSpPr>
              <p:nvPr/>
            </p:nvSpPr>
            <p:spPr bwMode="auto">
              <a:xfrm>
                <a:off x="5410" y="1392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4" name="Freeform 900"/>
              <p:cNvSpPr>
                <a:spLocks/>
              </p:cNvSpPr>
              <p:nvPr/>
            </p:nvSpPr>
            <p:spPr bwMode="auto">
              <a:xfrm>
                <a:off x="5410" y="1396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5" name="Freeform 901"/>
              <p:cNvSpPr>
                <a:spLocks/>
              </p:cNvSpPr>
              <p:nvPr/>
            </p:nvSpPr>
            <p:spPr bwMode="auto">
              <a:xfrm>
                <a:off x="5410" y="1399"/>
                <a:ext cx="93" cy="1"/>
              </a:xfrm>
              <a:custGeom>
                <a:avLst/>
                <a:gdLst>
                  <a:gd name="T0" fmla="*/ 0 w 93"/>
                  <a:gd name="T1" fmla="*/ 1 h 1"/>
                  <a:gd name="T2" fmla="*/ 46 w 93"/>
                  <a:gd name="T3" fmla="*/ 0 h 1"/>
                  <a:gd name="T4" fmla="*/ 93 w 93"/>
                  <a:gd name="T5" fmla="*/ 1 h 1"/>
                  <a:gd name="T6" fmla="*/ 46 w 93"/>
                  <a:gd name="T7" fmla="*/ 1 h 1"/>
                  <a:gd name="T8" fmla="*/ 0 w 9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">
                    <a:moveTo>
                      <a:pt x="0" y="1"/>
                    </a:moveTo>
                    <a:lnTo>
                      <a:pt x="46" y="0"/>
                    </a:lnTo>
                    <a:lnTo>
                      <a:pt x="93" y="1"/>
                    </a:lnTo>
                    <a:lnTo>
                      <a:pt x="46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6" name="Freeform 902"/>
              <p:cNvSpPr>
                <a:spLocks/>
              </p:cNvSpPr>
              <p:nvPr/>
            </p:nvSpPr>
            <p:spPr bwMode="auto">
              <a:xfrm>
                <a:off x="5410" y="1403"/>
                <a:ext cx="93" cy="1"/>
              </a:xfrm>
              <a:custGeom>
                <a:avLst/>
                <a:gdLst>
                  <a:gd name="T0" fmla="*/ 0 w 93"/>
                  <a:gd name="T1" fmla="*/ 1 h 1"/>
                  <a:gd name="T2" fmla="*/ 46 w 93"/>
                  <a:gd name="T3" fmla="*/ 0 h 1"/>
                  <a:gd name="T4" fmla="*/ 93 w 93"/>
                  <a:gd name="T5" fmla="*/ 1 h 1"/>
                  <a:gd name="T6" fmla="*/ 46 w 93"/>
                  <a:gd name="T7" fmla="*/ 1 h 1"/>
                  <a:gd name="T8" fmla="*/ 0 w 9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">
                    <a:moveTo>
                      <a:pt x="0" y="1"/>
                    </a:moveTo>
                    <a:lnTo>
                      <a:pt x="46" y="0"/>
                    </a:lnTo>
                    <a:lnTo>
                      <a:pt x="93" y="1"/>
                    </a:lnTo>
                    <a:lnTo>
                      <a:pt x="46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7" name="Freeform 903"/>
              <p:cNvSpPr>
                <a:spLocks/>
              </p:cNvSpPr>
              <p:nvPr/>
            </p:nvSpPr>
            <p:spPr bwMode="auto">
              <a:xfrm>
                <a:off x="5410" y="1407"/>
                <a:ext cx="93" cy="1"/>
              </a:xfrm>
              <a:custGeom>
                <a:avLst/>
                <a:gdLst>
                  <a:gd name="T0" fmla="*/ 0 w 93"/>
                  <a:gd name="T1" fmla="*/ 1 h 1"/>
                  <a:gd name="T2" fmla="*/ 46 w 93"/>
                  <a:gd name="T3" fmla="*/ 0 h 1"/>
                  <a:gd name="T4" fmla="*/ 93 w 93"/>
                  <a:gd name="T5" fmla="*/ 0 h 1"/>
                  <a:gd name="T6" fmla="*/ 46 w 93"/>
                  <a:gd name="T7" fmla="*/ 1 h 1"/>
                  <a:gd name="T8" fmla="*/ 0 w 9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">
                    <a:moveTo>
                      <a:pt x="0" y="1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8" name="Freeform 904"/>
              <p:cNvSpPr>
                <a:spLocks/>
              </p:cNvSpPr>
              <p:nvPr/>
            </p:nvSpPr>
            <p:spPr bwMode="auto">
              <a:xfrm>
                <a:off x="5410" y="1411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9" name="Freeform 905"/>
              <p:cNvSpPr>
                <a:spLocks/>
              </p:cNvSpPr>
              <p:nvPr/>
            </p:nvSpPr>
            <p:spPr bwMode="auto">
              <a:xfrm>
                <a:off x="5410" y="1415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0" name="Freeform 906"/>
              <p:cNvSpPr>
                <a:spLocks/>
              </p:cNvSpPr>
              <p:nvPr/>
            </p:nvSpPr>
            <p:spPr bwMode="auto">
              <a:xfrm>
                <a:off x="5410" y="1419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1" name="Freeform 907"/>
              <p:cNvSpPr>
                <a:spLocks/>
              </p:cNvSpPr>
              <p:nvPr/>
            </p:nvSpPr>
            <p:spPr bwMode="auto">
              <a:xfrm>
                <a:off x="5410" y="1422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2" name="Freeform 908"/>
              <p:cNvSpPr>
                <a:spLocks/>
              </p:cNvSpPr>
              <p:nvPr/>
            </p:nvSpPr>
            <p:spPr bwMode="auto">
              <a:xfrm>
                <a:off x="5410" y="1426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3" name="Freeform 909"/>
              <p:cNvSpPr>
                <a:spLocks/>
              </p:cNvSpPr>
              <p:nvPr/>
            </p:nvSpPr>
            <p:spPr bwMode="auto">
              <a:xfrm>
                <a:off x="5410" y="1430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4" name="Freeform 910"/>
              <p:cNvSpPr>
                <a:spLocks/>
              </p:cNvSpPr>
              <p:nvPr/>
            </p:nvSpPr>
            <p:spPr bwMode="auto">
              <a:xfrm>
                <a:off x="5410" y="1434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5" name="Freeform 911"/>
              <p:cNvSpPr>
                <a:spLocks/>
              </p:cNvSpPr>
              <p:nvPr/>
            </p:nvSpPr>
            <p:spPr bwMode="auto">
              <a:xfrm>
                <a:off x="5410" y="1437"/>
                <a:ext cx="93" cy="1"/>
              </a:xfrm>
              <a:custGeom>
                <a:avLst/>
                <a:gdLst>
                  <a:gd name="T0" fmla="*/ 0 w 93"/>
                  <a:gd name="T1" fmla="*/ 0 h 1"/>
                  <a:gd name="T2" fmla="*/ 46 w 93"/>
                  <a:gd name="T3" fmla="*/ 0 h 1"/>
                  <a:gd name="T4" fmla="*/ 93 w 93"/>
                  <a:gd name="T5" fmla="*/ 0 h 1"/>
                  <a:gd name="T6" fmla="*/ 46 w 93"/>
                  <a:gd name="T7" fmla="*/ 1 h 1"/>
                  <a:gd name="T8" fmla="*/ 0 w 9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6" name="Freeform 912"/>
              <p:cNvSpPr>
                <a:spLocks/>
              </p:cNvSpPr>
              <p:nvPr/>
            </p:nvSpPr>
            <p:spPr bwMode="auto">
              <a:xfrm>
                <a:off x="5410" y="1441"/>
                <a:ext cx="93" cy="1"/>
              </a:xfrm>
              <a:custGeom>
                <a:avLst/>
                <a:gdLst>
                  <a:gd name="T0" fmla="*/ 0 w 93"/>
                  <a:gd name="T1" fmla="*/ 0 h 1"/>
                  <a:gd name="T2" fmla="*/ 46 w 93"/>
                  <a:gd name="T3" fmla="*/ 0 h 1"/>
                  <a:gd name="T4" fmla="*/ 93 w 93"/>
                  <a:gd name="T5" fmla="*/ 0 h 1"/>
                  <a:gd name="T6" fmla="*/ 46 w 93"/>
                  <a:gd name="T7" fmla="*/ 1 h 1"/>
                  <a:gd name="T8" fmla="*/ 0 w 9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7" name="Rectangle 913"/>
              <p:cNvSpPr>
                <a:spLocks noChangeArrowheads="1"/>
              </p:cNvSpPr>
              <p:nvPr/>
            </p:nvSpPr>
            <p:spPr bwMode="auto">
              <a:xfrm>
                <a:off x="5419" y="1430"/>
                <a:ext cx="7" cy="16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8" name="Rectangle 914"/>
              <p:cNvSpPr>
                <a:spLocks noChangeArrowheads="1"/>
              </p:cNvSpPr>
              <p:nvPr/>
            </p:nvSpPr>
            <p:spPr bwMode="auto">
              <a:xfrm>
                <a:off x="5432" y="1421"/>
                <a:ext cx="8" cy="25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9" name="Rectangle 915"/>
              <p:cNvSpPr>
                <a:spLocks noChangeArrowheads="1"/>
              </p:cNvSpPr>
              <p:nvPr/>
            </p:nvSpPr>
            <p:spPr bwMode="auto">
              <a:xfrm>
                <a:off x="5445" y="1412"/>
                <a:ext cx="8" cy="34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0" name="Rectangle 916"/>
              <p:cNvSpPr>
                <a:spLocks noChangeArrowheads="1"/>
              </p:cNvSpPr>
              <p:nvPr/>
            </p:nvSpPr>
            <p:spPr bwMode="auto">
              <a:xfrm>
                <a:off x="5458" y="1408"/>
                <a:ext cx="8" cy="38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1" name="Rectangle 917"/>
              <p:cNvSpPr>
                <a:spLocks noChangeArrowheads="1"/>
              </p:cNvSpPr>
              <p:nvPr/>
            </p:nvSpPr>
            <p:spPr bwMode="auto">
              <a:xfrm>
                <a:off x="5472" y="1401"/>
                <a:ext cx="7" cy="45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2" name="Rectangle 918"/>
              <p:cNvSpPr>
                <a:spLocks noChangeArrowheads="1"/>
              </p:cNvSpPr>
              <p:nvPr/>
            </p:nvSpPr>
            <p:spPr bwMode="auto">
              <a:xfrm>
                <a:off x="5485" y="1393"/>
                <a:ext cx="7" cy="53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3" name="Freeform 919"/>
              <p:cNvSpPr>
                <a:spLocks/>
              </p:cNvSpPr>
              <p:nvPr/>
            </p:nvSpPr>
            <p:spPr bwMode="auto">
              <a:xfrm>
                <a:off x="5412" y="1386"/>
                <a:ext cx="91" cy="60"/>
              </a:xfrm>
              <a:custGeom>
                <a:avLst/>
                <a:gdLst>
                  <a:gd name="T0" fmla="*/ 1 w 237"/>
                  <a:gd name="T1" fmla="*/ 0 h 158"/>
                  <a:gd name="T2" fmla="*/ 2 w 237"/>
                  <a:gd name="T3" fmla="*/ 39 h 158"/>
                  <a:gd name="T4" fmla="*/ 2 w 237"/>
                  <a:gd name="T5" fmla="*/ 79 h 158"/>
                  <a:gd name="T6" fmla="*/ 2 w 237"/>
                  <a:gd name="T7" fmla="*/ 157 h 158"/>
                  <a:gd name="T8" fmla="*/ 1 w 237"/>
                  <a:gd name="T9" fmla="*/ 156 h 158"/>
                  <a:gd name="T10" fmla="*/ 60 w 237"/>
                  <a:gd name="T11" fmla="*/ 156 h 158"/>
                  <a:gd name="T12" fmla="*/ 119 w 237"/>
                  <a:gd name="T13" fmla="*/ 156 h 158"/>
                  <a:gd name="T14" fmla="*/ 178 w 237"/>
                  <a:gd name="T15" fmla="*/ 156 h 158"/>
                  <a:gd name="T16" fmla="*/ 237 w 237"/>
                  <a:gd name="T17" fmla="*/ 157 h 158"/>
                  <a:gd name="T18" fmla="*/ 178 w 237"/>
                  <a:gd name="T19" fmla="*/ 157 h 158"/>
                  <a:gd name="T20" fmla="*/ 119 w 237"/>
                  <a:gd name="T21" fmla="*/ 158 h 158"/>
                  <a:gd name="T22" fmla="*/ 60 w 237"/>
                  <a:gd name="T23" fmla="*/ 158 h 158"/>
                  <a:gd name="T24" fmla="*/ 0 w 237"/>
                  <a:gd name="T25" fmla="*/ 158 h 158"/>
                  <a:gd name="T26" fmla="*/ 0 w 237"/>
                  <a:gd name="T27" fmla="*/ 157 h 158"/>
                  <a:gd name="T28" fmla="*/ 0 w 237"/>
                  <a:gd name="T29" fmla="*/ 79 h 158"/>
                  <a:gd name="T30" fmla="*/ 1 w 237"/>
                  <a:gd name="T31" fmla="*/ 39 h 158"/>
                  <a:gd name="T32" fmla="*/ 1 w 237"/>
                  <a:gd name="T33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7" h="158">
                    <a:moveTo>
                      <a:pt x="1" y="0"/>
                    </a:moveTo>
                    <a:cubicBezTo>
                      <a:pt x="2" y="39"/>
                      <a:pt x="2" y="39"/>
                      <a:pt x="2" y="39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2" y="105"/>
                      <a:pt x="2" y="131"/>
                      <a:pt x="2" y="157"/>
                    </a:cubicBezTo>
                    <a:cubicBezTo>
                      <a:pt x="1" y="156"/>
                      <a:pt x="1" y="156"/>
                      <a:pt x="1" y="156"/>
                    </a:cubicBezTo>
                    <a:cubicBezTo>
                      <a:pt x="60" y="156"/>
                      <a:pt x="60" y="156"/>
                      <a:pt x="60" y="156"/>
                    </a:cubicBezTo>
                    <a:cubicBezTo>
                      <a:pt x="119" y="156"/>
                      <a:pt x="119" y="156"/>
                      <a:pt x="119" y="156"/>
                    </a:cubicBezTo>
                    <a:cubicBezTo>
                      <a:pt x="178" y="156"/>
                      <a:pt x="178" y="156"/>
                      <a:pt x="178" y="156"/>
                    </a:cubicBezTo>
                    <a:cubicBezTo>
                      <a:pt x="237" y="157"/>
                      <a:pt x="237" y="157"/>
                      <a:pt x="237" y="157"/>
                    </a:cubicBezTo>
                    <a:cubicBezTo>
                      <a:pt x="178" y="157"/>
                      <a:pt x="178" y="157"/>
                      <a:pt x="178" y="157"/>
                    </a:cubicBezTo>
                    <a:cubicBezTo>
                      <a:pt x="119" y="158"/>
                      <a:pt x="119" y="158"/>
                      <a:pt x="119" y="158"/>
                    </a:cubicBezTo>
                    <a:cubicBezTo>
                      <a:pt x="60" y="158"/>
                      <a:pt x="60" y="158"/>
                      <a:pt x="60" y="158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131"/>
                      <a:pt x="0" y="105"/>
                      <a:pt x="0" y="79"/>
                    </a:cubicBezTo>
                    <a:cubicBezTo>
                      <a:pt x="1" y="39"/>
                      <a:pt x="1" y="39"/>
                      <a:pt x="1" y="39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4" name="Rectangle 920"/>
              <p:cNvSpPr>
                <a:spLocks noChangeArrowheads="1"/>
              </p:cNvSpPr>
              <p:nvPr/>
            </p:nvSpPr>
            <p:spPr bwMode="auto">
              <a:xfrm>
                <a:off x="5419" y="1449"/>
                <a:ext cx="7" cy="1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5" name="Rectangle 921"/>
              <p:cNvSpPr>
                <a:spLocks noChangeArrowheads="1"/>
              </p:cNvSpPr>
              <p:nvPr/>
            </p:nvSpPr>
            <p:spPr bwMode="auto">
              <a:xfrm>
                <a:off x="5432" y="1449"/>
                <a:ext cx="8" cy="1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6" name="Rectangle 922"/>
              <p:cNvSpPr>
                <a:spLocks noChangeArrowheads="1"/>
              </p:cNvSpPr>
              <p:nvPr/>
            </p:nvSpPr>
            <p:spPr bwMode="auto">
              <a:xfrm>
                <a:off x="5445" y="1449"/>
                <a:ext cx="8" cy="1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7" name="Rectangle 923"/>
              <p:cNvSpPr>
                <a:spLocks noChangeArrowheads="1"/>
              </p:cNvSpPr>
              <p:nvPr/>
            </p:nvSpPr>
            <p:spPr bwMode="auto">
              <a:xfrm>
                <a:off x="5458" y="1449"/>
                <a:ext cx="8" cy="1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8" name="Rectangle 924"/>
              <p:cNvSpPr>
                <a:spLocks noChangeArrowheads="1"/>
              </p:cNvSpPr>
              <p:nvPr/>
            </p:nvSpPr>
            <p:spPr bwMode="auto">
              <a:xfrm>
                <a:off x="5472" y="1449"/>
                <a:ext cx="7" cy="1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9" name="Rectangle 925"/>
              <p:cNvSpPr>
                <a:spLocks noChangeArrowheads="1"/>
              </p:cNvSpPr>
              <p:nvPr/>
            </p:nvSpPr>
            <p:spPr bwMode="auto">
              <a:xfrm>
                <a:off x="5485" y="1449"/>
                <a:ext cx="7" cy="1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0" name="Freeform 926"/>
              <p:cNvSpPr>
                <a:spLocks/>
              </p:cNvSpPr>
              <p:nvPr/>
            </p:nvSpPr>
            <p:spPr bwMode="auto">
              <a:xfrm>
                <a:off x="5420" y="1395"/>
                <a:ext cx="69" cy="37"/>
              </a:xfrm>
              <a:custGeom>
                <a:avLst/>
                <a:gdLst>
                  <a:gd name="T0" fmla="*/ 0 w 181"/>
                  <a:gd name="T1" fmla="*/ 97 h 97"/>
                  <a:gd name="T2" fmla="*/ 27 w 181"/>
                  <a:gd name="T3" fmla="*/ 95 h 97"/>
                  <a:gd name="T4" fmla="*/ 54 w 181"/>
                  <a:gd name="T5" fmla="*/ 90 h 97"/>
                  <a:gd name="T6" fmla="*/ 104 w 181"/>
                  <a:gd name="T7" fmla="*/ 72 h 97"/>
                  <a:gd name="T8" fmla="*/ 148 w 181"/>
                  <a:gd name="T9" fmla="*/ 42 h 97"/>
                  <a:gd name="T10" fmla="*/ 150 w 181"/>
                  <a:gd name="T11" fmla="*/ 40 h 97"/>
                  <a:gd name="T12" fmla="*/ 153 w 181"/>
                  <a:gd name="T13" fmla="*/ 37 h 97"/>
                  <a:gd name="T14" fmla="*/ 158 w 181"/>
                  <a:gd name="T15" fmla="*/ 33 h 97"/>
                  <a:gd name="T16" fmla="*/ 166 w 181"/>
                  <a:gd name="T17" fmla="*/ 22 h 97"/>
                  <a:gd name="T18" fmla="*/ 181 w 181"/>
                  <a:gd name="T19" fmla="*/ 0 h 97"/>
                  <a:gd name="T20" fmla="*/ 149 w 181"/>
                  <a:gd name="T21" fmla="*/ 43 h 97"/>
                  <a:gd name="T22" fmla="*/ 128 w 181"/>
                  <a:gd name="T23" fmla="*/ 61 h 97"/>
                  <a:gd name="T24" fmla="*/ 105 w 181"/>
                  <a:gd name="T25" fmla="*/ 74 h 97"/>
                  <a:gd name="T26" fmla="*/ 54 w 181"/>
                  <a:gd name="T27" fmla="*/ 92 h 97"/>
                  <a:gd name="T28" fmla="*/ 0 w 181"/>
                  <a:gd name="T29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1" h="97">
                    <a:moveTo>
                      <a:pt x="0" y="97"/>
                    </a:moveTo>
                    <a:cubicBezTo>
                      <a:pt x="9" y="97"/>
                      <a:pt x="18" y="96"/>
                      <a:pt x="27" y="95"/>
                    </a:cubicBezTo>
                    <a:cubicBezTo>
                      <a:pt x="36" y="93"/>
                      <a:pt x="45" y="92"/>
                      <a:pt x="54" y="90"/>
                    </a:cubicBezTo>
                    <a:cubicBezTo>
                      <a:pt x="71" y="86"/>
                      <a:pt x="88" y="80"/>
                      <a:pt x="104" y="72"/>
                    </a:cubicBezTo>
                    <a:cubicBezTo>
                      <a:pt x="120" y="64"/>
                      <a:pt x="135" y="54"/>
                      <a:pt x="148" y="42"/>
                    </a:cubicBezTo>
                    <a:cubicBezTo>
                      <a:pt x="150" y="40"/>
                      <a:pt x="150" y="40"/>
                      <a:pt x="150" y="40"/>
                    </a:cubicBezTo>
                    <a:cubicBezTo>
                      <a:pt x="153" y="37"/>
                      <a:pt x="153" y="37"/>
                      <a:pt x="153" y="37"/>
                    </a:cubicBezTo>
                    <a:cubicBezTo>
                      <a:pt x="158" y="33"/>
                      <a:pt x="158" y="33"/>
                      <a:pt x="158" y="33"/>
                    </a:cubicBezTo>
                    <a:cubicBezTo>
                      <a:pt x="160" y="29"/>
                      <a:pt x="164" y="26"/>
                      <a:pt x="166" y="22"/>
                    </a:cubicBezTo>
                    <a:cubicBezTo>
                      <a:pt x="172" y="15"/>
                      <a:pt x="177" y="8"/>
                      <a:pt x="181" y="0"/>
                    </a:cubicBezTo>
                    <a:cubicBezTo>
                      <a:pt x="173" y="16"/>
                      <a:pt x="162" y="31"/>
                      <a:pt x="149" y="43"/>
                    </a:cubicBezTo>
                    <a:cubicBezTo>
                      <a:pt x="143" y="50"/>
                      <a:pt x="136" y="56"/>
                      <a:pt x="128" y="61"/>
                    </a:cubicBezTo>
                    <a:cubicBezTo>
                      <a:pt x="121" y="66"/>
                      <a:pt x="113" y="70"/>
                      <a:pt x="105" y="74"/>
                    </a:cubicBezTo>
                    <a:cubicBezTo>
                      <a:pt x="89" y="82"/>
                      <a:pt x="71" y="88"/>
                      <a:pt x="54" y="92"/>
                    </a:cubicBezTo>
                    <a:cubicBezTo>
                      <a:pt x="36" y="96"/>
                      <a:pt x="18" y="97"/>
                      <a:pt x="0" y="9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1" name="Freeform 927"/>
              <p:cNvSpPr>
                <a:spLocks/>
              </p:cNvSpPr>
              <p:nvPr/>
            </p:nvSpPr>
            <p:spPr bwMode="auto">
              <a:xfrm>
                <a:off x="5484" y="1394"/>
                <a:ext cx="7" cy="6"/>
              </a:xfrm>
              <a:custGeom>
                <a:avLst/>
                <a:gdLst>
                  <a:gd name="T0" fmla="*/ 7 w 7"/>
                  <a:gd name="T1" fmla="*/ 6 h 6"/>
                  <a:gd name="T2" fmla="*/ 7 w 7"/>
                  <a:gd name="T3" fmla="*/ 6 h 6"/>
                  <a:gd name="T4" fmla="*/ 5 w 7"/>
                  <a:gd name="T5" fmla="*/ 1 h 6"/>
                  <a:gd name="T6" fmla="*/ 1 w 7"/>
                  <a:gd name="T7" fmla="*/ 3 h 6"/>
                  <a:gd name="T8" fmla="*/ 0 w 7"/>
                  <a:gd name="T9" fmla="*/ 2 h 6"/>
                  <a:gd name="T10" fmla="*/ 6 w 7"/>
                  <a:gd name="T11" fmla="*/ 0 h 6"/>
                  <a:gd name="T12" fmla="*/ 7 w 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7" y="6"/>
                    </a:moveTo>
                    <a:lnTo>
                      <a:pt x="7" y="6"/>
                    </a:lnTo>
                    <a:lnTo>
                      <a:pt x="5" y="1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6" y="0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2" name="Rectangle 928"/>
              <p:cNvSpPr>
                <a:spLocks noChangeArrowheads="1"/>
              </p:cNvSpPr>
              <p:nvPr/>
            </p:nvSpPr>
            <p:spPr bwMode="auto">
              <a:xfrm>
                <a:off x="5408" y="1469"/>
                <a:ext cx="96" cy="4"/>
              </a:xfrm>
              <a:prstGeom prst="rect">
                <a:avLst/>
              </a:pr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3" name="Rectangle 929"/>
              <p:cNvSpPr>
                <a:spLocks noChangeArrowheads="1"/>
              </p:cNvSpPr>
              <p:nvPr/>
            </p:nvSpPr>
            <p:spPr bwMode="auto">
              <a:xfrm>
                <a:off x="5408" y="1479"/>
                <a:ext cx="54" cy="4"/>
              </a:xfrm>
              <a:prstGeom prst="rect">
                <a:avLst/>
              </a:pr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4" name="Rectangle 930"/>
              <p:cNvSpPr>
                <a:spLocks noChangeArrowheads="1"/>
              </p:cNvSpPr>
              <p:nvPr/>
            </p:nvSpPr>
            <p:spPr bwMode="auto">
              <a:xfrm>
                <a:off x="5429" y="1373"/>
                <a:ext cx="54" cy="3"/>
              </a:xfrm>
              <a:prstGeom prst="rect">
                <a:avLst/>
              </a:pr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5" name="Freeform 931"/>
              <p:cNvSpPr>
                <a:spLocks/>
              </p:cNvSpPr>
              <p:nvPr/>
            </p:nvSpPr>
            <p:spPr bwMode="auto">
              <a:xfrm>
                <a:off x="5497" y="1356"/>
                <a:ext cx="19" cy="18"/>
              </a:xfrm>
              <a:custGeom>
                <a:avLst/>
                <a:gdLst>
                  <a:gd name="T0" fmla="*/ 19 w 19"/>
                  <a:gd name="T1" fmla="*/ 18 h 18"/>
                  <a:gd name="T2" fmla="*/ 0 w 19"/>
                  <a:gd name="T3" fmla="*/ 18 h 18"/>
                  <a:gd name="T4" fmla="*/ 0 w 19"/>
                  <a:gd name="T5" fmla="*/ 0 h 18"/>
                  <a:gd name="T6" fmla="*/ 19 w 19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8">
                    <a:moveTo>
                      <a:pt x="19" y="18"/>
                    </a:moveTo>
                    <a:lnTo>
                      <a:pt x="0" y="18"/>
                    </a:lnTo>
                    <a:lnTo>
                      <a:pt x="0" y="0"/>
                    </a:lnTo>
                    <a:lnTo>
                      <a:pt x="19" y="18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6" name="Freeform 932"/>
              <p:cNvSpPr>
                <a:spLocks/>
              </p:cNvSpPr>
              <p:nvPr/>
            </p:nvSpPr>
            <p:spPr bwMode="auto">
              <a:xfrm>
                <a:off x="5425" y="1474"/>
                <a:ext cx="119" cy="153"/>
              </a:xfrm>
              <a:custGeom>
                <a:avLst/>
                <a:gdLst>
                  <a:gd name="T0" fmla="*/ 119 w 119"/>
                  <a:gd name="T1" fmla="*/ 153 h 153"/>
                  <a:gd name="T2" fmla="*/ 0 w 119"/>
                  <a:gd name="T3" fmla="*/ 153 h 153"/>
                  <a:gd name="T4" fmla="*/ 0 w 119"/>
                  <a:gd name="T5" fmla="*/ 0 h 153"/>
                  <a:gd name="T6" fmla="*/ 101 w 119"/>
                  <a:gd name="T7" fmla="*/ 0 h 153"/>
                  <a:gd name="T8" fmla="*/ 119 w 119"/>
                  <a:gd name="T9" fmla="*/ 18 h 153"/>
                  <a:gd name="T10" fmla="*/ 119 w 119"/>
                  <a:gd name="T11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153">
                    <a:moveTo>
                      <a:pt x="119" y="153"/>
                    </a:moveTo>
                    <a:lnTo>
                      <a:pt x="0" y="153"/>
                    </a:lnTo>
                    <a:lnTo>
                      <a:pt x="0" y="0"/>
                    </a:lnTo>
                    <a:lnTo>
                      <a:pt x="101" y="0"/>
                    </a:lnTo>
                    <a:lnTo>
                      <a:pt x="119" y="18"/>
                    </a:lnTo>
                    <a:lnTo>
                      <a:pt x="119" y="15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7" name="Freeform 933"/>
              <p:cNvSpPr>
                <a:spLocks noEditPoints="1"/>
              </p:cNvSpPr>
              <p:nvPr/>
            </p:nvSpPr>
            <p:spPr bwMode="auto">
              <a:xfrm>
                <a:off x="5425" y="1474"/>
                <a:ext cx="119" cy="153"/>
              </a:xfrm>
              <a:custGeom>
                <a:avLst/>
                <a:gdLst>
                  <a:gd name="T0" fmla="*/ 119 w 119"/>
                  <a:gd name="T1" fmla="*/ 153 h 153"/>
                  <a:gd name="T2" fmla="*/ 0 w 119"/>
                  <a:gd name="T3" fmla="*/ 153 h 153"/>
                  <a:gd name="T4" fmla="*/ 0 w 119"/>
                  <a:gd name="T5" fmla="*/ 153 h 153"/>
                  <a:gd name="T6" fmla="*/ 0 w 119"/>
                  <a:gd name="T7" fmla="*/ 153 h 153"/>
                  <a:gd name="T8" fmla="*/ 0 w 119"/>
                  <a:gd name="T9" fmla="*/ 0 h 153"/>
                  <a:gd name="T10" fmla="*/ 0 w 119"/>
                  <a:gd name="T11" fmla="*/ 0 h 153"/>
                  <a:gd name="T12" fmla="*/ 0 w 119"/>
                  <a:gd name="T13" fmla="*/ 0 h 153"/>
                  <a:gd name="T14" fmla="*/ 101 w 119"/>
                  <a:gd name="T15" fmla="*/ 0 h 153"/>
                  <a:gd name="T16" fmla="*/ 119 w 119"/>
                  <a:gd name="T17" fmla="*/ 18 h 153"/>
                  <a:gd name="T18" fmla="*/ 119 w 119"/>
                  <a:gd name="T19" fmla="*/ 153 h 153"/>
                  <a:gd name="T20" fmla="*/ 119 w 119"/>
                  <a:gd name="T21" fmla="*/ 153 h 153"/>
                  <a:gd name="T22" fmla="*/ 119 w 119"/>
                  <a:gd name="T23" fmla="*/ 18 h 153"/>
                  <a:gd name="T24" fmla="*/ 101 w 119"/>
                  <a:gd name="T25" fmla="*/ 0 h 153"/>
                  <a:gd name="T26" fmla="*/ 0 w 119"/>
                  <a:gd name="T27" fmla="*/ 1 h 153"/>
                  <a:gd name="T28" fmla="*/ 0 w 119"/>
                  <a:gd name="T29" fmla="*/ 0 h 153"/>
                  <a:gd name="T30" fmla="*/ 0 w 119"/>
                  <a:gd name="T31" fmla="*/ 153 h 153"/>
                  <a:gd name="T32" fmla="*/ 0 w 119"/>
                  <a:gd name="T33" fmla="*/ 153 h 153"/>
                  <a:gd name="T34" fmla="*/ 119 w 119"/>
                  <a:gd name="T35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9" h="153">
                    <a:moveTo>
                      <a:pt x="119" y="153"/>
                    </a:moveTo>
                    <a:lnTo>
                      <a:pt x="0" y="153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1" y="0"/>
                    </a:lnTo>
                    <a:lnTo>
                      <a:pt x="119" y="18"/>
                    </a:lnTo>
                    <a:lnTo>
                      <a:pt x="119" y="153"/>
                    </a:lnTo>
                    <a:close/>
                    <a:moveTo>
                      <a:pt x="119" y="153"/>
                    </a:moveTo>
                    <a:lnTo>
                      <a:pt x="119" y="18"/>
                    </a:lnTo>
                    <a:lnTo>
                      <a:pt x="101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119" y="153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8" name="Rectangle 934"/>
              <p:cNvSpPr>
                <a:spLocks noChangeArrowheads="1"/>
              </p:cNvSpPr>
              <p:nvPr/>
            </p:nvSpPr>
            <p:spPr bwMode="auto">
              <a:xfrm>
                <a:off x="5457" y="1491"/>
                <a:ext cx="55" cy="4"/>
              </a:xfrm>
              <a:prstGeom prst="rect">
                <a:avLst/>
              </a:pr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9" name="Freeform 935"/>
              <p:cNvSpPr>
                <a:spLocks/>
              </p:cNvSpPr>
              <p:nvPr/>
            </p:nvSpPr>
            <p:spPr bwMode="auto">
              <a:xfrm>
                <a:off x="5526" y="1474"/>
                <a:ext cx="18" cy="18"/>
              </a:xfrm>
              <a:custGeom>
                <a:avLst/>
                <a:gdLst>
                  <a:gd name="T0" fmla="*/ 18 w 18"/>
                  <a:gd name="T1" fmla="*/ 18 h 18"/>
                  <a:gd name="T2" fmla="*/ 0 w 18"/>
                  <a:gd name="T3" fmla="*/ 18 h 18"/>
                  <a:gd name="T4" fmla="*/ 0 w 18"/>
                  <a:gd name="T5" fmla="*/ 0 h 18"/>
                  <a:gd name="T6" fmla="*/ 18 w 18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8">
                    <a:moveTo>
                      <a:pt x="18" y="18"/>
                    </a:moveTo>
                    <a:lnTo>
                      <a:pt x="0" y="18"/>
                    </a:lnTo>
                    <a:lnTo>
                      <a:pt x="0" y="0"/>
                    </a:ln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0" name="Freeform 936"/>
              <p:cNvSpPr>
                <a:spLocks/>
              </p:cNvSpPr>
              <p:nvPr/>
            </p:nvSpPr>
            <p:spPr bwMode="auto">
              <a:xfrm>
                <a:off x="5443" y="1511"/>
                <a:ext cx="18" cy="18"/>
              </a:xfrm>
              <a:custGeom>
                <a:avLst/>
                <a:gdLst>
                  <a:gd name="T0" fmla="*/ 47 w 47"/>
                  <a:gd name="T1" fmla="*/ 24 h 47"/>
                  <a:gd name="T2" fmla="*/ 24 w 47"/>
                  <a:gd name="T3" fmla="*/ 47 h 47"/>
                  <a:gd name="T4" fmla="*/ 1 w 47"/>
                  <a:gd name="T5" fmla="*/ 24 h 47"/>
                  <a:gd name="T6" fmla="*/ 24 w 47"/>
                  <a:gd name="T7" fmla="*/ 0 h 47"/>
                  <a:gd name="T8" fmla="*/ 44 w 47"/>
                  <a:gd name="T9" fmla="*/ 12 h 47"/>
                  <a:gd name="T10" fmla="*/ 47 w 47"/>
                  <a:gd name="T11" fmla="*/ 2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47">
                    <a:moveTo>
                      <a:pt x="47" y="24"/>
                    </a:moveTo>
                    <a:cubicBezTo>
                      <a:pt x="47" y="37"/>
                      <a:pt x="37" y="47"/>
                      <a:pt x="24" y="47"/>
                    </a:cubicBezTo>
                    <a:cubicBezTo>
                      <a:pt x="11" y="47"/>
                      <a:pt x="0" y="36"/>
                      <a:pt x="1" y="24"/>
                    </a:cubicBezTo>
                    <a:cubicBezTo>
                      <a:pt x="1" y="11"/>
                      <a:pt x="11" y="0"/>
                      <a:pt x="24" y="0"/>
                    </a:cubicBezTo>
                    <a:cubicBezTo>
                      <a:pt x="32" y="0"/>
                      <a:pt x="40" y="5"/>
                      <a:pt x="44" y="12"/>
                    </a:cubicBezTo>
                    <a:cubicBezTo>
                      <a:pt x="46" y="16"/>
                      <a:pt x="47" y="20"/>
                      <a:pt x="47" y="24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1" name="Freeform 937"/>
              <p:cNvSpPr>
                <a:spLocks/>
              </p:cNvSpPr>
              <p:nvPr/>
            </p:nvSpPr>
            <p:spPr bwMode="auto">
              <a:xfrm>
                <a:off x="5452" y="1511"/>
                <a:ext cx="8" cy="10"/>
              </a:xfrm>
              <a:custGeom>
                <a:avLst/>
                <a:gdLst>
                  <a:gd name="T0" fmla="*/ 20 w 20"/>
                  <a:gd name="T1" fmla="*/ 12 h 24"/>
                  <a:gd name="T2" fmla="*/ 0 w 20"/>
                  <a:gd name="T3" fmla="*/ 24 h 24"/>
                  <a:gd name="T4" fmla="*/ 0 w 20"/>
                  <a:gd name="T5" fmla="*/ 0 h 24"/>
                  <a:gd name="T6" fmla="*/ 20 w 20"/>
                  <a:gd name="T7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24">
                    <a:moveTo>
                      <a:pt x="20" y="12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16" y="5"/>
                      <a:pt x="20" y="12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2" name="Oval 938"/>
              <p:cNvSpPr>
                <a:spLocks noChangeArrowheads="1"/>
              </p:cNvSpPr>
              <p:nvPr/>
            </p:nvSpPr>
            <p:spPr bwMode="auto">
              <a:xfrm>
                <a:off x="5446" y="1514"/>
                <a:ext cx="12" cy="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3" name="Rectangle 939"/>
              <p:cNvSpPr>
                <a:spLocks noChangeArrowheads="1"/>
              </p:cNvSpPr>
              <p:nvPr/>
            </p:nvSpPr>
            <p:spPr bwMode="auto">
              <a:xfrm>
                <a:off x="5450" y="1519"/>
                <a:ext cx="5" cy="1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4" name="Rectangle 940"/>
              <p:cNvSpPr>
                <a:spLocks noChangeArrowheads="1"/>
              </p:cNvSpPr>
              <p:nvPr/>
            </p:nvSpPr>
            <p:spPr bwMode="auto">
              <a:xfrm>
                <a:off x="5448" y="1521"/>
                <a:ext cx="8" cy="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5" name="Freeform 941"/>
              <p:cNvSpPr>
                <a:spLocks/>
              </p:cNvSpPr>
              <p:nvPr/>
            </p:nvSpPr>
            <p:spPr bwMode="auto">
              <a:xfrm>
                <a:off x="5442" y="1534"/>
                <a:ext cx="19" cy="20"/>
              </a:xfrm>
              <a:custGeom>
                <a:avLst/>
                <a:gdLst>
                  <a:gd name="T0" fmla="*/ 49 w 49"/>
                  <a:gd name="T1" fmla="*/ 25 h 51"/>
                  <a:gd name="T2" fmla="*/ 49 w 49"/>
                  <a:gd name="T3" fmla="*/ 29 h 51"/>
                  <a:gd name="T4" fmla="*/ 22 w 49"/>
                  <a:gd name="T5" fmla="*/ 49 h 51"/>
                  <a:gd name="T6" fmla="*/ 2 w 49"/>
                  <a:gd name="T7" fmla="*/ 22 h 51"/>
                  <a:gd name="T8" fmla="*/ 29 w 49"/>
                  <a:gd name="T9" fmla="*/ 2 h 51"/>
                  <a:gd name="T10" fmla="*/ 49 w 49"/>
                  <a:gd name="T11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51">
                    <a:moveTo>
                      <a:pt x="49" y="25"/>
                    </a:moveTo>
                    <a:cubicBezTo>
                      <a:pt x="49" y="26"/>
                      <a:pt x="49" y="28"/>
                      <a:pt x="49" y="29"/>
                    </a:cubicBezTo>
                    <a:cubicBezTo>
                      <a:pt x="47" y="42"/>
                      <a:pt x="35" y="51"/>
                      <a:pt x="22" y="49"/>
                    </a:cubicBezTo>
                    <a:cubicBezTo>
                      <a:pt x="9" y="47"/>
                      <a:pt x="0" y="35"/>
                      <a:pt x="2" y="22"/>
                    </a:cubicBezTo>
                    <a:cubicBezTo>
                      <a:pt x="3" y="9"/>
                      <a:pt x="16" y="0"/>
                      <a:pt x="29" y="2"/>
                    </a:cubicBezTo>
                    <a:cubicBezTo>
                      <a:pt x="41" y="3"/>
                      <a:pt x="49" y="13"/>
                      <a:pt x="49" y="25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6" name="Freeform 942"/>
              <p:cNvSpPr>
                <a:spLocks/>
              </p:cNvSpPr>
              <p:nvPr/>
            </p:nvSpPr>
            <p:spPr bwMode="auto">
              <a:xfrm>
                <a:off x="5452" y="1535"/>
                <a:ext cx="9" cy="10"/>
              </a:xfrm>
              <a:custGeom>
                <a:avLst/>
                <a:gdLst>
                  <a:gd name="T0" fmla="*/ 23 w 23"/>
                  <a:gd name="T1" fmla="*/ 23 h 27"/>
                  <a:gd name="T2" fmla="*/ 23 w 23"/>
                  <a:gd name="T3" fmla="*/ 27 h 27"/>
                  <a:gd name="T4" fmla="*/ 0 w 23"/>
                  <a:gd name="T5" fmla="*/ 23 h 27"/>
                  <a:gd name="T6" fmla="*/ 0 w 23"/>
                  <a:gd name="T7" fmla="*/ 0 h 27"/>
                  <a:gd name="T8" fmla="*/ 23 w 23"/>
                  <a:gd name="T9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7">
                    <a:moveTo>
                      <a:pt x="23" y="23"/>
                    </a:moveTo>
                    <a:cubicBezTo>
                      <a:pt x="23" y="24"/>
                      <a:pt x="23" y="26"/>
                      <a:pt x="23" y="2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0"/>
                      <a:pt x="23" y="10"/>
                      <a:pt x="23" y="23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7" name="Oval 943"/>
              <p:cNvSpPr>
                <a:spLocks noChangeArrowheads="1"/>
              </p:cNvSpPr>
              <p:nvPr/>
            </p:nvSpPr>
            <p:spPr bwMode="auto">
              <a:xfrm>
                <a:off x="5446" y="1537"/>
                <a:ext cx="12" cy="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8" name="Rectangle 944"/>
              <p:cNvSpPr>
                <a:spLocks noChangeArrowheads="1"/>
              </p:cNvSpPr>
              <p:nvPr/>
            </p:nvSpPr>
            <p:spPr bwMode="auto">
              <a:xfrm>
                <a:off x="5450" y="1542"/>
                <a:ext cx="5" cy="1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9" name="Rectangle 945"/>
              <p:cNvSpPr>
                <a:spLocks noChangeArrowheads="1"/>
              </p:cNvSpPr>
              <p:nvPr/>
            </p:nvSpPr>
            <p:spPr bwMode="auto">
              <a:xfrm>
                <a:off x="5448" y="1544"/>
                <a:ext cx="8" cy="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0" name="Freeform 946"/>
              <p:cNvSpPr>
                <a:spLocks/>
              </p:cNvSpPr>
              <p:nvPr/>
            </p:nvSpPr>
            <p:spPr bwMode="auto">
              <a:xfrm>
                <a:off x="5489" y="1511"/>
                <a:ext cx="19" cy="18"/>
              </a:xfrm>
              <a:custGeom>
                <a:avLst/>
                <a:gdLst>
                  <a:gd name="T0" fmla="*/ 47 w 47"/>
                  <a:gd name="T1" fmla="*/ 24 h 47"/>
                  <a:gd name="T2" fmla="*/ 32 w 47"/>
                  <a:gd name="T3" fmla="*/ 46 h 47"/>
                  <a:gd name="T4" fmla="*/ 24 w 47"/>
                  <a:gd name="T5" fmla="*/ 47 h 47"/>
                  <a:gd name="T6" fmla="*/ 0 w 47"/>
                  <a:gd name="T7" fmla="*/ 24 h 47"/>
                  <a:gd name="T8" fmla="*/ 24 w 47"/>
                  <a:gd name="T9" fmla="*/ 0 h 47"/>
                  <a:gd name="T10" fmla="*/ 47 w 47"/>
                  <a:gd name="T11" fmla="*/ 2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47">
                    <a:moveTo>
                      <a:pt x="47" y="24"/>
                    </a:moveTo>
                    <a:cubicBezTo>
                      <a:pt x="47" y="33"/>
                      <a:pt x="41" y="42"/>
                      <a:pt x="32" y="46"/>
                    </a:cubicBezTo>
                    <a:cubicBezTo>
                      <a:pt x="29" y="47"/>
                      <a:pt x="27" y="47"/>
                      <a:pt x="24" y="47"/>
                    </a:cubicBezTo>
                    <a:cubicBezTo>
                      <a:pt x="11" y="47"/>
                      <a:pt x="0" y="37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7" y="0"/>
                      <a:pt x="47" y="11"/>
                      <a:pt x="47" y="24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1" name="Freeform 947"/>
              <p:cNvSpPr>
                <a:spLocks/>
              </p:cNvSpPr>
              <p:nvPr/>
            </p:nvSpPr>
            <p:spPr bwMode="auto">
              <a:xfrm>
                <a:off x="5499" y="1511"/>
                <a:ext cx="9" cy="18"/>
              </a:xfrm>
              <a:custGeom>
                <a:avLst/>
                <a:gdLst>
                  <a:gd name="T0" fmla="*/ 23 w 23"/>
                  <a:gd name="T1" fmla="*/ 24 h 46"/>
                  <a:gd name="T2" fmla="*/ 8 w 23"/>
                  <a:gd name="T3" fmla="*/ 46 h 46"/>
                  <a:gd name="T4" fmla="*/ 0 w 23"/>
                  <a:gd name="T5" fmla="*/ 24 h 46"/>
                  <a:gd name="T6" fmla="*/ 0 w 23"/>
                  <a:gd name="T7" fmla="*/ 0 h 46"/>
                  <a:gd name="T8" fmla="*/ 23 w 23"/>
                  <a:gd name="T9" fmla="*/ 2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6">
                    <a:moveTo>
                      <a:pt x="23" y="24"/>
                    </a:moveTo>
                    <a:cubicBezTo>
                      <a:pt x="23" y="33"/>
                      <a:pt x="17" y="42"/>
                      <a:pt x="8" y="4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0"/>
                      <a:pt x="23" y="11"/>
                      <a:pt x="23" y="24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2" name="Oval 948"/>
              <p:cNvSpPr>
                <a:spLocks noChangeArrowheads="1"/>
              </p:cNvSpPr>
              <p:nvPr/>
            </p:nvSpPr>
            <p:spPr bwMode="auto">
              <a:xfrm>
                <a:off x="5492" y="1514"/>
                <a:ext cx="13" cy="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3" name="Rectangle 949"/>
              <p:cNvSpPr>
                <a:spLocks noChangeArrowheads="1"/>
              </p:cNvSpPr>
              <p:nvPr/>
            </p:nvSpPr>
            <p:spPr bwMode="auto">
              <a:xfrm>
                <a:off x="5496" y="1519"/>
                <a:ext cx="5" cy="1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4" name="Rectangle 950"/>
              <p:cNvSpPr>
                <a:spLocks noChangeArrowheads="1"/>
              </p:cNvSpPr>
              <p:nvPr/>
            </p:nvSpPr>
            <p:spPr bwMode="auto">
              <a:xfrm>
                <a:off x="5495" y="1521"/>
                <a:ext cx="8" cy="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5" name="Freeform 951"/>
              <p:cNvSpPr>
                <a:spLocks/>
              </p:cNvSpPr>
              <p:nvPr/>
            </p:nvSpPr>
            <p:spPr bwMode="auto">
              <a:xfrm>
                <a:off x="5489" y="1535"/>
                <a:ext cx="19" cy="18"/>
              </a:xfrm>
              <a:custGeom>
                <a:avLst/>
                <a:gdLst>
                  <a:gd name="T0" fmla="*/ 47 w 47"/>
                  <a:gd name="T1" fmla="*/ 23 h 47"/>
                  <a:gd name="T2" fmla="*/ 24 w 47"/>
                  <a:gd name="T3" fmla="*/ 47 h 47"/>
                  <a:gd name="T4" fmla="*/ 0 w 47"/>
                  <a:gd name="T5" fmla="*/ 23 h 47"/>
                  <a:gd name="T6" fmla="*/ 24 w 47"/>
                  <a:gd name="T7" fmla="*/ 0 h 47"/>
                  <a:gd name="T8" fmla="*/ 44 w 47"/>
                  <a:gd name="T9" fmla="*/ 12 h 47"/>
                  <a:gd name="T10" fmla="*/ 47 w 47"/>
                  <a:gd name="T11" fmla="*/ 2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47">
                    <a:moveTo>
                      <a:pt x="47" y="23"/>
                    </a:moveTo>
                    <a:cubicBezTo>
                      <a:pt x="47" y="36"/>
                      <a:pt x="37" y="47"/>
                      <a:pt x="24" y="47"/>
                    </a:cubicBezTo>
                    <a:cubicBezTo>
                      <a:pt x="11" y="47"/>
                      <a:pt x="0" y="36"/>
                      <a:pt x="0" y="23"/>
                    </a:cubicBezTo>
                    <a:cubicBezTo>
                      <a:pt x="0" y="10"/>
                      <a:pt x="11" y="0"/>
                      <a:pt x="24" y="0"/>
                    </a:cubicBezTo>
                    <a:cubicBezTo>
                      <a:pt x="32" y="0"/>
                      <a:pt x="40" y="4"/>
                      <a:pt x="44" y="12"/>
                    </a:cubicBezTo>
                    <a:cubicBezTo>
                      <a:pt x="46" y="15"/>
                      <a:pt x="47" y="19"/>
                      <a:pt x="47" y="23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6" name="Freeform 952"/>
              <p:cNvSpPr>
                <a:spLocks/>
              </p:cNvSpPr>
              <p:nvPr/>
            </p:nvSpPr>
            <p:spPr bwMode="auto">
              <a:xfrm>
                <a:off x="5493" y="1535"/>
                <a:ext cx="15" cy="18"/>
              </a:xfrm>
              <a:custGeom>
                <a:avLst/>
                <a:gdLst>
                  <a:gd name="T0" fmla="*/ 39 w 39"/>
                  <a:gd name="T1" fmla="*/ 23 h 47"/>
                  <a:gd name="T2" fmla="*/ 16 w 39"/>
                  <a:gd name="T3" fmla="*/ 47 h 47"/>
                  <a:gd name="T4" fmla="*/ 0 w 39"/>
                  <a:gd name="T5" fmla="*/ 41 h 47"/>
                  <a:gd name="T6" fmla="*/ 16 w 39"/>
                  <a:gd name="T7" fmla="*/ 23 h 47"/>
                  <a:gd name="T8" fmla="*/ 16 w 39"/>
                  <a:gd name="T9" fmla="*/ 0 h 47"/>
                  <a:gd name="T10" fmla="*/ 39 w 39"/>
                  <a:gd name="T11" fmla="*/ 2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47">
                    <a:moveTo>
                      <a:pt x="39" y="23"/>
                    </a:moveTo>
                    <a:cubicBezTo>
                      <a:pt x="39" y="36"/>
                      <a:pt x="29" y="47"/>
                      <a:pt x="16" y="47"/>
                    </a:cubicBezTo>
                    <a:cubicBezTo>
                      <a:pt x="10" y="47"/>
                      <a:pt x="5" y="45"/>
                      <a:pt x="0" y="4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9" y="0"/>
                      <a:pt x="39" y="10"/>
                      <a:pt x="39" y="23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7" name="Oval 953"/>
              <p:cNvSpPr>
                <a:spLocks noChangeArrowheads="1"/>
              </p:cNvSpPr>
              <p:nvPr/>
            </p:nvSpPr>
            <p:spPr bwMode="auto">
              <a:xfrm>
                <a:off x="5492" y="1537"/>
                <a:ext cx="13" cy="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8" name="Rectangle 954"/>
              <p:cNvSpPr>
                <a:spLocks noChangeArrowheads="1"/>
              </p:cNvSpPr>
              <p:nvPr/>
            </p:nvSpPr>
            <p:spPr bwMode="auto">
              <a:xfrm>
                <a:off x="5496" y="1542"/>
                <a:ext cx="5" cy="1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9" name="Rectangle 955"/>
              <p:cNvSpPr>
                <a:spLocks noChangeArrowheads="1"/>
              </p:cNvSpPr>
              <p:nvPr/>
            </p:nvSpPr>
            <p:spPr bwMode="auto">
              <a:xfrm>
                <a:off x="5495" y="1544"/>
                <a:ext cx="8" cy="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0" name="Rectangle 956"/>
              <p:cNvSpPr>
                <a:spLocks noChangeArrowheads="1"/>
              </p:cNvSpPr>
              <p:nvPr/>
            </p:nvSpPr>
            <p:spPr bwMode="auto">
              <a:xfrm>
                <a:off x="5467" y="1517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1" name="Rectangle 957"/>
              <p:cNvSpPr>
                <a:spLocks noChangeArrowheads="1"/>
              </p:cNvSpPr>
              <p:nvPr/>
            </p:nvSpPr>
            <p:spPr bwMode="auto">
              <a:xfrm>
                <a:off x="5467" y="1520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2" name="Rectangle 958"/>
              <p:cNvSpPr>
                <a:spLocks noChangeArrowheads="1"/>
              </p:cNvSpPr>
              <p:nvPr/>
            </p:nvSpPr>
            <p:spPr bwMode="auto">
              <a:xfrm>
                <a:off x="5467" y="1522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3" name="Rectangle 959"/>
              <p:cNvSpPr>
                <a:spLocks noChangeArrowheads="1"/>
              </p:cNvSpPr>
              <p:nvPr/>
            </p:nvSpPr>
            <p:spPr bwMode="auto">
              <a:xfrm>
                <a:off x="5467" y="1541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4" name="Rectangle 960"/>
              <p:cNvSpPr>
                <a:spLocks noChangeArrowheads="1"/>
              </p:cNvSpPr>
              <p:nvPr/>
            </p:nvSpPr>
            <p:spPr bwMode="auto">
              <a:xfrm>
                <a:off x="5467" y="1543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5" name="Rectangle 961"/>
              <p:cNvSpPr>
                <a:spLocks noChangeArrowheads="1"/>
              </p:cNvSpPr>
              <p:nvPr/>
            </p:nvSpPr>
            <p:spPr bwMode="auto">
              <a:xfrm>
                <a:off x="5467" y="1546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6" name="Rectangle 962"/>
              <p:cNvSpPr>
                <a:spLocks noChangeArrowheads="1"/>
              </p:cNvSpPr>
              <p:nvPr/>
            </p:nvSpPr>
            <p:spPr bwMode="auto">
              <a:xfrm>
                <a:off x="5513" y="1517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7" name="Rectangle 963"/>
              <p:cNvSpPr>
                <a:spLocks noChangeArrowheads="1"/>
              </p:cNvSpPr>
              <p:nvPr/>
            </p:nvSpPr>
            <p:spPr bwMode="auto">
              <a:xfrm>
                <a:off x="5513" y="1520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8" name="Rectangle 964"/>
              <p:cNvSpPr>
                <a:spLocks noChangeArrowheads="1"/>
              </p:cNvSpPr>
              <p:nvPr/>
            </p:nvSpPr>
            <p:spPr bwMode="auto">
              <a:xfrm>
                <a:off x="5513" y="1522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9" name="Rectangle 965"/>
              <p:cNvSpPr>
                <a:spLocks noChangeArrowheads="1"/>
              </p:cNvSpPr>
              <p:nvPr/>
            </p:nvSpPr>
            <p:spPr bwMode="auto">
              <a:xfrm>
                <a:off x="5513" y="1541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0" name="Rectangle 966"/>
              <p:cNvSpPr>
                <a:spLocks noChangeArrowheads="1"/>
              </p:cNvSpPr>
              <p:nvPr/>
            </p:nvSpPr>
            <p:spPr bwMode="auto">
              <a:xfrm>
                <a:off x="5513" y="1543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1" name="Rectangle 967"/>
              <p:cNvSpPr>
                <a:spLocks noChangeArrowheads="1"/>
              </p:cNvSpPr>
              <p:nvPr/>
            </p:nvSpPr>
            <p:spPr bwMode="auto">
              <a:xfrm>
                <a:off x="5513" y="1546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2" name="Freeform 968"/>
              <p:cNvSpPr>
                <a:spLocks/>
              </p:cNvSpPr>
              <p:nvPr/>
            </p:nvSpPr>
            <p:spPr bwMode="auto">
              <a:xfrm>
                <a:off x="5479" y="1565"/>
                <a:ext cx="46" cy="1"/>
              </a:xfrm>
              <a:custGeom>
                <a:avLst/>
                <a:gdLst>
                  <a:gd name="T0" fmla="*/ 0 w 119"/>
                  <a:gd name="T1" fmla="*/ 1 h 2"/>
                  <a:gd name="T2" fmla="*/ 60 w 119"/>
                  <a:gd name="T3" fmla="*/ 1 h 2"/>
                  <a:gd name="T4" fmla="*/ 119 w 119"/>
                  <a:gd name="T5" fmla="*/ 1 h 2"/>
                  <a:gd name="T6" fmla="*/ 60 w 119"/>
                  <a:gd name="T7" fmla="*/ 2 h 2"/>
                  <a:gd name="T8" fmla="*/ 0 w 119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2">
                    <a:moveTo>
                      <a:pt x="0" y="1"/>
                    </a:moveTo>
                    <a:cubicBezTo>
                      <a:pt x="20" y="1"/>
                      <a:pt x="40" y="1"/>
                      <a:pt x="60" y="1"/>
                    </a:cubicBezTo>
                    <a:cubicBezTo>
                      <a:pt x="80" y="0"/>
                      <a:pt x="100" y="1"/>
                      <a:pt x="119" y="1"/>
                    </a:cubicBezTo>
                    <a:cubicBezTo>
                      <a:pt x="99" y="1"/>
                      <a:pt x="80" y="1"/>
                      <a:pt x="60" y="2"/>
                    </a:cubicBezTo>
                    <a:cubicBezTo>
                      <a:pt x="40" y="2"/>
                      <a:pt x="20" y="1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3" name="Freeform 969"/>
              <p:cNvSpPr>
                <a:spLocks/>
              </p:cNvSpPr>
              <p:nvPr/>
            </p:nvSpPr>
            <p:spPr bwMode="auto">
              <a:xfrm>
                <a:off x="5479" y="1570"/>
                <a:ext cx="46" cy="0"/>
              </a:xfrm>
              <a:custGeom>
                <a:avLst/>
                <a:gdLst>
                  <a:gd name="T0" fmla="*/ 0 w 119"/>
                  <a:gd name="T1" fmla="*/ 0 h 1"/>
                  <a:gd name="T2" fmla="*/ 60 w 119"/>
                  <a:gd name="T3" fmla="*/ 0 h 1"/>
                  <a:gd name="T4" fmla="*/ 119 w 119"/>
                  <a:gd name="T5" fmla="*/ 0 h 1"/>
                  <a:gd name="T6" fmla="*/ 60 w 119"/>
                  <a:gd name="T7" fmla="*/ 1 h 1"/>
                  <a:gd name="T8" fmla="*/ 0 w 11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">
                    <a:moveTo>
                      <a:pt x="0" y="0"/>
                    </a:moveTo>
                    <a:cubicBezTo>
                      <a:pt x="20" y="0"/>
                      <a:pt x="40" y="0"/>
                      <a:pt x="60" y="0"/>
                    </a:cubicBezTo>
                    <a:cubicBezTo>
                      <a:pt x="80" y="0"/>
                      <a:pt x="100" y="0"/>
                      <a:pt x="119" y="0"/>
                    </a:cubicBezTo>
                    <a:cubicBezTo>
                      <a:pt x="99" y="1"/>
                      <a:pt x="80" y="1"/>
                      <a:pt x="60" y="1"/>
                    </a:cubicBezTo>
                    <a:cubicBezTo>
                      <a:pt x="40" y="1"/>
                      <a:pt x="20" y="1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4" name="Freeform 970"/>
              <p:cNvSpPr>
                <a:spLocks/>
              </p:cNvSpPr>
              <p:nvPr/>
            </p:nvSpPr>
            <p:spPr bwMode="auto">
              <a:xfrm>
                <a:off x="5479" y="1574"/>
                <a:ext cx="46" cy="0"/>
              </a:xfrm>
              <a:custGeom>
                <a:avLst/>
                <a:gdLst>
                  <a:gd name="T0" fmla="*/ 0 w 119"/>
                  <a:gd name="T1" fmla="*/ 1 h 1"/>
                  <a:gd name="T2" fmla="*/ 60 w 119"/>
                  <a:gd name="T3" fmla="*/ 0 h 1"/>
                  <a:gd name="T4" fmla="*/ 119 w 119"/>
                  <a:gd name="T5" fmla="*/ 1 h 1"/>
                  <a:gd name="T6" fmla="*/ 60 w 119"/>
                  <a:gd name="T7" fmla="*/ 1 h 1"/>
                  <a:gd name="T8" fmla="*/ 0 w 119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">
                    <a:moveTo>
                      <a:pt x="0" y="1"/>
                    </a:moveTo>
                    <a:cubicBezTo>
                      <a:pt x="20" y="0"/>
                      <a:pt x="40" y="0"/>
                      <a:pt x="60" y="0"/>
                    </a:cubicBezTo>
                    <a:cubicBezTo>
                      <a:pt x="80" y="0"/>
                      <a:pt x="100" y="0"/>
                      <a:pt x="119" y="1"/>
                    </a:cubicBezTo>
                    <a:cubicBezTo>
                      <a:pt x="99" y="1"/>
                      <a:pt x="80" y="1"/>
                      <a:pt x="60" y="1"/>
                    </a:cubicBezTo>
                    <a:cubicBezTo>
                      <a:pt x="40" y="1"/>
                      <a:pt x="20" y="1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5" name="Freeform 971"/>
              <p:cNvSpPr>
                <a:spLocks/>
              </p:cNvSpPr>
              <p:nvPr/>
            </p:nvSpPr>
            <p:spPr bwMode="auto">
              <a:xfrm>
                <a:off x="5479" y="1578"/>
                <a:ext cx="46" cy="1"/>
              </a:xfrm>
              <a:custGeom>
                <a:avLst/>
                <a:gdLst>
                  <a:gd name="T0" fmla="*/ 0 w 119"/>
                  <a:gd name="T1" fmla="*/ 1 h 2"/>
                  <a:gd name="T2" fmla="*/ 60 w 119"/>
                  <a:gd name="T3" fmla="*/ 1 h 2"/>
                  <a:gd name="T4" fmla="*/ 119 w 119"/>
                  <a:gd name="T5" fmla="*/ 1 h 2"/>
                  <a:gd name="T6" fmla="*/ 60 w 119"/>
                  <a:gd name="T7" fmla="*/ 2 h 2"/>
                  <a:gd name="T8" fmla="*/ 0 w 119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2">
                    <a:moveTo>
                      <a:pt x="0" y="1"/>
                    </a:moveTo>
                    <a:cubicBezTo>
                      <a:pt x="20" y="1"/>
                      <a:pt x="40" y="1"/>
                      <a:pt x="60" y="1"/>
                    </a:cubicBezTo>
                    <a:cubicBezTo>
                      <a:pt x="80" y="0"/>
                      <a:pt x="100" y="1"/>
                      <a:pt x="119" y="1"/>
                    </a:cubicBezTo>
                    <a:cubicBezTo>
                      <a:pt x="99" y="1"/>
                      <a:pt x="80" y="1"/>
                      <a:pt x="60" y="2"/>
                    </a:cubicBezTo>
                    <a:cubicBezTo>
                      <a:pt x="40" y="2"/>
                      <a:pt x="20" y="1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6" name="Freeform 972"/>
              <p:cNvSpPr>
                <a:spLocks/>
              </p:cNvSpPr>
              <p:nvPr/>
            </p:nvSpPr>
            <p:spPr bwMode="auto">
              <a:xfrm>
                <a:off x="5479" y="1583"/>
                <a:ext cx="47" cy="0"/>
              </a:xfrm>
              <a:custGeom>
                <a:avLst/>
                <a:gdLst>
                  <a:gd name="T0" fmla="*/ 0 w 120"/>
                  <a:gd name="T1" fmla="*/ 0 h 1"/>
                  <a:gd name="T2" fmla="*/ 60 w 120"/>
                  <a:gd name="T3" fmla="*/ 0 h 1"/>
                  <a:gd name="T4" fmla="*/ 120 w 120"/>
                  <a:gd name="T5" fmla="*/ 0 h 1"/>
                  <a:gd name="T6" fmla="*/ 60 w 120"/>
                  <a:gd name="T7" fmla="*/ 1 h 1"/>
                  <a:gd name="T8" fmla="*/ 0 w 120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">
                    <a:moveTo>
                      <a:pt x="0" y="0"/>
                    </a:moveTo>
                    <a:cubicBezTo>
                      <a:pt x="20" y="0"/>
                      <a:pt x="40" y="0"/>
                      <a:pt x="60" y="0"/>
                    </a:cubicBezTo>
                    <a:cubicBezTo>
                      <a:pt x="80" y="0"/>
                      <a:pt x="100" y="0"/>
                      <a:pt x="120" y="0"/>
                    </a:cubicBezTo>
                    <a:cubicBezTo>
                      <a:pt x="100" y="1"/>
                      <a:pt x="80" y="1"/>
                      <a:pt x="60" y="1"/>
                    </a:cubicBezTo>
                    <a:cubicBezTo>
                      <a:pt x="40" y="1"/>
                      <a:pt x="20" y="1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7" name="Freeform 973"/>
              <p:cNvSpPr>
                <a:spLocks/>
              </p:cNvSpPr>
              <p:nvPr/>
            </p:nvSpPr>
            <p:spPr bwMode="auto">
              <a:xfrm>
                <a:off x="5479" y="1587"/>
                <a:ext cx="24" cy="0"/>
              </a:xfrm>
              <a:custGeom>
                <a:avLst/>
                <a:gdLst>
                  <a:gd name="T0" fmla="*/ 0 w 62"/>
                  <a:gd name="T1" fmla="*/ 1 h 1"/>
                  <a:gd name="T2" fmla="*/ 31 w 62"/>
                  <a:gd name="T3" fmla="*/ 0 h 1"/>
                  <a:gd name="T4" fmla="*/ 62 w 62"/>
                  <a:gd name="T5" fmla="*/ 1 h 1"/>
                  <a:gd name="T6" fmla="*/ 31 w 62"/>
                  <a:gd name="T7" fmla="*/ 1 h 1"/>
                  <a:gd name="T8" fmla="*/ 0 w 6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">
                    <a:moveTo>
                      <a:pt x="0" y="1"/>
                    </a:moveTo>
                    <a:cubicBezTo>
                      <a:pt x="11" y="0"/>
                      <a:pt x="21" y="0"/>
                      <a:pt x="31" y="0"/>
                    </a:cubicBezTo>
                    <a:cubicBezTo>
                      <a:pt x="42" y="0"/>
                      <a:pt x="52" y="0"/>
                      <a:pt x="62" y="1"/>
                    </a:cubicBezTo>
                    <a:cubicBezTo>
                      <a:pt x="52" y="1"/>
                      <a:pt x="42" y="1"/>
                      <a:pt x="31" y="1"/>
                    </a:cubicBezTo>
                    <a:cubicBezTo>
                      <a:pt x="21" y="1"/>
                      <a:pt x="11" y="1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8" name="Freeform 974"/>
              <p:cNvSpPr>
                <a:spLocks/>
              </p:cNvSpPr>
              <p:nvPr/>
            </p:nvSpPr>
            <p:spPr bwMode="auto">
              <a:xfrm>
                <a:off x="5443" y="1599"/>
                <a:ext cx="82" cy="0"/>
              </a:xfrm>
              <a:custGeom>
                <a:avLst/>
                <a:gdLst>
                  <a:gd name="T0" fmla="*/ 0 w 214"/>
                  <a:gd name="T1" fmla="*/ 0 h 1"/>
                  <a:gd name="T2" fmla="*/ 107 w 214"/>
                  <a:gd name="T3" fmla="*/ 0 h 1"/>
                  <a:gd name="T4" fmla="*/ 214 w 214"/>
                  <a:gd name="T5" fmla="*/ 0 h 1"/>
                  <a:gd name="T6" fmla="*/ 107 w 214"/>
                  <a:gd name="T7" fmla="*/ 1 h 1"/>
                  <a:gd name="T8" fmla="*/ 0 w 21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1">
                    <a:moveTo>
                      <a:pt x="0" y="0"/>
                    </a:moveTo>
                    <a:cubicBezTo>
                      <a:pt x="36" y="0"/>
                      <a:pt x="72" y="0"/>
                      <a:pt x="107" y="0"/>
                    </a:cubicBezTo>
                    <a:cubicBezTo>
                      <a:pt x="143" y="0"/>
                      <a:pt x="179" y="0"/>
                      <a:pt x="214" y="0"/>
                    </a:cubicBezTo>
                    <a:cubicBezTo>
                      <a:pt x="179" y="1"/>
                      <a:pt x="143" y="1"/>
                      <a:pt x="107" y="1"/>
                    </a:cubicBezTo>
                    <a:cubicBezTo>
                      <a:pt x="72" y="1"/>
                      <a:pt x="36" y="1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9" name="Freeform 975"/>
              <p:cNvSpPr>
                <a:spLocks/>
              </p:cNvSpPr>
              <p:nvPr/>
            </p:nvSpPr>
            <p:spPr bwMode="auto">
              <a:xfrm>
                <a:off x="5443" y="1603"/>
                <a:ext cx="82" cy="1"/>
              </a:xfrm>
              <a:custGeom>
                <a:avLst/>
                <a:gdLst>
                  <a:gd name="T0" fmla="*/ 0 w 214"/>
                  <a:gd name="T1" fmla="*/ 1 h 2"/>
                  <a:gd name="T2" fmla="*/ 107 w 214"/>
                  <a:gd name="T3" fmla="*/ 0 h 2"/>
                  <a:gd name="T4" fmla="*/ 214 w 214"/>
                  <a:gd name="T5" fmla="*/ 1 h 2"/>
                  <a:gd name="T6" fmla="*/ 107 w 214"/>
                  <a:gd name="T7" fmla="*/ 1 h 2"/>
                  <a:gd name="T8" fmla="*/ 0 w 21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2">
                    <a:moveTo>
                      <a:pt x="0" y="1"/>
                    </a:moveTo>
                    <a:cubicBezTo>
                      <a:pt x="36" y="0"/>
                      <a:pt x="72" y="0"/>
                      <a:pt x="107" y="0"/>
                    </a:cubicBezTo>
                    <a:cubicBezTo>
                      <a:pt x="143" y="0"/>
                      <a:pt x="179" y="0"/>
                      <a:pt x="214" y="1"/>
                    </a:cubicBezTo>
                    <a:cubicBezTo>
                      <a:pt x="179" y="1"/>
                      <a:pt x="143" y="1"/>
                      <a:pt x="107" y="1"/>
                    </a:cubicBezTo>
                    <a:cubicBezTo>
                      <a:pt x="72" y="2"/>
                      <a:pt x="36" y="1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0" name="Freeform 976"/>
              <p:cNvSpPr>
                <a:spLocks/>
              </p:cNvSpPr>
              <p:nvPr/>
            </p:nvSpPr>
            <p:spPr bwMode="auto">
              <a:xfrm>
                <a:off x="5443" y="1608"/>
                <a:ext cx="43" cy="0"/>
              </a:xfrm>
              <a:custGeom>
                <a:avLst/>
                <a:gdLst>
                  <a:gd name="T0" fmla="*/ 0 w 112"/>
                  <a:gd name="T1" fmla="*/ 1 h 2"/>
                  <a:gd name="T2" fmla="*/ 56 w 112"/>
                  <a:gd name="T3" fmla="*/ 1 h 2"/>
                  <a:gd name="T4" fmla="*/ 112 w 112"/>
                  <a:gd name="T5" fmla="*/ 1 h 2"/>
                  <a:gd name="T6" fmla="*/ 56 w 112"/>
                  <a:gd name="T7" fmla="*/ 2 h 2"/>
                  <a:gd name="T8" fmla="*/ 0 w 11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2">
                    <a:moveTo>
                      <a:pt x="0" y="1"/>
                    </a:moveTo>
                    <a:cubicBezTo>
                      <a:pt x="19" y="1"/>
                      <a:pt x="38" y="1"/>
                      <a:pt x="56" y="1"/>
                    </a:cubicBezTo>
                    <a:cubicBezTo>
                      <a:pt x="75" y="0"/>
                      <a:pt x="93" y="1"/>
                      <a:pt x="112" y="1"/>
                    </a:cubicBezTo>
                    <a:cubicBezTo>
                      <a:pt x="93" y="2"/>
                      <a:pt x="75" y="1"/>
                      <a:pt x="56" y="2"/>
                    </a:cubicBezTo>
                    <a:cubicBezTo>
                      <a:pt x="38" y="2"/>
                      <a:pt x="19" y="2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1" name="Freeform 977"/>
              <p:cNvSpPr>
                <a:spLocks/>
              </p:cNvSpPr>
              <p:nvPr/>
            </p:nvSpPr>
            <p:spPr bwMode="auto">
              <a:xfrm>
                <a:off x="5467" y="15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2" name="Freeform 978"/>
              <p:cNvSpPr>
                <a:spLocks/>
              </p:cNvSpPr>
              <p:nvPr/>
            </p:nvSpPr>
            <p:spPr bwMode="auto">
              <a:xfrm>
                <a:off x="5467" y="1579"/>
                <a:ext cx="1" cy="3"/>
              </a:xfrm>
              <a:custGeom>
                <a:avLst/>
                <a:gdLst>
                  <a:gd name="T0" fmla="*/ 0 w 3"/>
                  <a:gd name="T1" fmla="*/ 8 h 8"/>
                  <a:gd name="T2" fmla="*/ 3 w 3"/>
                  <a:gd name="T3" fmla="*/ 0 h 8"/>
                  <a:gd name="T4" fmla="*/ 0 w 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1" y="5"/>
                      <a:pt x="2" y="3"/>
                      <a:pt x="3" y="0"/>
                    </a:cubicBezTo>
                    <a:cubicBezTo>
                      <a:pt x="2" y="3"/>
                      <a:pt x="1" y="6"/>
                      <a:pt x="0" y="8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3" name="Freeform 979"/>
              <p:cNvSpPr>
                <a:spLocks/>
              </p:cNvSpPr>
              <p:nvPr/>
            </p:nvSpPr>
            <p:spPr bwMode="auto">
              <a:xfrm>
                <a:off x="5473" y="15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4" name="Freeform 980"/>
              <p:cNvSpPr>
                <a:spLocks/>
              </p:cNvSpPr>
              <p:nvPr/>
            </p:nvSpPr>
            <p:spPr bwMode="auto">
              <a:xfrm>
                <a:off x="5464" y="1564"/>
                <a:ext cx="9" cy="21"/>
              </a:xfrm>
              <a:custGeom>
                <a:avLst/>
                <a:gdLst>
                  <a:gd name="T0" fmla="*/ 23 w 23"/>
                  <a:gd name="T1" fmla="*/ 33 h 53"/>
                  <a:gd name="T2" fmla="*/ 23 w 23"/>
                  <a:gd name="T3" fmla="*/ 36 h 53"/>
                  <a:gd name="T4" fmla="*/ 23 w 23"/>
                  <a:gd name="T5" fmla="*/ 37 h 53"/>
                  <a:gd name="T6" fmla="*/ 22 w 23"/>
                  <a:gd name="T7" fmla="*/ 38 h 53"/>
                  <a:gd name="T8" fmla="*/ 22 w 23"/>
                  <a:gd name="T9" fmla="*/ 42 h 53"/>
                  <a:gd name="T10" fmla="*/ 21 w 23"/>
                  <a:gd name="T11" fmla="*/ 43 h 53"/>
                  <a:gd name="T12" fmla="*/ 20 w 23"/>
                  <a:gd name="T13" fmla="*/ 47 h 53"/>
                  <a:gd name="T14" fmla="*/ 19 w 23"/>
                  <a:gd name="T15" fmla="*/ 49 h 53"/>
                  <a:gd name="T16" fmla="*/ 18 w 23"/>
                  <a:gd name="T17" fmla="*/ 52 h 53"/>
                  <a:gd name="T18" fmla="*/ 7 w 23"/>
                  <a:gd name="T19" fmla="*/ 47 h 53"/>
                  <a:gd name="T20" fmla="*/ 11 w 23"/>
                  <a:gd name="T21" fmla="*/ 38 h 53"/>
                  <a:gd name="T22" fmla="*/ 12 w 23"/>
                  <a:gd name="T23" fmla="*/ 35 h 53"/>
                  <a:gd name="T24" fmla="*/ 12 w 23"/>
                  <a:gd name="T25" fmla="*/ 32 h 53"/>
                  <a:gd name="T26" fmla="*/ 12 w 23"/>
                  <a:gd name="T27" fmla="*/ 31 h 53"/>
                  <a:gd name="T28" fmla="*/ 12 w 23"/>
                  <a:gd name="T29" fmla="*/ 29 h 53"/>
                  <a:gd name="T30" fmla="*/ 11 w 23"/>
                  <a:gd name="T31" fmla="*/ 26 h 53"/>
                  <a:gd name="T32" fmla="*/ 10 w 23"/>
                  <a:gd name="T33" fmla="*/ 22 h 53"/>
                  <a:gd name="T34" fmla="*/ 9 w 23"/>
                  <a:gd name="T35" fmla="*/ 21 h 53"/>
                  <a:gd name="T36" fmla="*/ 9 w 23"/>
                  <a:gd name="T37" fmla="*/ 19 h 53"/>
                  <a:gd name="T38" fmla="*/ 6 w 23"/>
                  <a:gd name="T39" fmla="*/ 15 h 53"/>
                  <a:gd name="T40" fmla="*/ 0 w 23"/>
                  <a:gd name="T41" fmla="*/ 9 h 53"/>
                  <a:gd name="T42" fmla="*/ 8 w 23"/>
                  <a:gd name="T43" fmla="*/ 1 h 53"/>
                  <a:gd name="T44" fmla="*/ 11 w 23"/>
                  <a:gd name="T45" fmla="*/ 4 h 53"/>
                  <a:gd name="T46" fmla="*/ 12 w 23"/>
                  <a:gd name="T47" fmla="*/ 5 h 53"/>
                  <a:gd name="T48" fmla="*/ 13 w 23"/>
                  <a:gd name="T49" fmla="*/ 6 h 53"/>
                  <a:gd name="T50" fmla="*/ 16 w 23"/>
                  <a:gd name="T51" fmla="*/ 9 h 53"/>
                  <a:gd name="T52" fmla="*/ 17 w 23"/>
                  <a:gd name="T53" fmla="*/ 11 h 53"/>
                  <a:gd name="T54" fmla="*/ 18 w 23"/>
                  <a:gd name="T55" fmla="*/ 12 h 53"/>
                  <a:gd name="T56" fmla="*/ 20 w 23"/>
                  <a:gd name="T57" fmla="*/ 17 h 53"/>
                  <a:gd name="T58" fmla="*/ 21 w 23"/>
                  <a:gd name="T59" fmla="*/ 20 h 53"/>
                  <a:gd name="T60" fmla="*/ 22 w 23"/>
                  <a:gd name="T61" fmla="*/ 23 h 53"/>
                  <a:gd name="T62" fmla="*/ 23 w 23"/>
                  <a:gd name="T63" fmla="*/ 28 h 53"/>
                  <a:gd name="T64" fmla="*/ 23 w 23"/>
                  <a:gd name="T65" fmla="*/ 30 h 53"/>
                  <a:gd name="T66" fmla="*/ 23 w 23"/>
                  <a:gd name="T6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53">
                    <a:moveTo>
                      <a:pt x="23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4"/>
                      <a:pt x="23" y="35"/>
                      <a:pt x="23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9"/>
                      <a:pt x="22" y="40"/>
                    </a:cubicBezTo>
                    <a:cubicBezTo>
                      <a:pt x="22" y="41"/>
                      <a:pt x="22" y="41"/>
                      <a:pt x="22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1" y="44"/>
                      <a:pt x="21" y="44"/>
                      <a:pt x="21" y="44"/>
                    </a:cubicBezTo>
                    <a:cubicBezTo>
                      <a:pt x="21" y="45"/>
                      <a:pt x="21" y="46"/>
                      <a:pt x="20" y="47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0" y="48"/>
                      <a:pt x="19" y="49"/>
                      <a:pt x="19" y="49"/>
                    </a:cubicBezTo>
                    <a:cubicBezTo>
                      <a:pt x="19" y="50"/>
                      <a:pt x="19" y="50"/>
                      <a:pt x="19" y="50"/>
                    </a:cubicBezTo>
                    <a:cubicBezTo>
                      <a:pt x="18" y="51"/>
                      <a:pt x="18" y="51"/>
                      <a:pt x="18" y="52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7" y="47"/>
                      <a:pt x="7" y="47"/>
                      <a:pt x="7" y="47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9" y="44"/>
                      <a:pt x="10" y="41"/>
                      <a:pt x="11" y="38"/>
                    </a:cubicBezTo>
                    <a:cubicBezTo>
                      <a:pt x="11" y="38"/>
                      <a:pt x="11" y="37"/>
                      <a:pt x="11" y="37"/>
                    </a:cubicBezTo>
                    <a:cubicBezTo>
                      <a:pt x="11" y="36"/>
                      <a:pt x="12" y="36"/>
                      <a:pt x="12" y="35"/>
                    </a:cubicBezTo>
                    <a:cubicBezTo>
                      <a:pt x="12" y="35"/>
                      <a:pt x="12" y="34"/>
                      <a:pt x="12" y="33"/>
                    </a:cubicBezTo>
                    <a:cubicBezTo>
                      <a:pt x="12" y="33"/>
                      <a:pt x="12" y="33"/>
                      <a:pt x="12" y="32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29"/>
                      <a:pt x="12" y="29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7"/>
                      <a:pt x="11" y="27"/>
                      <a:pt x="11" y="26"/>
                    </a:cubicBezTo>
                    <a:cubicBezTo>
                      <a:pt x="11" y="25"/>
                      <a:pt x="11" y="24"/>
                      <a:pt x="10" y="23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9" y="19"/>
                      <a:pt x="9" y="19"/>
                    </a:cubicBezTo>
                    <a:cubicBezTo>
                      <a:pt x="8" y="19"/>
                      <a:pt x="8" y="18"/>
                      <a:pt x="8" y="18"/>
                    </a:cubicBezTo>
                    <a:cubicBezTo>
                      <a:pt x="7" y="17"/>
                      <a:pt x="6" y="16"/>
                      <a:pt x="6" y="15"/>
                    </a:cubicBezTo>
                    <a:cubicBezTo>
                      <a:pt x="5" y="14"/>
                      <a:pt x="4" y="12"/>
                      <a:pt x="2" y="11"/>
                    </a:cubicBezTo>
                    <a:cubicBezTo>
                      <a:pt x="1" y="11"/>
                      <a:pt x="1" y="10"/>
                      <a:pt x="0" y="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7" y="1"/>
                      <a:pt x="8" y="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9" y="15"/>
                      <a:pt x="20" y="16"/>
                      <a:pt x="20" y="17"/>
                    </a:cubicBezTo>
                    <a:cubicBezTo>
                      <a:pt x="20" y="17"/>
                      <a:pt x="20" y="18"/>
                      <a:pt x="21" y="19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1"/>
                      <a:pt x="22" y="21"/>
                      <a:pt x="22" y="22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4"/>
                      <a:pt x="22" y="25"/>
                      <a:pt x="22" y="26"/>
                    </a:cubicBezTo>
                    <a:cubicBezTo>
                      <a:pt x="22" y="27"/>
                      <a:pt x="22" y="27"/>
                      <a:pt x="23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9"/>
                      <a:pt x="23" y="29"/>
                      <a:pt x="23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31"/>
                      <a:pt x="23" y="32"/>
                      <a:pt x="23" y="32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5" name="Freeform 981"/>
              <p:cNvSpPr>
                <a:spLocks/>
              </p:cNvSpPr>
              <p:nvPr/>
            </p:nvSpPr>
            <p:spPr bwMode="auto">
              <a:xfrm>
                <a:off x="5464" y="1568"/>
                <a:ext cx="1" cy="0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6" name="Freeform 982"/>
              <p:cNvSpPr>
                <a:spLocks/>
              </p:cNvSpPr>
              <p:nvPr/>
            </p:nvSpPr>
            <p:spPr bwMode="auto">
              <a:xfrm>
                <a:off x="5465" y="1568"/>
                <a:ext cx="1" cy="2"/>
              </a:xfrm>
              <a:custGeom>
                <a:avLst/>
                <a:gdLst>
                  <a:gd name="T0" fmla="*/ 3 w 3"/>
                  <a:gd name="T1" fmla="*/ 4 h 4"/>
                  <a:gd name="T2" fmla="*/ 0 w 3"/>
                  <a:gd name="T3" fmla="*/ 0 h 4"/>
                  <a:gd name="T4" fmla="*/ 3 w 3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3"/>
                      <a:pt x="1" y="1"/>
                      <a:pt x="0" y="0"/>
                    </a:cubicBezTo>
                    <a:cubicBezTo>
                      <a:pt x="1" y="1"/>
                      <a:pt x="2" y="3"/>
                      <a:pt x="3" y="4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7" name="Freeform 983"/>
              <p:cNvSpPr>
                <a:spLocks/>
              </p:cNvSpPr>
              <p:nvPr/>
            </p:nvSpPr>
            <p:spPr bwMode="auto">
              <a:xfrm>
                <a:off x="5466" y="15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8" name="Freeform 984"/>
              <p:cNvSpPr>
                <a:spLocks/>
              </p:cNvSpPr>
              <p:nvPr/>
            </p:nvSpPr>
            <p:spPr bwMode="auto">
              <a:xfrm>
                <a:off x="5466" y="156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9" name="Freeform 985"/>
              <p:cNvSpPr>
                <a:spLocks/>
              </p:cNvSpPr>
              <p:nvPr/>
            </p:nvSpPr>
            <p:spPr bwMode="auto">
              <a:xfrm>
                <a:off x="5468" y="1573"/>
                <a:ext cx="0" cy="1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0" name="Freeform 986"/>
              <p:cNvSpPr>
                <a:spLocks/>
              </p:cNvSpPr>
              <p:nvPr/>
            </p:nvSpPr>
            <p:spPr bwMode="auto">
              <a:xfrm>
                <a:off x="5468" y="1576"/>
                <a:ext cx="0" cy="1"/>
              </a:xfrm>
              <a:custGeom>
                <a:avLst/>
                <a:gdLst>
                  <a:gd name="T0" fmla="*/ 0 h 2"/>
                  <a:gd name="T1" fmla="*/ 1 h 2"/>
                  <a:gd name="T2" fmla="*/ 2 h 2"/>
                  <a:gd name="T3" fmla="*/ 1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1" name="Freeform 987"/>
              <p:cNvSpPr>
                <a:spLocks/>
              </p:cNvSpPr>
              <p:nvPr/>
            </p:nvSpPr>
            <p:spPr bwMode="auto">
              <a:xfrm>
                <a:off x="5458" y="1562"/>
                <a:ext cx="7" cy="6"/>
              </a:xfrm>
              <a:custGeom>
                <a:avLst/>
                <a:gdLst>
                  <a:gd name="T0" fmla="*/ 18 w 18"/>
                  <a:gd name="T1" fmla="*/ 5 h 15"/>
                  <a:gd name="T2" fmla="*/ 13 w 18"/>
                  <a:gd name="T3" fmla="*/ 15 h 15"/>
                  <a:gd name="T4" fmla="*/ 0 w 18"/>
                  <a:gd name="T5" fmla="*/ 11 h 15"/>
                  <a:gd name="T6" fmla="*/ 0 w 18"/>
                  <a:gd name="T7" fmla="*/ 0 h 15"/>
                  <a:gd name="T8" fmla="*/ 18 w 18"/>
                  <a:gd name="T9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5">
                    <a:moveTo>
                      <a:pt x="18" y="5"/>
                    </a:moveTo>
                    <a:cubicBezTo>
                      <a:pt x="13" y="15"/>
                      <a:pt x="13" y="15"/>
                      <a:pt x="13" y="15"/>
                    </a:cubicBezTo>
                    <a:cubicBezTo>
                      <a:pt x="9" y="12"/>
                      <a:pt x="4" y="11"/>
                      <a:pt x="0" y="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0"/>
                      <a:pt x="13" y="2"/>
                      <a:pt x="18" y="5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2" name="Rectangle 988"/>
              <p:cNvSpPr>
                <a:spLocks noChangeArrowheads="1"/>
              </p:cNvSpPr>
              <p:nvPr/>
            </p:nvSpPr>
            <p:spPr bwMode="auto">
              <a:xfrm>
                <a:off x="5445" y="1569"/>
                <a:ext cx="1" cy="1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3" name="Freeform 989"/>
              <p:cNvSpPr>
                <a:spLocks/>
              </p:cNvSpPr>
              <p:nvPr/>
            </p:nvSpPr>
            <p:spPr bwMode="auto">
              <a:xfrm>
                <a:off x="5445" y="1566"/>
                <a:ext cx="3" cy="3"/>
              </a:xfrm>
              <a:custGeom>
                <a:avLst/>
                <a:gdLst>
                  <a:gd name="T0" fmla="*/ 0 w 6"/>
                  <a:gd name="T1" fmla="*/ 7 h 7"/>
                  <a:gd name="T2" fmla="*/ 6 w 6"/>
                  <a:gd name="T3" fmla="*/ 0 h 7"/>
                  <a:gd name="T4" fmla="*/ 0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cubicBezTo>
                      <a:pt x="2" y="5"/>
                      <a:pt x="3" y="2"/>
                      <a:pt x="6" y="0"/>
                    </a:cubicBezTo>
                    <a:cubicBezTo>
                      <a:pt x="3" y="2"/>
                      <a:pt x="2" y="5"/>
                      <a:pt x="0" y="7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4" name="Freeform 990"/>
              <p:cNvSpPr>
                <a:spLocks/>
              </p:cNvSpPr>
              <p:nvPr/>
            </p:nvSpPr>
            <p:spPr bwMode="auto">
              <a:xfrm>
                <a:off x="5448" y="1565"/>
                <a:ext cx="0" cy="1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1" y="2"/>
                      <a:pt x="1" y="1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5" name="Freeform 991"/>
              <p:cNvSpPr>
                <a:spLocks/>
              </p:cNvSpPr>
              <p:nvPr/>
            </p:nvSpPr>
            <p:spPr bwMode="auto">
              <a:xfrm>
                <a:off x="5448" y="1563"/>
                <a:ext cx="4" cy="2"/>
              </a:xfrm>
              <a:custGeom>
                <a:avLst/>
                <a:gdLst>
                  <a:gd name="T0" fmla="*/ 0 w 10"/>
                  <a:gd name="T1" fmla="*/ 5 h 5"/>
                  <a:gd name="T2" fmla="*/ 10 w 10"/>
                  <a:gd name="T3" fmla="*/ 0 h 5"/>
                  <a:gd name="T4" fmla="*/ 0 w 10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cubicBezTo>
                      <a:pt x="3" y="3"/>
                      <a:pt x="7" y="1"/>
                      <a:pt x="10" y="0"/>
                    </a:cubicBezTo>
                    <a:cubicBezTo>
                      <a:pt x="7" y="1"/>
                      <a:pt x="3" y="3"/>
                      <a:pt x="0" y="5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6" name="Freeform 992"/>
              <p:cNvSpPr>
                <a:spLocks/>
              </p:cNvSpPr>
              <p:nvPr/>
            </p:nvSpPr>
            <p:spPr bwMode="auto">
              <a:xfrm>
                <a:off x="5452" y="1562"/>
                <a:ext cx="2" cy="1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0 h 2"/>
                  <a:gd name="T4" fmla="*/ 0 w 5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3" y="0"/>
                      <a:pt x="2" y="1"/>
                      <a:pt x="0" y="2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7" name="Freeform 993"/>
              <p:cNvSpPr>
                <a:spLocks/>
              </p:cNvSpPr>
              <p:nvPr/>
            </p:nvSpPr>
            <p:spPr bwMode="auto">
              <a:xfrm>
                <a:off x="5454" y="1562"/>
                <a:ext cx="4" cy="0"/>
              </a:xfrm>
              <a:custGeom>
                <a:avLst/>
                <a:gdLst>
                  <a:gd name="T0" fmla="*/ 9 w 9"/>
                  <a:gd name="T1" fmla="*/ 0 h 1"/>
                  <a:gd name="T2" fmla="*/ 9 w 9"/>
                  <a:gd name="T3" fmla="*/ 0 h 1"/>
                  <a:gd name="T4" fmla="*/ 0 w 9"/>
                  <a:gd name="T5" fmla="*/ 1 h 1"/>
                  <a:gd name="T6" fmla="*/ 9 w 9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"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3" y="0"/>
                      <a:pt x="0" y="1"/>
                    </a:cubicBezTo>
                    <a:cubicBezTo>
                      <a:pt x="3" y="0"/>
                      <a:pt x="6" y="0"/>
                      <a:pt x="9" y="0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8" name="Freeform 994"/>
              <p:cNvSpPr>
                <a:spLocks/>
              </p:cNvSpPr>
              <p:nvPr/>
            </p:nvSpPr>
            <p:spPr bwMode="auto">
              <a:xfrm>
                <a:off x="5444" y="1562"/>
                <a:ext cx="14" cy="14"/>
              </a:xfrm>
              <a:custGeom>
                <a:avLst/>
                <a:gdLst>
                  <a:gd name="T0" fmla="*/ 36 w 36"/>
                  <a:gd name="T1" fmla="*/ 1 h 38"/>
                  <a:gd name="T2" fmla="*/ 36 w 36"/>
                  <a:gd name="T3" fmla="*/ 12 h 38"/>
                  <a:gd name="T4" fmla="*/ 36 w 36"/>
                  <a:gd name="T5" fmla="*/ 12 h 38"/>
                  <a:gd name="T6" fmla="*/ 34 w 36"/>
                  <a:gd name="T7" fmla="*/ 12 h 38"/>
                  <a:gd name="T8" fmla="*/ 32 w 36"/>
                  <a:gd name="T9" fmla="*/ 12 h 38"/>
                  <a:gd name="T10" fmla="*/ 30 w 36"/>
                  <a:gd name="T11" fmla="*/ 13 h 38"/>
                  <a:gd name="T12" fmla="*/ 29 w 36"/>
                  <a:gd name="T13" fmla="*/ 13 h 38"/>
                  <a:gd name="T14" fmla="*/ 29 w 36"/>
                  <a:gd name="T15" fmla="*/ 13 h 38"/>
                  <a:gd name="T16" fmla="*/ 28 w 36"/>
                  <a:gd name="T17" fmla="*/ 13 h 38"/>
                  <a:gd name="T18" fmla="*/ 27 w 36"/>
                  <a:gd name="T19" fmla="*/ 14 h 38"/>
                  <a:gd name="T20" fmla="*/ 23 w 36"/>
                  <a:gd name="T21" fmla="*/ 16 h 38"/>
                  <a:gd name="T22" fmla="*/ 21 w 36"/>
                  <a:gd name="T23" fmla="*/ 17 h 38"/>
                  <a:gd name="T24" fmla="*/ 21 w 36"/>
                  <a:gd name="T25" fmla="*/ 17 h 38"/>
                  <a:gd name="T26" fmla="*/ 20 w 36"/>
                  <a:gd name="T27" fmla="*/ 18 h 38"/>
                  <a:gd name="T28" fmla="*/ 19 w 36"/>
                  <a:gd name="T29" fmla="*/ 19 h 38"/>
                  <a:gd name="T30" fmla="*/ 18 w 36"/>
                  <a:gd name="T31" fmla="*/ 20 h 38"/>
                  <a:gd name="T32" fmla="*/ 17 w 36"/>
                  <a:gd name="T33" fmla="*/ 21 h 38"/>
                  <a:gd name="T34" fmla="*/ 16 w 36"/>
                  <a:gd name="T35" fmla="*/ 22 h 38"/>
                  <a:gd name="T36" fmla="*/ 15 w 36"/>
                  <a:gd name="T37" fmla="*/ 23 h 38"/>
                  <a:gd name="T38" fmla="*/ 14 w 36"/>
                  <a:gd name="T39" fmla="*/ 25 h 38"/>
                  <a:gd name="T40" fmla="*/ 13 w 36"/>
                  <a:gd name="T41" fmla="*/ 26 h 38"/>
                  <a:gd name="T42" fmla="*/ 13 w 36"/>
                  <a:gd name="T43" fmla="*/ 27 h 38"/>
                  <a:gd name="T44" fmla="*/ 12 w 36"/>
                  <a:gd name="T45" fmla="*/ 28 h 38"/>
                  <a:gd name="T46" fmla="*/ 12 w 36"/>
                  <a:gd name="T47" fmla="*/ 29 h 38"/>
                  <a:gd name="T48" fmla="*/ 12 w 36"/>
                  <a:gd name="T49" fmla="*/ 30 h 38"/>
                  <a:gd name="T50" fmla="*/ 11 w 36"/>
                  <a:gd name="T51" fmla="*/ 32 h 38"/>
                  <a:gd name="T52" fmla="*/ 11 w 36"/>
                  <a:gd name="T53" fmla="*/ 33 h 38"/>
                  <a:gd name="T54" fmla="*/ 11 w 36"/>
                  <a:gd name="T55" fmla="*/ 34 h 38"/>
                  <a:gd name="T56" fmla="*/ 11 w 36"/>
                  <a:gd name="T57" fmla="*/ 34 h 38"/>
                  <a:gd name="T58" fmla="*/ 11 w 36"/>
                  <a:gd name="T59" fmla="*/ 35 h 38"/>
                  <a:gd name="T60" fmla="*/ 11 w 36"/>
                  <a:gd name="T61" fmla="*/ 36 h 38"/>
                  <a:gd name="T62" fmla="*/ 11 w 36"/>
                  <a:gd name="T63" fmla="*/ 37 h 38"/>
                  <a:gd name="T64" fmla="*/ 11 w 36"/>
                  <a:gd name="T65" fmla="*/ 38 h 38"/>
                  <a:gd name="T66" fmla="*/ 0 w 36"/>
                  <a:gd name="T67" fmla="*/ 38 h 38"/>
                  <a:gd name="T68" fmla="*/ 4 w 36"/>
                  <a:gd name="T69" fmla="*/ 20 h 38"/>
                  <a:gd name="T70" fmla="*/ 5 w 36"/>
                  <a:gd name="T71" fmla="*/ 19 h 38"/>
                  <a:gd name="T72" fmla="*/ 5 w 36"/>
                  <a:gd name="T73" fmla="*/ 18 h 38"/>
                  <a:gd name="T74" fmla="*/ 11 w 36"/>
                  <a:gd name="T75" fmla="*/ 11 h 38"/>
                  <a:gd name="T76" fmla="*/ 14 w 36"/>
                  <a:gd name="T77" fmla="*/ 8 h 38"/>
                  <a:gd name="T78" fmla="*/ 23 w 36"/>
                  <a:gd name="T79" fmla="*/ 3 h 38"/>
                  <a:gd name="T80" fmla="*/ 29 w 36"/>
                  <a:gd name="T81" fmla="*/ 1 h 38"/>
                  <a:gd name="T82" fmla="*/ 36 w 36"/>
                  <a:gd name="T83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38">
                    <a:moveTo>
                      <a:pt x="36" y="1"/>
                    </a:move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3" y="12"/>
                      <a:pt x="32" y="12"/>
                      <a:pt x="32" y="12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5" y="14"/>
                      <a:pt x="24" y="15"/>
                      <a:pt x="23" y="16"/>
                    </a:cubicBezTo>
                    <a:cubicBezTo>
                      <a:pt x="22" y="16"/>
                      <a:pt x="22" y="17"/>
                      <a:pt x="21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8" y="19"/>
                      <a:pt x="18" y="20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6" y="21"/>
                      <a:pt x="16" y="22"/>
                    </a:cubicBezTo>
                    <a:cubicBezTo>
                      <a:pt x="16" y="22"/>
                      <a:pt x="15" y="23"/>
                      <a:pt x="15" y="23"/>
                    </a:cubicBezTo>
                    <a:cubicBezTo>
                      <a:pt x="15" y="24"/>
                      <a:pt x="14" y="24"/>
                      <a:pt x="14" y="25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29"/>
                      <a:pt x="12" y="30"/>
                      <a:pt x="12" y="30"/>
                    </a:cubicBezTo>
                    <a:cubicBezTo>
                      <a:pt x="12" y="31"/>
                      <a:pt x="11" y="31"/>
                      <a:pt x="11" y="32"/>
                    </a:cubicBezTo>
                    <a:cubicBezTo>
                      <a:pt x="11" y="32"/>
                      <a:pt x="11" y="32"/>
                      <a:pt x="11" y="33"/>
                    </a:cubicBezTo>
                    <a:cubicBezTo>
                      <a:pt x="11" y="33"/>
                      <a:pt x="11" y="33"/>
                      <a:pt x="11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1" y="37"/>
                      <a:pt x="11" y="37"/>
                      <a:pt x="11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2"/>
                      <a:pt x="1" y="26"/>
                      <a:pt x="4" y="20"/>
                    </a:cubicBezTo>
                    <a:cubicBezTo>
                      <a:pt x="4" y="20"/>
                      <a:pt x="5" y="19"/>
                      <a:pt x="5" y="1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7" y="16"/>
                      <a:pt x="9" y="13"/>
                      <a:pt x="11" y="11"/>
                    </a:cubicBezTo>
                    <a:cubicBezTo>
                      <a:pt x="12" y="10"/>
                      <a:pt x="13" y="9"/>
                      <a:pt x="14" y="8"/>
                    </a:cubicBezTo>
                    <a:cubicBezTo>
                      <a:pt x="17" y="6"/>
                      <a:pt x="20" y="4"/>
                      <a:pt x="23" y="3"/>
                    </a:cubicBezTo>
                    <a:cubicBezTo>
                      <a:pt x="25" y="2"/>
                      <a:pt x="27" y="1"/>
                      <a:pt x="29" y="1"/>
                    </a:cubicBezTo>
                    <a:cubicBezTo>
                      <a:pt x="31" y="1"/>
                      <a:pt x="34" y="0"/>
                      <a:pt x="36" y="1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9" name="Freeform 995"/>
              <p:cNvSpPr>
                <a:spLocks/>
              </p:cNvSpPr>
              <p:nvPr/>
            </p:nvSpPr>
            <p:spPr bwMode="auto">
              <a:xfrm>
                <a:off x="5443" y="1570"/>
                <a:ext cx="2" cy="7"/>
              </a:xfrm>
              <a:custGeom>
                <a:avLst/>
                <a:gdLst>
                  <a:gd name="T0" fmla="*/ 5 w 5"/>
                  <a:gd name="T1" fmla="*/ 0 h 18"/>
                  <a:gd name="T2" fmla="*/ 5 w 5"/>
                  <a:gd name="T3" fmla="*/ 0 h 18"/>
                  <a:gd name="T4" fmla="*/ 0 w 5"/>
                  <a:gd name="T5" fmla="*/ 18 h 18"/>
                  <a:gd name="T6" fmla="*/ 5 w 5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8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6"/>
                      <a:pt x="0" y="12"/>
                      <a:pt x="0" y="18"/>
                    </a:cubicBezTo>
                    <a:cubicBezTo>
                      <a:pt x="0" y="12"/>
                      <a:pt x="2" y="6"/>
                      <a:pt x="5" y="0"/>
                    </a:cubicBez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0" name="Freeform 996"/>
              <p:cNvSpPr>
                <a:spLocks/>
              </p:cNvSpPr>
              <p:nvPr/>
            </p:nvSpPr>
            <p:spPr bwMode="auto">
              <a:xfrm>
                <a:off x="5443" y="1577"/>
                <a:ext cx="9" cy="12"/>
              </a:xfrm>
              <a:custGeom>
                <a:avLst/>
                <a:gdLst>
                  <a:gd name="T0" fmla="*/ 24 w 24"/>
                  <a:gd name="T1" fmla="*/ 22 h 32"/>
                  <a:gd name="T2" fmla="*/ 18 w 24"/>
                  <a:gd name="T3" fmla="*/ 32 h 32"/>
                  <a:gd name="T4" fmla="*/ 0 w 24"/>
                  <a:gd name="T5" fmla="*/ 0 h 32"/>
                  <a:gd name="T6" fmla="*/ 12 w 24"/>
                  <a:gd name="T7" fmla="*/ 0 h 32"/>
                  <a:gd name="T8" fmla="*/ 24 w 24"/>
                  <a:gd name="T9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32">
                    <a:moveTo>
                      <a:pt x="24" y="22"/>
                    </a:moveTo>
                    <a:cubicBezTo>
                      <a:pt x="18" y="32"/>
                      <a:pt x="18" y="32"/>
                      <a:pt x="18" y="32"/>
                    </a:cubicBezTo>
                    <a:cubicBezTo>
                      <a:pt x="7" y="25"/>
                      <a:pt x="1" y="13"/>
                      <a:pt x="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9"/>
                      <a:pt x="17" y="17"/>
                      <a:pt x="24" y="22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1" name="Freeform 997"/>
              <p:cNvSpPr>
                <a:spLocks/>
              </p:cNvSpPr>
              <p:nvPr/>
            </p:nvSpPr>
            <p:spPr bwMode="auto">
              <a:xfrm>
                <a:off x="5451" y="1583"/>
                <a:ext cx="19" cy="8"/>
              </a:xfrm>
              <a:custGeom>
                <a:avLst/>
                <a:gdLst>
                  <a:gd name="T0" fmla="*/ 51 w 51"/>
                  <a:gd name="T1" fmla="*/ 5 h 22"/>
                  <a:gd name="T2" fmla="*/ 19 w 51"/>
                  <a:gd name="T3" fmla="*/ 22 h 22"/>
                  <a:gd name="T4" fmla="*/ 0 w 51"/>
                  <a:gd name="T5" fmla="*/ 17 h 22"/>
                  <a:gd name="T6" fmla="*/ 5 w 51"/>
                  <a:gd name="T7" fmla="*/ 7 h 22"/>
                  <a:gd name="T8" fmla="*/ 41 w 51"/>
                  <a:gd name="T9" fmla="*/ 0 h 22"/>
                  <a:gd name="T10" fmla="*/ 51 w 51"/>
                  <a:gd name="T11" fmla="*/ 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22">
                    <a:moveTo>
                      <a:pt x="51" y="5"/>
                    </a:moveTo>
                    <a:cubicBezTo>
                      <a:pt x="43" y="16"/>
                      <a:pt x="32" y="22"/>
                      <a:pt x="19" y="22"/>
                    </a:cubicBezTo>
                    <a:cubicBezTo>
                      <a:pt x="12" y="22"/>
                      <a:pt x="5" y="20"/>
                      <a:pt x="0" y="1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17" y="14"/>
                      <a:pt x="33" y="11"/>
                      <a:pt x="41" y="0"/>
                    </a:cubicBezTo>
                    <a:lnTo>
                      <a:pt x="51" y="5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2" name="Freeform 998"/>
              <p:cNvSpPr>
                <a:spLocks/>
              </p:cNvSpPr>
              <p:nvPr/>
            </p:nvSpPr>
            <p:spPr bwMode="auto">
              <a:xfrm>
                <a:off x="5450" y="1575"/>
                <a:ext cx="3" cy="3"/>
              </a:xfrm>
              <a:custGeom>
                <a:avLst/>
                <a:gdLst>
                  <a:gd name="T0" fmla="*/ 6 w 8"/>
                  <a:gd name="T1" fmla="*/ 6 h 10"/>
                  <a:gd name="T2" fmla="*/ 1 w 8"/>
                  <a:gd name="T3" fmla="*/ 10 h 10"/>
                  <a:gd name="T4" fmla="*/ 6 w 8"/>
                  <a:gd name="T5" fmla="*/ 10 h 10"/>
                  <a:gd name="T6" fmla="*/ 6 w 8"/>
                  <a:gd name="T7" fmla="*/ 10 h 10"/>
                  <a:gd name="T8" fmla="*/ 6 w 8"/>
                  <a:gd name="T9" fmla="*/ 10 h 10"/>
                  <a:gd name="T10" fmla="*/ 6 w 8"/>
                  <a:gd name="T11" fmla="*/ 10 h 10"/>
                  <a:gd name="T12" fmla="*/ 0 w 8"/>
                  <a:gd name="T13" fmla="*/ 10 h 10"/>
                  <a:gd name="T14" fmla="*/ 0 w 8"/>
                  <a:gd name="T15" fmla="*/ 10 h 10"/>
                  <a:gd name="T16" fmla="*/ 0 w 8"/>
                  <a:gd name="T17" fmla="*/ 10 h 10"/>
                  <a:gd name="T18" fmla="*/ 0 w 8"/>
                  <a:gd name="T19" fmla="*/ 10 h 10"/>
                  <a:gd name="T20" fmla="*/ 5 w 8"/>
                  <a:gd name="T21" fmla="*/ 5 h 10"/>
                  <a:gd name="T22" fmla="*/ 7 w 8"/>
                  <a:gd name="T23" fmla="*/ 3 h 10"/>
                  <a:gd name="T24" fmla="*/ 5 w 8"/>
                  <a:gd name="T25" fmla="*/ 1 h 10"/>
                  <a:gd name="T26" fmla="*/ 5 w 8"/>
                  <a:gd name="T27" fmla="*/ 1 h 10"/>
                  <a:gd name="T28" fmla="*/ 3 w 8"/>
                  <a:gd name="T29" fmla="*/ 1 h 10"/>
                  <a:gd name="T30" fmla="*/ 2 w 8"/>
                  <a:gd name="T31" fmla="*/ 2 h 10"/>
                  <a:gd name="T32" fmla="*/ 1 w 8"/>
                  <a:gd name="T33" fmla="*/ 2 h 10"/>
                  <a:gd name="T34" fmla="*/ 1 w 8"/>
                  <a:gd name="T35" fmla="*/ 2 h 10"/>
                  <a:gd name="T36" fmla="*/ 1 w 8"/>
                  <a:gd name="T37" fmla="*/ 1 h 10"/>
                  <a:gd name="T38" fmla="*/ 1 w 8"/>
                  <a:gd name="T39" fmla="*/ 1 h 10"/>
                  <a:gd name="T40" fmla="*/ 2 w 8"/>
                  <a:gd name="T41" fmla="*/ 1 h 10"/>
                  <a:gd name="T42" fmla="*/ 5 w 8"/>
                  <a:gd name="T43" fmla="*/ 0 h 10"/>
                  <a:gd name="T44" fmla="*/ 7 w 8"/>
                  <a:gd name="T45" fmla="*/ 1 h 10"/>
                  <a:gd name="T46" fmla="*/ 8 w 8"/>
                  <a:gd name="T47" fmla="*/ 3 h 10"/>
                  <a:gd name="T48" fmla="*/ 6 w 8"/>
                  <a:gd name="T4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10">
                    <a:moveTo>
                      <a:pt x="6" y="6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7" y="4"/>
                      <a:pt x="7" y="3"/>
                    </a:cubicBezTo>
                    <a:cubicBezTo>
                      <a:pt x="7" y="2"/>
                      <a:pt x="6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4" y="0"/>
                      <a:pt x="5" y="0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7" y="2"/>
                      <a:pt x="8" y="2"/>
                      <a:pt x="8" y="3"/>
                    </a:cubicBezTo>
                    <a:cubicBezTo>
                      <a:pt x="7" y="4"/>
                      <a:pt x="7" y="5"/>
                      <a:pt x="6" y="6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3" name="Freeform 999"/>
              <p:cNvSpPr>
                <a:spLocks noEditPoints="1"/>
              </p:cNvSpPr>
              <p:nvPr/>
            </p:nvSpPr>
            <p:spPr bwMode="auto">
              <a:xfrm>
                <a:off x="5454" y="1574"/>
                <a:ext cx="3" cy="4"/>
              </a:xfrm>
              <a:custGeom>
                <a:avLst/>
                <a:gdLst>
                  <a:gd name="T0" fmla="*/ 7 w 8"/>
                  <a:gd name="T1" fmla="*/ 2 h 11"/>
                  <a:gd name="T2" fmla="*/ 8 w 8"/>
                  <a:gd name="T3" fmla="*/ 5 h 11"/>
                  <a:gd name="T4" fmla="*/ 8 w 8"/>
                  <a:gd name="T5" fmla="*/ 6 h 11"/>
                  <a:gd name="T6" fmla="*/ 7 w 8"/>
                  <a:gd name="T7" fmla="*/ 6 h 11"/>
                  <a:gd name="T8" fmla="*/ 8 w 8"/>
                  <a:gd name="T9" fmla="*/ 6 h 11"/>
                  <a:gd name="T10" fmla="*/ 6 w 8"/>
                  <a:gd name="T11" fmla="*/ 10 h 11"/>
                  <a:gd name="T12" fmla="*/ 3 w 8"/>
                  <a:gd name="T13" fmla="*/ 11 h 11"/>
                  <a:gd name="T14" fmla="*/ 1 w 8"/>
                  <a:gd name="T15" fmla="*/ 10 h 11"/>
                  <a:gd name="T16" fmla="*/ 0 w 8"/>
                  <a:gd name="T17" fmla="*/ 7 h 11"/>
                  <a:gd name="T18" fmla="*/ 0 w 8"/>
                  <a:gd name="T19" fmla="*/ 6 h 11"/>
                  <a:gd name="T20" fmla="*/ 2 w 8"/>
                  <a:gd name="T21" fmla="*/ 2 h 11"/>
                  <a:gd name="T22" fmla="*/ 5 w 8"/>
                  <a:gd name="T23" fmla="*/ 0 h 11"/>
                  <a:gd name="T24" fmla="*/ 7 w 8"/>
                  <a:gd name="T25" fmla="*/ 2 h 11"/>
                  <a:gd name="T26" fmla="*/ 7 w 8"/>
                  <a:gd name="T27" fmla="*/ 5 h 11"/>
                  <a:gd name="T28" fmla="*/ 6 w 8"/>
                  <a:gd name="T29" fmla="*/ 2 h 11"/>
                  <a:gd name="T30" fmla="*/ 5 w 8"/>
                  <a:gd name="T31" fmla="*/ 1 h 11"/>
                  <a:gd name="T32" fmla="*/ 2 w 8"/>
                  <a:gd name="T33" fmla="*/ 3 h 11"/>
                  <a:gd name="T34" fmla="*/ 1 w 8"/>
                  <a:gd name="T35" fmla="*/ 6 h 11"/>
                  <a:gd name="T36" fmla="*/ 1 w 8"/>
                  <a:gd name="T37" fmla="*/ 7 h 11"/>
                  <a:gd name="T38" fmla="*/ 2 w 8"/>
                  <a:gd name="T39" fmla="*/ 10 h 11"/>
                  <a:gd name="T40" fmla="*/ 3 w 8"/>
                  <a:gd name="T41" fmla="*/ 10 h 11"/>
                  <a:gd name="T42" fmla="*/ 5 w 8"/>
                  <a:gd name="T43" fmla="*/ 9 h 11"/>
                  <a:gd name="T44" fmla="*/ 7 w 8"/>
                  <a:gd name="T45" fmla="*/ 6 h 11"/>
                  <a:gd name="T46" fmla="*/ 7 w 8"/>
                  <a:gd name="T47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7" y="2"/>
                    </a:moveTo>
                    <a:cubicBezTo>
                      <a:pt x="8" y="3"/>
                      <a:pt x="8" y="4"/>
                      <a:pt x="8" y="5"/>
                    </a:cubicBezTo>
                    <a:cubicBezTo>
                      <a:pt x="8" y="5"/>
                      <a:pt x="8" y="5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7"/>
                      <a:pt x="7" y="8"/>
                      <a:pt x="6" y="10"/>
                    </a:cubicBezTo>
                    <a:cubicBezTo>
                      <a:pt x="5" y="10"/>
                      <a:pt x="4" y="11"/>
                      <a:pt x="3" y="11"/>
                    </a:cubicBezTo>
                    <a:cubicBezTo>
                      <a:pt x="2" y="11"/>
                      <a:pt x="2" y="11"/>
                      <a:pt x="1" y="10"/>
                    </a:cubicBezTo>
                    <a:cubicBezTo>
                      <a:pt x="1" y="9"/>
                      <a:pt x="0" y="8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1"/>
                      <a:pt x="4" y="1"/>
                      <a:pt x="5" y="0"/>
                    </a:cubicBezTo>
                    <a:cubicBezTo>
                      <a:pt x="6" y="0"/>
                      <a:pt x="7" y="1"/>
                      <a:pt x="7" y="2"/>
                    </a:cubicBezTo>
                    <a:close/>
                    <a:moveTo>
                      <a:pt x="7" y="5"/>
                    </a:moveTo>
                    <a:cubicBezTo>
                      <a:pt x="7" y="4"/>
                      <a:pt x="7" y="3"/>
                      <a:pt x="6" y="2"/>
                    </a:cubicBezTo>
                    <a:cubicBezTo>
                      <a:pt x="6" y="2"/>
                      <a:pt x="5" y="1"/>
                      <a:pt x="5" y="1"/>
                    </a:cubicBezTo>
                    <a:cubicBezTo>
                      <a:pt x="4" y="1"/>
                      <a:pt x="3" y="2"/>
                      <a:pt x="2" y="3"/>
                    </a:cubicBezTo>
                    <a:cubicBezTo>
                      <a:pt x="2" y="3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9"/>
                      <a:pt x="2" y="10"/>
                    </a:cubicBezTo>
                    <a:cubicBezTo>
                      <a:pt x="2" y="10"/>
                      <a:pt x="3" y="10"/>
                      <a:pt x="3" y="10"/>
                    </a:cubicBezTo>
                    <a:cubicBezTo>
                      <a:pt x="4" y="10"/>
                      <a:pt x="5" y="10"/>
                      <a:pt x="5" y="9"/>
                    </a:cubicBezTo>
                    <a:cubicBezTo>
                      <a:pt x="6" y="8"/>
                      <a:pt x="7" y="7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4" name="Freeform 1000"/>
              <p:cNvSpPr>
                <a:spLocks noEditPoints="1"/>
              </p:cNvSpPr>
              <p:nvPr/>
            </p:nvSpPr>
            <p:spPr bwMode="auto">
              <a:xfrm>
                <a:off x="5458" y="1574"/>
                <a:ext cx="3" cy="4"/>
              </a:xfrm>
              <a:custGeom>
                <a:avLst/>
                <a:gdLst>
                  <a:gd name="T0" fmla="*/ 7 w 8"/>
                  <a:gd name="T1" fmla="*/ 2 h 11"/>
                  <a:gd name="T2" fmla="*/ 7 w 8"/>
                  <a:gd name="T3" fmla="*/ 5 h 11"/>
                  <a:gd name="T4" fmla="*/ 7 w 8"/>
                  <a:gd name="T5" fmla="*/ 6 h 11"/>
                  <a:gd name="T6" fmla="*/ 7 w 8"/>
                  <a:gd name="T7" fmla="*/ 6 h 11"/>
                  <a:gd name="T8" fmla="*/ 7 w 8"/>
                  <a:gd name="T9" fmla="*/ 6 h 11"/>
                  <a:gd name="T10" fmla="*/ 6 w 8"/>
                  <a:gd name="T11" fmla="*/ 10 h 11"/>
                  <a:gd name="T12" fmla="*/ 3 w 8"/>
                  <a:gd name="T13" fmla="*/ 11 h 11"/>
                  <a:gd name="T14" fmla="*/ 1 w 8"/>
                  <a:gd name="T15" fmla="*/ 10 h 11"/>
                  <a:gd name="T16" fmla="*/ 0 w 8"/>
                  <a:gd name="T17" fmla="*/ 7 h 11"/>
                  <a:gd name="T18" fmla="*/ 0 w 8"/>
                  <a:gd name="T19" fmla="*/ 6 h 11"/>
                  <a:gd name="T20" fmla="*/ 2 w 8"/>
                  <a:gd name="T21" fmla="*/ 2 h 11"/>
                  <a:gd name="T22" fmla="*/ 5 w 8"/>
                  <a:gd name="T23" fmla="*/ 0 h 11"/>
                  <a:gd name="T24" fmla="*/ 7 w 8"/>
                  <a:gd name="T25" fmla="*/ 2 h 11"/>
                  <a:gd name="T26" fmla="*/ 7 w 8"/>
                  <a:gd name="T27" fmla="*/ 5 h 11"/>
                  <a:gd name="T28" fmla="*/ 6 w 8"/>
                  <a:gd name="T29" fmla="*/ 2 h 11"/>
                  <a:gd name="T30" fmla="*/ 5 w 8"/>
                  <a:gd name="T31" fmla="*/ 1 h 11"/>
                  <a:gd name="T32" fmla="*/ 2 w 8"/>
                  <a:gd name="T33" fmla="*/ 3 h 11"/>
                  <a:gd name="T34" fmla="*/ 1 w 8"/>
                  <a:gd name="T35" fmla="*/ 6 h 11"/>
                  <a:gd name="T36" fmla="*/ 1 w 8"/>
                  <a:gd name="T37" fmla="*/ 7 h 11"/>
                  <a:gd name="T38" fmla="*/ 1 w 8"/>
                  <a:gd name="T39" fmla="*/ 10 h 11"/>
                  <a:gd name="T40" fmla="*/ 3 w 8"/>
                  <a:gd name="T41" fmla="*/ 10 h 11"/>
                  <a:gd name="T42" fmla="*/ 5 w 8"/>
                  <a:gd name="T43" fmla="*/ 9 h 11"/>
                  <a:gd name="T44" fmla="*/ 7 w 8"/>
                  <a:gd name="T45" fmla="*/ 6 h 11"/>
                  <a:gd name="T46" fmla="*/ 7 w 8"/>
                  <a:gd name="T47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7" y="2"/>
                    </a:moveTo>
                    <a:cubicBezTo>
                      <a:pt x="7" y="3"/>
                      <a:pt x="8" y="4"/>
                      <a:pt x="7" y="5"/>
                    </a:cubicBezTo>
                    <a:cubicBezTo>
                      <a:pt x="8" y="5"/>
                      <a:pt x="8" y="5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7"/>
                      <a:pt x="7" y="9"/>
                      <a:pt x="6" y="10"/>
                    </a:cubicBezTo>
                    <a:cubicBezTo>
                      <a:pt x="5" y="10"/>
                      <a:pt x="4" y="11"/>
                      <a:pt x="3" y="11"/>
                    </a:cubicBezTo>
                    <a:cubicBezTo>
                      <a:pt x="2" y="11"/>
                      <a:pt x="1" y="11"/>
                      <a:pt x="1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0" y="4"/>
                      <a:pt x="1" y="3"/>
                      <a:pt x="2" y="2"/>
                    </a:cubicBezTo>
                    <a:cubicBezTo>
                      <a:pt x="2" y="1"/>
                      <a:pt x="3" y="1"/>
                      <a:pt x="5" y="0"/>
                    </a:cubicBezTo>
                    <a:cubicBezTo>
                      <a:pt x="5" y="0"/>
                      <a:pt x="6" y="1"/>
                      <a:pt x="7" y="2"/>
                    </a:cubicBezTo>
                    <a:close/>
                    <a:moveTo>
                      <a:pt x="7" y="5"/>
                    </a:moveTo>
                    <a:cubicBezTo>
                      <a:pt x="7" y="4"/>
                      <a:pt x="7" y="3"/>
                      <a:pt x="6" y="2"/>
                    </a:cubicBezTo>
                    <a:cubicBezTo>
                      <a:pt x="6" y="2"/>
                      <a:pt x="5" y="1"/>
                      <a:pt x="5" y="1"/>
                    </a:cubicBezTo>
                    <a:cubicBezTo>
                      <a:pt x="4" y="1"/>
                      <a:pt x="3" y="2"/>
                      <a:pt x="2" y="3"/>
                    </a:cubicBezTo>
                    <a:cubicBezTo>
                      <a:pt x="1" y="3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9"/>
                      <a:pt x="1" y="10"/>
                    </a:cubicBezTo>
                    <a:cubicBezTo>
                      <a:pt x="2" y="10"/>
                      <a:pt x="2" y="10"/>
                      <a:pt x="3" y="10"/>
                    </a:cubicBezTo>
                    <a:cubicBezTo>
                      <a:pt x="4" y="10"/>
                      <a:pt x="5" y="10"/>
                      <a:pt x="5" y="9"/>
                    </a:cubicBezTo>
                    <a:cubicBezTo>
                      <a:pt x="6" y="8"/>
                      <a:pt x="7" y="7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5" name="Freeform 1001"/>
              <p:cNvSpPr>
                <a:spLocks/>
              </p:cNvSpPr>
              <p:nvPr/>
            </p:nvSpPr>
            <p:spPr bwMode="auto">
              <a:xfrm>
                <a:off x="5463" y="1574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3 h 4"/>
                  <a:gd name="T4" fmla="*/ 3 w 3"/>
                  <a:gd name="T5" fmla="*/ 1 h 4"/>
                  <a:gd name="T6" fmla="*/ 3 w 3"/>
                  <a:gd name="T7" fmla="*/ 1 h 4"/>
                  <a:gd name="T8" fmla="*/ 3 w 3"/>
                  <a:gd name="T9" fmla="*/ 1 h 4"/>
                  <a:gd name="T10" fmla="*/ 1 w 3"/>
                  <a:gd name="T11" fmla="*/ 2 h 4"/>
                  <a:gd name="T12" fmla="*/ 2 w 3"/>
                  <a:gd name="T13" fmla="*/ 4 h 4"/>
                  <a:gd name="T14" fmla="*/ 2 w 3"/>
                  <a:gd name="T15" fmla="*/ 4 h 4"/>
                  <a:gd name="T16" fmla="*/ 2 w 3"/>
                  <a:gd name="T17" fmla="*/ 4 h 4"/>
                  <a:gd name="T18" fmla="*/ 2 w 3"/>
                  <a:gd name="T19" fmla="*/ 4 h 4"/>
                  <a:gd name="T20" fmla="*/ 2 w 3"/>
                  <a:gd name="T21" fmla="*/ 4 h 4"/>
                  <a:gd name="T22" fmla="*/ 1 w 3"/>
                  <a:gd name="T23" fmla="*/ 3 h 4"/>
                  <a:gd name="T24" fmla="*/ 0 w 3"/>
                  <a:gd name="T25" fmla="*/ 3 h 4"/>
                  <a:gd name="T26" fmla="*/ 0 w 3"/>
                  <a:gd name="T27" fmla="*/ 4 h 4"/>
                  <a:gd name="T28" fmla="*/ 0 w 3"/>
                  <a:gd name="T29" fmla="*/ 4 h 4"/>
                  <a:gd name="T30" fmla="*/ 0 w 3"/>
                  <a:gd name="T31" fmla="*/ 4 h 4"/>
                  <a:gd name="T32" fmla="*/ 0 w 3"/>
                  <a:gd name="T33" fmla="*/ 4 h 4"/>
                  <a:gd name="T34" fmla="*/ 0 w 3"/>
                  <a:gd name="T35" fmla="*/ 1 h 4"/>
                  <a:gd name="T36" fmla="*/ 0 w 3"/>
                  <a:gd name="T37" fmla="*/ 0 h 4"/>
                  <a:gd name="T38" fmla="*/ 0 w 3"/>
                  <a:gd name="T39" fmla="*/ 0 h 4"/>
                  <a:gd name="T40" fmla="*/ 0 w 3"/>
                  <a:gd name="T4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3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6" name="Freeform 1002"/>
              <p:cNvSpPr>
                <a:spLocks noEditPoints="1"/>
              </p:cNvSpPr>
              <p:nvPr/>
            </p:nvSpPr>
            <p:spPr bwMode="auto">
              <a:xfrm>
                <a:off x="5383" y="1321"/>
                <a:ext cx="80" cy="27"/>
              </a:xfrm>
              <a:custGeom>
                <a:avLst/>
                <a:gdLst>
                  <a:gd name="T0" fmla="*/ 79 w 80"/>
                  <a:gd name="T1" fmla="*/ 27 h 27"/>
                  <a:gd name="T2" fmla="*/ 80 w 80"/>
                  <a:gd name="T3" fmla="*/ 26 h 27"/>
                  <a:gd name="T4" fmla="*/ 80 w 80"/>
                  <a:gd name="T5" fmla="*/ 23 h 27"/>
                  <a:gd name="T6" fmla="*/ 79 w 80"/>
                  <a:gd name="T7" fmla="*/ 19 h 27"/>
                  <a:gd name="T8" fmla="*/ 80 w 80"/>
                  <a:gd name="T9" fmla="*/ 23 h 27"/>
                  <a:gd name="T10" fmla="*/ 79 w 80"/>
                  <a:gd name="T11" fmla="*/ 16 h 27"/>
                  <a:gd name="T12" fmla="*/ 80 w 80"/>
                  <a:gd name="T13" fmla="*/ 13 h 27"/>
                  <a:gd name="T14" fmla="*/ 80 w 80"/>
                  <a:gd name="T15" fmla="*/ 10 h 27"/>
                  <a:gd name="T16" fmla="*/ 79 w 80"/>
                  <a:gd name="T17" fmla="*/ 7 h 27"/>
                  <a:gd name="T18" fmla="*/ 80 w 80"/>
                  <a:gd name="T19" fmla="*/ 10 h 27"/>
                  <a:gd name="T20" fmla="*/ 79 w 80"/>
                  <a:gd name="T21" fmla="*/ 4 h 27"/>
                  <a:gd name="T22" fmla="*/ 80 w 80"/>
                  <a:gd name="T23" fmla="*/ 1 h 27"/>
                  <a:gd name="T24" fmla="*/ 77 w 80"/>
                  <a:gd name="T25" fmla="*/ 1 h 27"/>
                  <a:gd name="T26" fmla="*/ 73 w 80"/>
                  <a:gd name="T27" fmla="*/ 0 h 27"/>
                  <a:gd name="T28" fmla="*/ 77 w 80"/>
                  <a:gd name="T29" fmla="*/ 1 h 27"/>
                  <a:gd name="T30" fmla="*/ 67 w 80"/>
                  <a:gd name="T31" fmla="*/ 1 h 27"/>
                  <a:gd name="T32" fmla="*/ 70 w 80"/>
                  <a:gd name="T33" fmla="*/ 0 h 27"/>
                  <a:gd name="T34" fmla="*/ 64 w 80"/>
                  <a:gd name="T35" fmla="*/ 1 h 27"/>
                  <a:gd name="T36" fmla="*/ 61 w 80"/>
                  <a:gd name="T37" fmla="*/ 0 h 27"/>
                  <a:gd name="T38" fmla="*/ 64 w 80"/>
                  <a:gd name="T39" fmla="*/ 1 h 27"/>
                  <a:gd name="T40" fmla="*/ 55 w 80"/>
                  <a:gd name="T41" fmla="*/ 1 h 27"/>
                  <a:gd name="T42" fmla="*/ 58 w 80"/>
                  <a:gd name="T43" fmla="*/ 0 h 27"/>
                  <a:gd name="T44" fmla="*/ 52 w 80"/>
                  <a:gd name="T45" fmla="*/ 1 h 27"/>
                  <a:gd name="T46" fmla="*/ 49 w 80"/>
                  <a:gd name="T47" fmla="*/ 0 h 27"/>
                  <a:gd name="T48" fmla="*/ 52 w 80"/>
                  <a:gd name="T49" fmla="*/ 1 h 27"/>
                  <a:gd name="T50" fmla="*/ 43 w 80"/>
                  <a:gd name="T51" fmla="*/ 1 h 27"/>
                  <a:gd name="T52" fmla="*/ 46 w 80"/>
                  <a:gd name="T53" fmla="*/ 0 h 27"/>
                  <a:gd name="T54" fmla="*/ 40 w 80"/>
                  <a:gd name="T55" fmla="*/ 1 h 27"/>
                  <a:gd name="T56" fmla="*/ 37 w 80"/>
                  <a:gd name="T57" fmla="*/ 0 h 27"/>
                  <a:gd name="T58" fmla="*/ 40 w 80"/>
                  <a:gd name="T59" fmla="*/ 1 h 27"/>
                  <a:gd name="T60" fmla="*/ 30 w 80"/>
                  <a:gd name="T61" fmla="*/ 1 h 27"/>
                  <a:gd name="T62" fmla="*/ 33 w 80"/>
                  <a:gd name="T63" fmla="*/ 0 h 27"/>
                  <a:gd name="T64" fmla="*/ 27 w 80"/>
                  <a:gd name="T65" fmla="*/ 1 h 27"/>
                  <a:gd name="T66" fmla="*/ 24 w 80"/>
                  <a:gd name="T67" fmla="*/ 0 h 27"/>
                  <a:gd name="T68" fmla="*/ 27 w 80"/>
                  <a:gd name="T69" fmla="*/ 1 h 27"/>
                  <a:gd name="T70" fmla="*/ 18 w 80"/>
                  <a:gd name="T71" fmla="*/ 1 h 27"/>
                  <a:gd name="T72" fmla="*/ 21 w 80"/>
                  <a:gd name="T73" fmla="*/ 0 h 27"/>
                  <a:gd name="T74" fmla="*/ 15 w 80"/>
                  <a:gd name="T75" fmla="*/ 1 h 27"/>
                  <a:gd name="T76" fmla="*/ 12 w 80"/>
                  <a:gd name="T77" fmla="*/ 0 h 27"/>
                  <a:gd name="T78" fmla="*/ 15 w 80"/>
                  <a:gd name="T79" fmla="*/ 1 h 27"/>
                  <a:gd name="T80" fmla="*/ 6 w 80"/>
                  <a:gd name="T81" fmla="*/ 1 h 27"/>
                  <a:gd name="T82" fmla="*/ 9 w 80"/>
                  <a:gd name="T83" fmla="*/ 0 h 27"/>
                  <a:gd name="T84" fmla="*/ 3 w 80"/>
                  <a:gd name="T85" fmla="*/ 1 h 27"/>
                  <a:gd name="T86" fmla="*/ 0 w 80"/>
                  <a:gd name="T87" fmla="*/ 0 h 27"/>
                  <a:gd name="T88" fmla="*/ 3 w 80"/>
                  <a:gd name="T89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0" h="27">
                    <a:moveTo>
                      <a:pt x="80" y="27"/>
                    </a:moveTo>
                    <a:lnTo>
                      <a:pt x="79" y="27"/>
                    </a:lnTo>
                    <a:lnTo>
                      <a:pt x="79" y="26"/>
                    </a:lnTo>
                    <a:lnTo>
                      <a:pt x="80" y="26"/>
                    </a:lnTo>
                    <a:lnTo>
                      <a:pt x="80" y="27"/>
                    </a:lnTo>
                    <a:close/>
                    <a:moveTo>
                      <a:pt x="80" y="23"/>
                    </a:moveTo>
                    <a:lnTo>
                      <a:pt x="79" y="23"/>
                    </a:lnTo>
                    <a:lnTo>
                      <a:pt x="79" y="19"/>
                    </a:lnTo>
                    <a:lnTo>
                      <a:pt x="80" y="19"/>
                    </a:lnTo>
                    <a:lnTo>
                      <a:pt x="80" y="23"/>
                    </a:lnTo>
                    <a:close/>
                    <a:moveTo>
                      <a:pt x="80" y="16"/>
                    </a:moveTo>
                    <a:lnTo>
                      <a:pt x="79" y="16"/>
                    </a:lnTo>
                    <a:lnTo>
                      <a:pt x="79" y="13"/>
                    </a:lnTo>
                    <a:lnTo>
                      <a:pt x="80" y="13"/>
                    </a:lnTo>
                    <a:lnTo>
                      <a:pt x="80" y="16"/>
                    </a:lnTo>
                    <a:close/>
                    <a:moveTo>
                      <a:pt x="80" y="10"/>
                    </a:moveTo>
                    <a:lnTo>
                      <a:pt x="79" y="10"/>
                    </a:lnTo>
                    <a:lnTo>
                      <a:pt x="79" y="7"/>
                    </a:lnTo>
                    <a:lnTo>
                      <a:pt x="80" y="7"/>
                    </a:lnTo>
                    <a:lnTo>
                      <a:pt x="80" y="10"/>
                    </a:lnTo>
                    <a:close/>
                    <a:moveTo>
                      <a:pt x="80" y="4"/>
                    </a:moveTo>
                    <a:lnTo>
                      <a:pt x="79" y="4"/>
                    </a:lnTo>
                    <a:lnTo>
                      <a:pt x="79" y="1"/>
                    </a:lnTo>
                    <a:lnTo>
                      <a:pt x="80" y="1"/>
                    </a:lnTo>
                    <a:lnTo>
                      <a:pt x="80" y="4"/>
                    </a:lnTo>
                    <a:close/>
                    <a:moveTo>
                      <a:pt x="77" y="1"/>
                    </a:moveTo>
                    <a:lnTo>
                      <a:pt x="73" y="1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77" y="1"/>
                    </a:lnTo>
                    <a:close/>
                    <a:moveTo>
                      <a:pt x="70" y="1"/>
                    </a:moveTo>
                    <a:lnTo>
                      <a:pt x="67" y="1"/>
                    </a:lnTo>
                    <a:lnTo>
                      <a:pt x="67" y="0"/>
                    </a:lnTo>
                    <a:lnTo>
                      <a:pt x="70" y="0"/>
                    </a:lnTo>
                    <a:lnTo>
                      <a:pt x="70" y="1"/>
                    </a:lnTo>
                    <a:close/>
                    <a:moveTo>
                      <a:pt x="64" y="1"/>
                    </a:moveTo>
                    <a:lnTo>
                      <a:pt x="61" y="1"/>
                    </a:lnTo>
                    <a:lnTo>
                      <a:pt x="61" y="0"/>
                    </a:lnTo>
                    <a:lnTo>
                      <a:pt x="64" y="0"/>
                    </a:lnTo>
                    <a:lnTo>
                      <a:pt x="64" y="1"/>
                    </a:lnTo>
                    <a:close/>
                    <a:moveTo>
                      <a:pt x="58" y="1"/>
                    </a:moveTo>
                    <a:lnTo>
                      <a:pt x="55" y="1"/>
                    </a:lnTo>
                    <a:lnTo>
                      <a:pt x="55" y="0"/>
                    </a:lnTo>
                    <a:lnTo>
                      <a:pt x="58" y="0"/>
                    </a:lnTo>
                    <a:lnTo>
                      <a:pt x="58" y="1"/>
                    </a:lnTo>
                    <a:close/>
                    <a:moveTo>
                      <a:pt x="52" y="1"/>
                    </a:moveTo>
                    <a:lnTo>
                      <a:pt x="49" y="1"/>
                    </a:lnTo>
                    <a:lnTo>
                      <a:pt x="49" y="0"/>
                    </a:lnTo>
                    <a:lnTo>
                      <a:pt x="52" y="0"/>
                    </a:lnTo>
                    <a:lnTo>
                      <a:pt x="52" y="1"/>
                    </a:lnTo>
                    <a:close/>
                    <a:moveTo>
                      <a:pt x="46" y="1"/>
                    </a:moveTo>
                    <a:lnTo>
                      <a:pt x="43" y="1"/>
                    </a:lnTo>
                    <a:lnTo>
                      <a:pt x="43" y="0"/>
                    </a:lnTo>
                    <a:lnTo>
                      <a:pt x="46" y="0"/>
                    </a:lnTo>
                    <a:lnTo>
                      <a:pt x="46" y="1"/>
                    </a:lnTo>
                    <a:close/>
                    <a:moveTo>
                      <a:pt x="40" y="1"/>
                    </a:moveTo>
                    <a:lnTo>
                      <a:pt x="37" y="1"/>
                    </a:lnTo>
                    <a:lnTo>
                      <a:pt x="37" y="0"/>
                    </a:lnTo>
                    <a:lnTo>
                      <a:pt x="40" y="0"/>
                    </a:lnTo>
                    <a:lnTo>
                      <a:pt x="40" y="1"/>
                    </a:lnTo>
                    <a:close/>
                    <a:moveTo>
                      <a:pt x="33" y="1"/>
                    </a:moveTo>
                    <a:lnTo>
                      <a:pt x="30" y="1"/>
                    </a:lnTo>
                    <a:lnTo>
                      <a:pt x="30" y="0"/>
                    </a:lnTo>
                    <a:lnTo>
                      <a:pt x="33" y="0"/>
                    </a:lnTo>
                    <a:lnTo>
                      <a:pt x="33" y="1"/>
                    </a:lnTo>
                    <a:close/>
                    <a:moveTo>
                      <a:pt x="27" y="1"/>
                    </a:moveTo>
                    <a:lnTo>
                      <a:pt x="24" y="1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27" y="1"/>
                    </a:lnTo>
                    <a:close/>
                    <a:moveTo>
                      <a:pt x="21" y="1"/>
                    </a:moveTo>
                    <a:lnTo>
                      <a:pt x="18" y="1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1" y="1"/>
                    </a:lnTo>
                    <a:close/>
                    <a:moveTo>
                      <a:pt x="15" y="1"/>
                    </a:moveTo>
                    <a:lnTo>
                      <a:pt x="12" y="1"/>
                    </a:lnTo>
                    <a:lnTo>
                      <a:pt x="12" y="0"/>
                    </a:lnTo>
                    <a:lnTo>
                      <a:pt x="15" y="0"/>
                    </a:lnTo>
                    <a:lnTo>
                      <a:pt x="15" y="1"/>
                    </a:lnTo>
                    <a:close/>
                    <a:moveTo>
                      <a:pt x="9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9" y="1"/>
                    </a:lnTo>
                    <a:close/>
                    <a:moveTo>
                      <a:pt x="3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7" name="Freeform 1003"/>
              <p:cNvSpPr>
                <a:spLocks/>
              </p:cNvSpPr>
              <p:nvPr/>
            </p:nvSpPr>
            <p:spPr bwMode="auto">
              <a:xfrm>
                <a:off x="5460" y="1347"/>
                <a:ext cx="5" cy="5"/>
              </a:xfrm>
              <a:custGeom>
                <a:avLst/>
                <a:gdLst>
                  <a:gd name="T0" fmla="*/ 0 w 5"/>
                  <a:gd name="T1" fmla="*/ 0 h 5"/>
                  <a:gd name="T2" fmla="*/ 2 w 5"/>
                  <a:gd name="T3" fmla="*/ 5 h 5"/>
                  <a:gd name="T4" fmla="*/ 5 w 5"/>
                  <a:gd name="T5" fmla="*/ 0 h 5"/>
                  <a:gd name="T6" fmla="*/ 0 w 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2" y="5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8" name="Freeform 1004"/>
              <p:cNvSpPr>
                <a:spLocks noEditPoints="1"/>
              </p:cNvSpPr>
              <p:nvPr/>
            </p:nvSpPr>
            <p:spPr bwMode="auto">
              <a:xfrm>
                <a:off x="4636" y="1385"/>
                <a:ext cx="63" cy="193"/>
              </a:xfrm>
              <a:custGeom>
                <a:avLst/>
                <a:gdLst>
                  <a:gd name="T0" fmla="*/ 1 w 63"/>
                  <a:gd name="T1" fmla="*/ 190 h 193"/>
                  <a:gd name="T2" fmla="*/ 0 w 63"/>
                  <a:gd name="T3" fmla="*/ 183 h 193"/>
                  <a:gd name="T4" fmla="*/ 0 w 63"/>
                  <a:gd name="T5" fmla="*/ 180 h 193"/>
                  <a:gd name="T6" fmla="*/ 1 w 63"/>
                  <a:gd name="T7" fmla="*/ 174 h 193"/>
                  <a:gd name="T8" fmla="*/ 1 w 63"/>
                  <a:gd name="T9" fmla="*/ 174 h 193"/>
                  <a:gd name="T10" fmla="*/ 1 w 63"/>
                  <a:gd name="T11" fmla="*/ 165 h 193"/>
                  <a:gd name="T12" fmla="*/ 0 w 63"/>
                  <a:gd name="T13" fmla="*/ 159 h 193"/>
                  <a:gd name="T14" fmla="*/ 0 w 63"/>
                  <a:gd name="T15" fmla="*/ 156 h 193"/>
                  <a:gd name="T16" fmla="*/ 1 w 63"/>
                  <a:gd name="T17" fmla="*/ 150 h 193"/>
                  <a:gd name="T18" fmla="*/ 1 w 63"/>
                  <a:gd name="T19" fmla="*/ 150 h 193"/>
                  <a:gd name="T20" fmla="*/ 1 w 63"/>
                  <a:gd name="T21" fmla="*/ 141 h 193"/>
                  <a:gd name="T22" fmla="*/ 0 w 63"/>
                  <a:gd name="T23" fmla="*/ 134 h 193"/>
                  <a:gd name="T24" fmla="*/ 0 w 63"/>
                  <a:gd name="T25" fmla="*/ 131 h 193"/>
                  <a:gd name="T26" fmla="*/ 1 w 63"/>
                  <a:gd name="T27" fmla="*/ 125 h 193"/>
                  <a:gd name="T28" fmla="*/ 1 w 63"/>
                  <a:gd name="T29" fmla="*/ 125 h 193"/>
                  <a:gd name="T30" fmla="*/ 1 w 63"/>
                  <a:gd name="T31" fmla="*/ 116 h 193"/>
                  <a:gd name="T32" fmla="*/ 0 w 63"/>
                  <a:gd name="T33" fmla="*/ 110 h 193"/>
                  <a:gd name="T34" fmla="*/ 0 w 63"/>
                  <a:gd name="T35" fmla="*/ 107 h 193"/>
                  <a:gd name="T36" fmla="*/ 1 w 63"/>
                  <a:gd name="T37" fmla="*/ 101 h 193"/>
                  <a:gd name="T38" fmla="*/ 1 w 63"/>
                  <a:gd name="T39" fmla="*/ 101 h 193"/>
                  <a:gd name="T40" fmla="*/ 1 w 63"/>
                  <a:gd name="T41" fmla="*/ 91 h 193"/>
                  <a:gd name="T42" fmla="*/ 0 w 63"/>
                  <a:gd name="T43" fmla="*/ 85 h 193"/>
                  <a:gd name="T44" fmla="*/ 0 w 63"/>
                  <a:gd name="T45" fmla="*/ 82 h 193"/>
                  <a:gd name="T46" fmla="*/ 1 w 63"/>
                  <a:gd name="T47" fmla="*/ 76 h 193"/>
                  <a:gd name="T48" fmla="*/ 1 w 63"/>
                  <a:gd name="T49" fmla="*/ 76 h 193"/>
                  <a:gd name="T50" fmla="*/ 1 w 63"/>
                  <a:gd name="T51" fmla="*/ 67 h 193"/>
                  <a:gd name="T52" fmla="*/ 0 w 63"/>
                  <a:gd name="T53" fmla="*/ 61 h 193"/>
                  <a:gd name="T54" fmla="*/ 0 w 63"/>
                  <a:gd name="T55" fmla="*/ 58 h 193"/>
                  <a:gd name="T56" fmla="*/ 1 w 63"/>
                  <a:gd name="T57" fmla="*/ 52 h 193"/>
                  <a:gd name="T58" fmla="*/ 1 w 63"/>
                  <a:gd name="T59" fmla="*/ 52 h 193"/>
                  <a:gd name="T60" fmla="*/ 1 w 63"/>
                  <a:gd name="T61" fmla="*/ 42 h 193"/>
                  <a:gd name="T62" fmla="*/ 0 w 63"/>
                  <a:gd name="T63" fmla="*/ 36 h 193"/>
                  <a:gd name="T64" fmla="*/ 0 w 63"/>
                  <a:gd name="T65" fmla="*/ 33 h 193"/>
                  <a:gd name="T66" fmla="*/ 1 w 63"/>
                  <a:gd name="T67" fmla="*/ 27 h 193"/>
                  <a:gd name="T68" fmla="*/ 1 w 63"/>
                  <a:gd name="T69" fmla="*/ 27 h 193"/>
                  <a:gd name="T70" fmla="*/ 1 w 63"/>
                  <a:gd name="T71" fmla="*/ 18 h 193"/>
                  <a:gd name="T72" fmla="*/ 0 w 63"/>
                  <a:gd name="T73" fmla="*/ 12 h 193"/>
                  <a:gd name="T74" fmla="*/ 0 w 63"/>
                  <a:gd name="T75" fmla="*/ 9 h 193"/>
                  <a:gd name="T76" fmla="*/ 1 w 63"/>
                  <a:gd name="T77" fmla="*/ 3 h 193"/>
                  <a:gd name="T78" fmla="*/ 2 w 63"/>
                  <a:gd name="T79" fmla="*/ 1 h 193"/>
                  <a:gd name="T80" fmla="*/ 60 w 63"/>
                  <a:gd name="T81" fmla="*/ 1 h 193"/>
                  <a:gd name="T82" fmla="*/ 57 w 63"/>
                  <a:gd name="T83" fmla="*/ 1 h 193"/>
                  <a:gd name="T84" fmla="*/ 57 w 63"/>
                  <a:gd name="T85" fmla="*/ 1 h 193"/>
                  <a:gd name="T86" fmla="*/ 51 w 63"/>
                  <a:gd name="T87" fmla="*/ 0 h 193"/>
                  <a:gd name="T88" fmla="*/ 42 w 63"/>
                  <a:gd name="T89" fmla="*/ 0 h 193"/>
                  <a:gd name="T90" fmla="*/ 35 w 63"/>
                  <a:gd name="T91" fmla="*/ 1 h 193"/>
                  <a:gd name="T92" fmla="*/ 32 w 63"/>
                  <a:gd name="T93" fmla="*/ 1 h 193"/>
                  <a:gd name="T94" fmla="*/ 32 w 63"/>
                  <a:gd name="T95" fmla="*/ 1 h 193"/>
                  <a:gd name="T96" fmla="*/ 26 w 63"/>
                  <a:gd name="T97" fmla="*/ 0 h 193"/>
                  <a:gd name="T98" fmla="*/ 17 w 63"/>
                  <a:gd name="T99" fmla="*/ 0 h 193"/>
                  <a:gd name="T100" fmla="*/ 11 w 63"/>
                  <a:gd name="T101" fmla="*/ 1 h 193"/>
                  <a:gd name="T102" fmla="*/ 8 w 63"/>
                  <a:gd name="T103" fmla="*/ 1 h 193"/>
                  <a:gd name="T104" fmla="*/ 8 w 63"/>
                  <a:gd name="T105" fmla="*/ 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3" h="193">
                    <a:moveTo>
                      <a:pt x="1" y="193"/>
                    </a:moveTo>
                    <a:lnTo>
                      <a:pt x="0" y="193"/>
                    </a:lnTo>
                    <a:lnTo>
                      <a:pt x="0" y="190"/>
                    </a:lnTo>
                    <a:lnTo>
                      <a:pt x="1" y="190"/>
                    </a:lnTo>
                    <a:lnTo>
                      <a:pt x="1" y="193"/>
                    </a:lnTo>
                    <a:close/>
                    <a:moveTo>
                      <a:pt x="1" y="187"/>
                    </a:moveTo>
                    <a:lnTo>
                      <a:pt x="0" y="187"/>
                    </a:lnTo>
                    <a:lnTo>
                      <a:pt x="0" y="183"/>
                    </a:lnTo>
                    <a:lnTo>
                      <a:pt x="1" y="183"/>
                    </a:lnTo>
                    <a:lnTo>
                      <a:pt x="1" y="187"/>
                    </a:lnTo>
                    <a:close/>
                    <a:moveTo>
                      <a:pt x="1" y="180"/>
                    </a:moveTo>
                    <a:lnTo>
                      <a:pt x="0" y="180"/>
                    </a:lnTo>
                    <a:lnTo>
                      <a:pt x="0" y="177"/>
                    </a:lnTo>
                    <a:lnTo>
                      <a:pt x="1" y="177"/>
                    </a:lnTo>
                    <a:lnTo>
                      <a:pt x="1" y="180"/>
                    </a:lnTo>
                    <a:close/>
                    <a:moveTo>
                      <a:pt x="1" y="174"/>
                    </a:moveTo>
                    <a:lnTo>
                      <a:pt x="0" y="174"/>
                    </a:lnTo>
                    <a:lnTo>
                      <a:pt x="0" y="171"/>
                    </a:lnTo>
                    <a:lnTo>
                      <a:pt x="1" y="171"/>
                    </a:lnTo>
                    <a:lnTo>
                      <a:pt x="1" y="174"/>
                    </a:lnTo>
                    <a:close/>
                    <a:moveTo>
                      <a:pt x="1" y="168"/>
                    </a:moveTo>
                    <a:lnTo>
                      <a:pt x="0" y="168"/>
                    </a:lnTo>
                    <a:lnTo>
                      <a:pt x="0" y="165"/>
                    </a:lnTo>
                    <a:lnTo>
                      <a:pt x="1" y="165"/>
                    </a:lnTo>
                    <a:lnTo>
                      <a:pt x="1" y="168"/>
                    </a:lnTo>
                    <a:close/>
                    <a:moveTo>
                      <a:pt x="1" y="162"/>
                    </a:moveTo>
                    <a:lnTo>
                      <a:pt x="0" y="162"/>
                    </a:lnTo>
                    <a:lnTo>
                      <a:pt x="0" y="159"/>
                    </a:lnTo>
                    <a:lnTo>
                      <a:pt x="1" y="159"/>
                    </a:lnTo>
                    <a:lnTo>
                      <a:pt x="1" y="162"/>
                    </a:lnTo>
                    <a:close/>
                    <a:moveTo>
                      <a:pt x="1" y="156"/>
                    </a:moveTo>
                    <a:lnTo>
                      <a:pt x="0" y="156"/>
                    </a:lnTo>
                    <a:lnTo>
                      <a:pt x="0" y="153"/>
                    </a:lnTo>
                    <a:lnTo>
                      <a:pt x="1" y="153"/>
                    </a:lnTo>
                    <a:lnTo>
                      <a:pt x="1" y="156"/>
                    </a:lnTo>
                    <a:close/>
                    <a:moveTo>
                      <a:pt x="1" y="150"/>
                    </a:moveTo>
                    <a:lnTo>
                      <a:pt x="0" y="150"/>
                    </a:lnTo>
                    <a:lnTo>
                      <a:pt x="0" y="147"/>
                    </a:lnTo>
                    <a:lnTo>
                      <a:pt x="1" y="147"/>
                    </a:lnTo>
                    <a:lnTo>
                      <a:pt x="1" y="150"/>
                    </a:lnTo>
                    <a:close/>
                    <a:moveTo>
                      <a:pt x="1" y="144"/>
                    </a:moveTo>
                    <a:lnTo>
                      <a:pt x="0" y="144"/>
                    </a:lnTo>
                    <a:lnTo>
                      <a:pt x="0" y="141"/>
                    </a:lnTo>
                    <a:lnTo>
                      <a:pt x="1" y="141"/>
                    </a:lnTo>
                    <a:lnTo>
                      <a:pt x="1" y="144"/>
                    </a:lnTo>
                    <a:close/>
                    <a:moveTo>
                      <a:pt x="1" y="137"/>
                    </a:moveTo>
                    <a:lnTo>
                      <a:pt x="0" y="137"/>
                    </a:lnTo>
                    <a:lnTo>
                      <a:pt x="0" y="134"/>
                    </a:lnTo>
                    <a:lnTo>
                      <a:pt x="1" y="134"/>
                    </a:lnTo>
                    <a:lnTo>
                      <a:pt x="1" y="137"/>
                    </a:lnTo>
                    <a:close/>
                    <a:moveTo>
                      <a:pt x="1" y="131"/>
                    </a:moveTo>
                    <a:lnTo>
                      <a:pt x="0" y="131"/>
                    </a:lnTo>
                    <a:lnTo>
                      <a:pt x="0" y="128"/>
                    </a:lnTo>
                    <a:lnTo>
                      <a:pt x="1" y="128"/>
                    </a:lnTo>
                    <a:lnTo>
                      <a:pt x="1" y="131"/>
                    </a:lnTo>
                    <a:close/>
                    <a:moveTo>
                      <a:pt x="1" y="125"/>
                    </a:moveTo>
                    <a:lnTo>
                      <a:pt x="0" y="125"/>
                    </a:lnTo>
                    <a:lnTo>
                      <a:pt x="0" y="122"/>
                    </a:lnTo>
                    <a:lnTo>
                      <a:pt x="1" y="122"/>
                    </a:lnTo>
                    <a:lnTo>
                      <a:pt x="1" y="125"/>
                    </a:lnTo>
                    <a:close/>
                    <a:moveTo>
                      <a:pt x="1" y="119"/>
                    </a:moveTo>
                    <a:lnTo>
                      <a:pt x="0" y="119"/>
                    </a:lnTo>
                    <a:lnTo>
                      <a:pt x="0" y="116"/>
                    </a:lnTo>
                    <a:lnTo>
                      <a:pt x="1" y="116"/>
                    </a:lnTo>
                    <a:lnTo>
                      <a:pt x="1" y="119"/>
                    </a:lnTo>
                    <a:close/>
                    <a:moveTo>
                      <a:pt x="1" y="113"/>
                    </a:moveTo>
                    <a:lnTo>
                      <a:pt x="0" y="113"/>
                    </a:lnTo>
                    <a:lnTo>
                      <a:pt x="0" y="110"/>
                    </a:lnTo>
                    <a:lnTo>
                      <a:pt x="1" y="110"/>
                    </a:lnTo>
                    <a:lnTo>
                      <a:pt x="1" y="113"/>
                    </a:lnTo>
                    <a:close/>
                    <a:moveTo>
                      <a:pt x="1" y="107"/>
                    </a:moveTo>
                    <a:lnTo>
                      <a:pt x="0" y="107"/>
                    </a:lnTo>
                    <a:lnTo>
                      <a:pt x="0" y="104"/>
                    </a:lnTo>
                    <a:lnTo>
                      <a:pt x="1" y="104"/>
                    </a:lnTo>
                    <a:lnTo>
                      <a:pt x="1" y="107"/>
                    </a:lnTo>
                    <a:close/>
                    <a:moveTo>
                      <a:pt x="1" y="101"/>
                    </a:moveTo>
                    <a:lnTo>
                      <a:pt x="0" y="101"/>
                    </a:lnTo>
                    <a:lnTo>
                      <a:pt x="0" y="98"/>
                    </a:lnTo>
                    <a:lnTo>
                      <a:pt x="1" y="98"/>
                    </a:lnTo>
                    <a:lnTo>
                      <a:pt x="1" y="101"/>
                    </a:lnTo>
                    <a:close/>
                    <a:moveTo>
                      <a:pt x="1" y="95"/>
                    </a:moveTo>
                    <a:lnTo>
                      <a:pt x="0" y="95"/>
                    </a:lnTo>
                    <a:lnTo>
                      <a:pt x="0" y="91"/>
                    </a:lnTo>
                    <a:lnTo>
                      <a:pt x="1" y="91"/>
                    </a:lnTo>
                    <a:lnTo>
                      <a:pt x="1" y="95"/>
                    </a:lnTo>
                    <a:close/>
                    <a:moveTo>
                      <a:pt x="1" y="88"/>
                    </a:moveTo>
                    <a:lnTo>
                      <a:pt x="0" y="88"/>
                    </a:lnTo>
                    <a:lnTo>
                      <a:pt x="0" y="85"/>
                    </a:lnTo>
                    <a:lnTo>
                      <a:pt x="1" y="85"/>
                    </a:lnTo>
                    <a:lnTo>
                      <a:pt x="1" y="88"/>
                    </a:lnTo>
                    <a:close/>
                    <a:moveTo>
                      <a:pt x="1" y="82"/>
                    </a:moveTo>
                    <a:lnTo>
                      <a:pt x="0" y="82"/>
                    </a:lnTo>
                    <a:lnTo>
                      <a:pt x="0" y="79"/>
                    </a:lnTo>
                    <a:lnTo>
                      <a:pt x="1" y="79"/>
                    </a:lnTo>
                    <a:lnTo>
                      <a:pt x="1" y="82"/>
                    </a:lnTo>
                    <a:close/>
                    <a:moveTo>
                      <a:pt x="1" y="76"/>
                    </a:moveTo>
                    <a:lnTo>
                      <a:pt x="0" y="76"/>
                    </a:lnTo>
                    <a:lnTo>
                      <a:pt x="0" y="73"/>
                    </a:lnTo>
                    <a:lnTo>
                      <a:pt x="1" y="73"/>
                    </a:lnTo>
                    <a:lnTo>
                      <a:pt x="1" y="76"/>
                    </a:lnTo>
                    <a:close/>
                    <a:moveTo>
                      <a:pt x="1" y="70"/>
                    </a:moveTo>
                    <a:lnTo>
                      <a:pt x="0" y="70"/>
                    </a:lnTo>
                    <a:lnTo>
                      <a:pt x="0" y="67"/>
                    </a:lnTo>
                    <a:lnTo>
                      <a:pt x="1" y="67"/>
                    </a:lnTo>
                    <a:lnTo>
                      <a:pt x="1" y="70"/>
                    </a:lnTo>
                    <a:close/>
                    <a:moveTo>
                      <a:pt x="1" y="64"/>
                    </a:moveTo>
                    <a:lnTo>
                      <a:pt x="0" y="64"/>
                    </a:lnTo>
                    <a:lnTo>
                      <a:pt x="0" y="61"/>
                    </a:lnTo>
                    <a:lnTo>
                      <a:pt x="1" y="61"/>
                    </a:lnTo>
                    <a:lnTo>
                      <a:pt x="1" y="64"/>
                    </a:lnTo>
                    <a:close/>
                    <a:moveTo>
                      <a:pt x="1" y="58"/>
                    </a:moveTo>
                    <a:lnTo>
                      <a:pt x="0" y="58"/>
                    </a:lnTo>
                    <a:lnTo>
                      <a:pt x="0" y="55"/>
                    </a:lnTo>
                    <a:lnTo>
                      <a:pt x="1" y="55"/>
                    </a:lnTo>
                    <a:lnTo>
                      <a:pt x="1" y="58"/>
                    </a:lnTo>
                    <a:close/>
                    <a:moveTo>
                      <a:pt x="1" y="52"/>
                    </a:moveTo>
                    <a:lnTo>
                      <a:pt x="0" y="52"/>
                    </a:lnTo>
                    <a:lnTo>
                      <a:pt x="0" y="49"/>
                    </a:lnTo>
                    <a:lnTo>
                      <a:pt x="1" y="49"/>
                    </a:lnTo>
                    <a:lnTo>
                      <a:pt x="1" y="52"/>
                    </a:lnTo>
                    <a:close/>
                    <a:moveTo>
                      <a:pt x="1" y="46"/>
                    </a:moveTo>
                    <a:lnTo>
                      <a:pt x="0" y="46"/>
                    </a:lnTo>
                    <a:lnTo>
                      <a:pt x="0" y="42"/>
                    </a:lnTo>
                    <a:lnTo>
                      <a:pt x="1" y="42"/>
                    </a:lnTo>
                    <a:lnTo>
                      <a:pt x="1" y="46"/>
                    </a:lnTo>
                    <a:close/>
                    <a:moveTo>
                      <a:pt x="1" y="39"/>
                    </a:moveTo>
                    <a:lnTo>
                      <a:pt x="0" y="39"/>
                    </a:lnTo>
                    <a:lnTo>
                      <a:pt x="0" y="36"/>
                    </a:lnTo>
                    <a:lnTo>
                      <a:pt x="1" y="36"/>
                    </a:lnTo>
                    <a:lnTo>
                      <a:pt x="1" y="39"/>
                    </a:lnTo>
                    <a:close/>
                    <a:moveTo>
                      <a:pt x="1" y="33"/>
                    </a:moveTo>
                    <a:lnTo>
                      <a:pt x="0" y="33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1" y="33"/>
                    </a:lnTo>
                    <a:close/>
                    <a:moveTo>
                      <a:pt x="1" y="27"/>
                    </a:moveTo>
                    <a:lnTo>
                      <a:pt x="0" y="27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1" y="27"/>
                    </a:lnTo>
                    <a:close/>
                    <a:moveTo>
                      <a:pt x="1" y="21"/>
                    </a:moveTo>
                    <a:lnTo>
                      <a:pt x="0" y="21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1" y="21"/>
                    </a:lnTo>
                    <a:close/>
                    <a:moveTo>
                      <a:pt x="1" y="15"/>
                    </a:moveTo>
                    <a:lnTo>
                      <a:pt x="0" y="15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1" y="15"/>
                    </a:lnTo>
                    <a:close/>
                    <a:moveTo>
                      <a:pt x="1" y="9"/>
                    </a:moveTo>
                    <a:lnTo>
                      <a:pt x="0" y="9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  <a:moveTo>
                      <a:pt x="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63" y="1"/>
                    </a:moveTo>
                    <a:lnTo>
                      <a:pt x="60" y="1"/>
                    </a:lnTo>
                    <a:lnTo>
                      <a:pt x="60" y="0"/>
                    </a:lnTo>
                    <a:lnTo>
                      <a:pt x="63" y="0"/>
                    </a:lnTo>
                    <a:lnTo>
                      <a:pt x="63" y="1"/>
                    </a:lnTo>
                    <a:close/>
                    <a:moveTo>
                      <a:pt x="57" y="1"/>
                    </a:moveTo>
                    <a:lnTo>
                      <a:pt x="54" y="1"/>
                    </a:lnTo>
                    <a:lnTo>
                      <a:pt x="54" y="0"/>
                    </a:lnTo>
                    <a:lnTo>
                      <a:pt x="57" y="0"/>
                    </a:lnTo>
                    <a:lnTo>
                      <a:pt x="57" y="1"/>
                    </a:lnTo>
                    <a:close/>
                    <a:moveTo>
                      <a:pt x="51" y="1"/>
                    </a:moveTo>
                    <a:lnTo>
                      <a:pt x="48" y="1"/>
                    </a:lnTo>
                    <a:lnTo>
                      <a:pt x="48" y="0"/>
                    </a:lnTo>
                    <a:lnTo>
                      <a:pt x="51" y="0"/>
                    </a:lnTo>
                    <a:lnTo>
                      <a:pt x="51" y="1"/>
                    </a:lnTo>
                    <a:close/>
                    <a:moveTo>
                      <a:pt x="45" y="1"/>
                    </a:moveTo>
                    <a:lnTo>
                      <a:pt x="42" y="1"/>
                    </a:lnTo>
                    <a:lnTo>
                      <a:pt x="42" y="0"/>
                    </a:lnTo>
                    <a:lnTo>
                      <a:pt x="45" y="0"/>
                    </a:lnTo>
                    <a:lnTo>
                      <a:pt x="45" y="1"/>
                    </a:lnTo>
                    <a:close/>
                    <a:moveTo>
                      <a:pt x="38" y="1"/>
                    </a:moveTo>
                    <a:lnTo>
                      <a:pt x="35" y="1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38" y="1"/>
                    </a:lnTo>
                    <a:close/>
                    <a:moveTo>
                      <a:pt x="32" y="1"/>
                    </a:moveTo>
                    <a:lnTo>
                      <a:pt x="29" y="1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2" y="1"/>
                    </a:lnTo>
                    <a:close/>
                    <a:moveTo>
                      <a:pt x="26" y="1"/>
                    </a:moveTo>
                    <a:lnTo>
                      <a:pt x="23" y="1"/>
                    </a:lnTo>
                    <a:lnTo>
                      <a:pt x="23" y="0"/>
                    </a:lnTo>
                    <a:lnTo>
                      <a:pt x="26" y="0"/>
                    </a:lnTo>
                    <a:lnTo>
                      <a:pt x="26" y="1"/>
                    </a:lnTo>
                    <a:close/>
                    <a:moveTo>
                      <a:pt x="20" y="1"/>
                    </a:moveTo>
                    <a:lnTo>
                      <a:pt x="17" y="1"/>
                    </a:lnTo>
                    <a:lnTo>
                      <a:pt x="17" y="0"/>
                    </a:lnTo>
                    <a:lnTo>
                      <a:pt x="20" y="0"/>
                    </a:lnTo>
                    <a:lnTo>
                      <a:pt x="20" y="1"/>
                    </a:lnTo>
                    <a:close/>
                    <a:moveTo>
                      <a:pt x="14" y="1"/>
                    </a:moveTo>
                    <a:lnTo>
                      <a:pt x="11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4" y="1"/>
                    </a:lnTo>
                    <a:close/>
                    <a:moveTo>
                      <a:pt x="8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9" name="Freeform 1005"/>
              <p:cNvSpPr>
                <a:spLocks noEditPoints="1"/>
              </p:cNvSpPr>
              <p:nvPr/>
            </p:nvSpPr>
            <p:spPr bwMode="auto">
              <a:xfrm>
                <a:off x="4636" y="1385"/>
                <a:ext cx="63" cy="193"/>
              </a:xfrm>
              <a:custGeom>
                <a:avLst/>
                <a:gdLst>
                  <a:gd name="T0" fmla="*/ 1 w 63"/>
                  <a:gd name="T1" fmla="*/ 190 h 193"/>
                  <a:gd name="T2" fmla="*/ 0 w 63"/>
                  <a:gd name="T3" fmla="*/ 183 h 193"/>
                  <a:gd name="T4" fmla="*/ 0 w 63"/>
                  <a:gd name="T5" fmla="*/ 180 h 193"/>
                  <a:gd name="T6" fmla="*/ 1 w 63"/>
                  <a:gd name="T7" fmla="*/ 174 h 193"/>
                  <a:gd name="T8" fmla="*/ 1 w 63"/>
                  <a:gd name="T9" fmla="*/ 174 h 193"/>
                  <a:gd name="T10" fmla="*/ 1 w 63"/>
                  <a:gd name="T11" fmla="*/ 165 h 193"/>
                  <a:gd name="T12" fmla="*/ 0 w 63"/>
                  <a:gd name="T13" fmla="*/ 159 h 193"/>
                  <a:gd name="T14" fmla="*/ 0 w 63"/>
                  <a:gd name="T15" fmla="*/ 156 h 193"/>
                  <a:gd name="T16" fmla="*/ 1 w 63"/>
                  <a:gd name="T17" fmla="*/ 150 h 193"/>
                  <a:gd name="T18" fmla="*/ 1 w 63"/>
                  <a:gd name="T19" fmla="*/ 150 h 193"/>
                  <a:gd name="T20" fmla="*/ 1 w 63"/>
                  <a:gd name="T21" fmla="*/ 141 h 193"/>
                  <a:gd name="T22" fmla="*/ 0 w 63"/>
                  <a:gd name="T23" fmla="*/ 134 h 193"/>
                  <a:gd name="T24" fmla="*/ 0 w 63"/>
                  <a:gd name="T25" fmla="*/ 131 h 193"/>
                  <a:gd name="T26" fmla="*/ 1 w 63"/>
                  <a:gd name="T27" fmla="*/ 125 h 193"/>
                  <a:gd name="T28" fmla="*/ 1 w 63"/>
                  <a:gd name="T29" fmla="*/ 125 h 193"/>
                  <a:gd name="T30" fmla="*/ 1 w 63"/>
                  <a:gd name="T31" fmla="*/ 116 h 193"/>
                  <a:gd name="T32" fmla="*/ 0 w 63"/>
                  <a:gd name="T33" fmla="*/ 110 h 193"/>
                  <a:gd name="T34" fmla="*/ 0 w 63"/>
                  <a:gd name="T35" fmla="*/ 107 h 193"/>
                  <a:gd name="T36" fmla="*/ 1 w 63"/>
                  <a:gd name="T37" fmla="*/ 101 h 193"/>
                  <a:gd name="T38" fmla="*/ 1 w 63"/>
                  <a:gd name="T39" fmla="*/ 101 h 193"/>
                  <a:gd name="T40" fmla="*/ 1 w 63"/>
                  <a:gd name="T41" fmla="*/ 91 h 193"/>
                  <a:gd name="T42" fmla="*/ 0 w 63"/>
                  <a:gd name="T43" fmla="*/ 85 h 193"/>
                  <a:gd name="T44" fmla="*/ 0 w 63"/>
                  <a:gd name="T45" fmla="*/ 82 h 193"/>
                  <a:gd name="T46" fmla="*/ 1 w 63"/>
                  <a:gd name="T47" fmla="*/ 76 h 193"/>
                  <a:gd name="T48" fmla="*/ 1 w 63"/>
                  <a:gd name="T49" fmla="*/ 76 h 193"/>
                  <a:gd name="T50" fmla="*/ 1 w 63"/>
                  <a:gd name="T51" fmla="*/ 67 h 193"/>
                  <a:gd name="T52" fmla="*/ 0 w 63"/>
                  <a:gd name="T53" fmla="*/ 61 h 193"/>
                  <a:gd name="T54" fmla="*/ 0 w 63"/>
                  <a:gd name="T55" fmla="*/ 58 h 193"/>
                  <a:gd name="T56" fmla="*/ 1 w 63"/>
                  <a:gd name="T57" fmla="*/ 52 h 193"/>
                  <a:gd name="T58" fmla="*/ 1 w 63"/>
                  <a:gd name="T59" fmla="*/ 52 h 193"/>
                  <a:gd name="T60" fmla="*/ 1 w 63"/>
                  <a:gd name="T61" fmla="*/ 42 h 193"/>
                  <a:gd name="T62" fmla="*/ 0 w 63"/>
                  <a:gd name="T63" fmla="*/ 36 h 193"/>
                  <a:gd name="T64" fmla="*/ 0 w 63"/>
                  <a:gd name="T65" fmla="*/ 33 h 193"/>
                  <a:gd name="T66" fmla="*/ 1 w 63"/>
                  <a:gd name="T67" fmla="*/ 27 h 193"/>
                  <a:gd name="T68" fmla="*/ 1 w 63"/>
                  <a:gd name="T69" fmla="*/ 27 h 193"/>
                  <a:gd name="T70" fmla="*/ 1 w 63"/>
                  <a:gd name="T71" fmla="*/ 18 h 193"/>
                  <a:gd name="T72" fmla="*/ 0 w 63"/>
                  <a:gd name="T73" fmla="*/ 12 h 193"/>
                  <a:gd name="T74" fmla="*/ 0 w 63"/>
                  <a:gd name="T75" fmla="*/ 9 h 193"/>
                  <a:gd name="T76" fmla="*/ 1 w 63"/>
                  <a:gd name="T77" fmla="*/ 3 h 193"/>
                  <a:gd name="T78" fmla="*/ 2 w 63"/>
                  <a:gd name="T79" fmla="*/ 1 h 193"/>
                  <a:gd name="T80" fmla="*/ 60 w 63"/>
                  <a:gd name="T81" fmla="*/ 1 h 193"/>
                  <a:gd name="T82" fmla="*/ 57 w 63"/>
                  <a:gd name="T83" fmla="*/ 1 h 193"/>
                  <a:gd name="T84" fmla="*/ 57 w 63"/>
                  <a:gd name="T85" fmla="*/ 1 h 193"/>
                  <a:gd name="T86" fmla="*/ 51 w 63"/>
                  <a:gd name="T87" fmla="*/ 0 h 193"/>
                  <a:gd name="T88" fmla="*/ 42 w 63"/>
                  <a:gd name="T89" fmla="*/ 0 h 193"/>
                  <a:gd name="T90" fmla="*/ 35 w 63"/>
                  <a:gd name="T91" fmla="*/ 1 h 193"/>
                  <a:gd name="T92" fmla="*/ 32 w 63"/>
                  <a:gd name="T93" fmla="*/ 1 h 193"/>
                  <a:gd name="T94" fmla="*/ 32 w 63"/>
                  <a:gd name="T95" fmla="*/ 1 h 193"/>
                  <a:gd name="T96" fmla="*/ 26 w 63"/>
                  <a:gd name="T97" fmla="*/ 0 h 193"/>
                  <a:gd name="T98" fmla="*/ 17 w 63"/>
                  <a:gd name="T99" fmla="*/ 0 h 193"/>
                  <a:gd name="T100" fmla="*/ 11 w 63"/>
                  <a:gd name="T101" fmla="*/ 1 h 193"/>
                  <a:gd name="T102" fmla="*/ 8 w 63"/>
                  <a:gd name="T103" fmla="*/ 1 h 193"/>
                  <a:gd name="T104" fmla="*/ 8 w 63"/>
                  <a:gd name="T105" fmla="*/ 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3" h="193">
                    <a:moveTo>
                      <a:pt x="1" y="193"/>
                    </a:moveTo>
                    <a:lnTo>
                      <a:pt x="0" y="193"/>
                    </a:lnTo>
                    <a:lnTo>
                      <a:pt x="0" y="190"/>
                    </a:lnTo>
                    <a:lnTo>
                      <a:pt x="1" y="190"/>
                    </a:lnTo>
                    <a:lnTo>
                      <a:pt x="1" y="193"/>
                    </a:lnTo>
                    <a:moveTo>
                      <a:pt x="1" y="187"/>
                    </a:moveTo>
                    <a:lnTo>
                      <a:pt x="0" y="187"/>
                    </a:lnTo>
                    <a:lnTo>
                      <a:pt x="0" y="183"/>
                    </a:lnTo>
                    <a:lnTo>
                      <a:pt x="1" y="183"/>
                    </a:lnTo>
                    <a:lnTo>
                      <a:pt x="1" y="187"/>
                    </a:lnTo>
                    <a:moveTo>
                      <a:pt x="1" y="180"/>
                    </a:moveTo>
                    <a:lnTo>
                      <a:pt x="0" y="180"/>
                    </a:lnTo>
                    <a:lnTo>
                      <a:pt x="0" y="177"/>
                    </a:lnTo>
                    <a:lnTo>
                      <a:pt x="1" y="177"/>
                    </a:lnTo>
                    <a:lnTo>
                      <a:pt x="1" y="180"/>
                    </a:lnTo>
                    <a:moveTo>
                      <a:pt x="1" y="174"/>
                    </a:moveTo>
                    <a:lnTo>
                      <a:pt x="0" y="174"/>
                    </a:lnTo>
                    <a:lnTo>
                      <a:pt x="0" y="171"/>
                    </a:lnTo>
                    <a:lnTo>
                      <a:pt x="1" y="171"/>
                    </a:lnTo>
                    <a:lnTo>
                      <a:pt x="1" y="174"/>
                    </a:lnTo>
                    <a:moveTo>
                      <a:pt x="1" y="168"/>
                    </a:moveTo>
                    <a:lnTo>
                      <a:pt x="0" y="168"/>
                    </a:lnTo>
                    <a:lnTo>
                      <a:pt x="0" y="165"/>
                    </a:lnTo>
                    <a:lnTo>
                      <a:pt x="1" y="165"/>
                    </a:lnTo>
                    <a:lnTo>
                      <a:pt x="1" y="168"/>
                    </a:lnTo>
                    <a:moveTo>
                      <a:pt x="1" y="162"/>
                    </a:moveTo>
                    <a:lnTo>
                      <a:pt x="0" y="162"/>
                    </a:lnTo>
                    <a:lnTo>
                      <a:pt x="0" y="159"/>
                    </a:lnTo>
                    <a:lnTo>
                      <a:pt x="1" y="159"/>
                    </a:lnTo>
                    <a:lnTo>
                      <a:pt x="1" y="162"/>
                    </a:lnTo>
                    <a:moveTo>
                      <a:pt x="1" y="156"/>
                    </a:moveTo>
                    <a:lnTo>
                      <a:pt x="0" y="156"/>
                    </a:lnTo>
                    <a:lnTo>
                      <a:pt x="0" y="153"/>
                    </a:lnTo>
                    <a:lnTo>
                      <a:pt x="1" y="153"/>
                    </a:lnTo>
                    <a:lnTo>
                      <a:pt x="1" y="156"/>
                    </a:lnTo>
                    <a:moveTo>
                      <a:pt x="1" y="150"/>
                    </a:moveTo>
                    <a:lnTo>
                      <a:pt x="0" y="150"/>
                    </a:lnTo>
                    <a:lnTo>
                      <a:pt x="0" y="147"/>
                    </a:lnTo>
                    <a:lnTo>
                      <a:pt x="1" y="147"/>
                    </a:lnTo>
                    <a:lnTo>
                      <a:pt x="1" y="150"/>
                    </a:lnTo>
                    <a:moveTo>
                      <a:pt x="1" y="144"/>
                    </a:moveTo>
                    <a:lnTo>
                      <a:pt x="0" y="144"/>
                    </a:lnTo>
                    <a:lnTo>
                      <a:pt x="0" y="141"/>
                    </a:lnTo>
                    <a:lnTo>
                      <a:pt x="1" y="141"/>
                    </a:lnTo>
                    <a:lnTo>
                      <a:pt x="1" y="144"/>
                    </a:lnTo>
                    <a:moveTo>
                      <a:pt x="1" y="137"/>
                    </a:moveTo>
                    <a:lnTo>
                      <a:pt x="0" y="137"/>
                    </a:lnTo>
                    <a:lnTo>
                      <a:pt x="0" y="134"/>
                    </a:lnTo>
                    <a:lnTo>
                      <a:pt x="1" y="134"/>
                    </a:lnTo>
                    <a:lnTo>
                      <a:pt x="1" y="137"/>
                    </a:lnTo>
                    <a:moveTo>
                      <a:pt x="1" y="131"/>
                    </a:moveTo>
                    <a:lnTo>
                      <a:pt x="0" y="131"/>
                    </a:lnTo>
                    <a:lnTo>
                      <a:pt x="0" y="128"/>
                    </a:lnTo>
                    <a:lnTo>
                      <a:pt x="1" y="128"/>
                    </a:lnTo>
                    <a:lnTo>
                      <a:pt x="1" y="131"/>
                    </a:lnTo>
                    <a:moveTo>
                      <a:pt x="1" y="125"/>
                    </a:moveTo>
                    <a:lnTo>
                      <a:pt x="0" y="125"/>
                    </a:lnTo>
                    <a:lnTo>
                      <a:pt x="0" y="122"/>
                    </a:lnTo>
                    <a:lnTo>
                      <a:pt x="1" y="122"/>
                    </a:lnTo>
                    <a:lnTo>
                      <a:pt x="1" y="125"/>
                    </a:lnTo>
                    <a:moveTo>
                      <a:pt x="1" y="119"/>
                    </a:moveTo>
                    <a:lnTo>
                      <a:pt x="0" y="119"/>
                    </a:lnTo>
                    <a:lnTo>
                      <a:pt x="0" y="116"/>
                    </a:lnTo>
                    <a:lnTo>
                      <a:pt x="1" y="116"/>
                    </a:lnTo>
                    <a:lnTo>
                      <a:pt x="1" y="119"/>
                    </a:lnTo>
                    <a:moveTo>
                      <a:pt x="1" y="113"/>
                    </a:moveTo>
                    <a:lnTo>
                      <a:pt x="0" y="113"/>
                    </a:lnTo>
                    <a:lnTo>
                      <a:pt x="0" y="110"/>
                    </a:lnTo>
                    <a:lnTo>
                      <a:pt x="1" y="110"/>
                    </a:lnTo>
                    <a:lnTo>
                      <a:pt x="1" y="113"/>
                    </a:lnTo>
                    <a:moveTo>
                      <a:pt x="1" y="107"/>
                    </a:moveTo>
                    <a:lnTo>
                      <a:pt x="0" y="107"/>
                    </a:lnTo>
                    <a:lnTo>
                      <a:pt x="0" y="104"/>
                    </a:lnTo>
                    <a:lnTo>
                      <a:pt x="1" y="104"/>
                    </a:lnTo>
                    <a:lnTo>
                      <a:pt x="1" y="107"/>
                    </a:lnTo>
                    <a:moveTo>
                      <a:pt x="1" y="101"/>
                    </a:moveTo>
                    <a:lnTo>
                      <a:pt x="0" y="101"/>
                    </a:lnTo>
                    <a:lnTo>
                      <a:pt x="0" y="98"/>
                    </a:lnTo>
                    <a:lnTo>
                      <a:pt x="1" y="98"/>
                    </a:lnTo>
                    <a:lnTo>
                      <a:pt x="1" y="101"/>
                    </a:lnTo>
                    <a:moveTo>
                      <a:pt x="1" y="95"/>
                    </a:moveTo>
                    <a:lnTo>
                      <a:pt x="0" y="95"/>
                    </a:lnTo>
                    <a:lnTo>
                      <a:pt x="0" y="91"/>
                    </a:lnTo>
                    <a:lnTo>
                      <a:pt x="1" y="91"/>
                    </a:lnTo>
                    <a:lnTo>
                      <a:pt x="1" y="95"/>
                    </a:lnTo>
                    <a:moveTo>
                      <a:pt x="1" y="88"/>
                    </a:moveTo>
                    <a:lnTo>
                      <a:pt x="0" y="88"/>
                    </a:lnTo>
                    <a:lnTo>
                      <a:pt x="0" y="85"/>
                    </a:lnTo>
                    <a:lnTo>
                      <a:pt x="1" y="85"/>
                    </a:lnTo>
                    <a:lnTo>
                      <a:pt x="1" y="88"/>
                    </a:lnTo>
                    <a:moveTo>
                      <a:pt x="1" y="82"/>
                    </a:moveTo>
                    <a:lnTo>
                      <a:pt x="0" y="82"/>
                    </a:lnTo>
                    <a:lnTo>
                      <a:pt x="0" y="79"/>
                    </a:lnTo>
                    <a:lnTo>
                      <a:pt x="1" y="79"/>
                    </a:lnTo>
                    <a:lnTo>
                      <a:pt x="1" y="82"/>
                    </a:lnTo>
                    <a:moveTo>
                      <a:pt x="1" y="76"/>
                    </a:moveTo>
                    <a:lnTo>
                      <a:pt x="0" y="76"/>
                    </a:lnTo>
                    <a:lnTo>
                      <a:pt x="0" y="73"/>
                    </a:lnTo>
                    <a:lnTo>
                      <a:pt x="1" y="73"/>
                    </a:lnTo>
                    <a:lnTo>
                      <a:pt x="1" y="76"/>
                    </a:lnTo>
                    <a:moveTo>
                      <a:pt x="1" y="70"/>
                    </a:moveTo>
                    <a:lnTo>
                      <a:pt x="0" y="70"/>
                    </a:lnTo>
                    <a:lnTo>
                      <a:pt x="0" y="67"/>
                    </a:lnTo>
                    <a:lnTo>
                      <a:pt x="1" y="67"/>
                    </a:lnTo>
                    <a:lnTo>
                      <a:pt x="1" y="70"/>
                    </a:lnTo>
                    <a:moveTo>
                      <a:pt x="1" y="64"/>
                    </a:moveTo>
                    <a:lnTo>
                      <a:pt x="0" y="64"/>
                    </a:lnTo>
                    <a:lnTo>
                      <a:pt x="0" y="61"/>
                    </a:lnTo>
                    <a:lnTo>
                      <a:pt x="1" y="61"/>
                    </a:lnTo>
                    <a:lnTo>
                      <a:pt x="1" y="64"/>
                    </a:lnTo>
                    <a:moveTo>
                      <a:pt x="1" y="58"/>
                    </a:moveTo>
                    <a:lnTo>
                      <a:pt x="0" y="58"/>
                    </a:lnTo>
                    <a:lnTo>
                      <a:pt x="0" y="55"/>
                    </a:lnTo>
                    <a:lnTo>
                      <a:pt x="1" y="55"/>
                    </a:lnTo>
                    <a:lnTo>
                      <a:pt x="1" y="58"/>
                    </a:lnTo>
                    <a:moveTo>
                      <a:pt x="1" y="52"/>
                    </a:moveTo>
                    <a:lnTo>
                      <a:pt x="0" y="52"/>
                    </a:lnTo>
                    <a:lnTo>
                      <a:pt x="0" y="49"/>
                    </a:lnTo>
                    <a:lnTo>
                      <a:pt x="1" y="49"/>
                    </a:lnTo>
                    <a:lnTo>
                      <a:pt x="1" y="52"/>
                    </a:lnTo>
                    <a:moveTo>
                      <a:pt x="1" y="46"/>
                    </a:moveTo>
                    <a:lnTo>
                      <a:pt x="0" y="46"/>
                    </a:lnTo>
                    <a:lnTo>
                      <a:pt x="0" y="42"/>
                    </a:lnTo>
                    <a:lnTo>
                      <a:pt x="1" y="42"/>
                    </a:lnTo>
                    <a:lnTo>
                      <a:pt x="1" y="46"/>
                    </a:lnTo>
                    <a:moveTo>
                      <a:pt x="1" y="39"/>
                    </a:moveTo>
                    <a:lnTo>
                      <a:pt x="0" y="39"/>
                    </a:lnTo>
                    <a:lnTo>
                      <a:pt x="0" y="36"/>
                    </a:lnTo>
                    <a:lnTo>
                      <a:pt x="1" y="36"/>
                    </a:lnTo>
                    <a:lnTo>
                      <a:pt x="1" y="39"/>
                    </a:lnTo>
                    <a:moveTo>
                      <a:pt x="1" y="33"/>
                    </a:moveTo>
                    <a:lnTo>
                      <a:pt x="0" y="33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1" y="33"/>
                    </a:lnTo>
                    <a:moveTo>
                      <a:pt x="1" y="27"/>
                    </a:moveTo>
                    <a:lnTo>
                      <a:pt x="0" y="27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1" y="27"/>
                    </a:lnTo>
                    <a:moveTo>
                      <a:pt x="1" y="21"/>
                    </a:moveTo>
                    <a:lnTo>
                      <a:pt x="0" y="21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1" y="21"/>
                    </a:lnTo>
                    <a:moveTo>
                      <a:pt x="1" y="15"/>
                    </a:moveTo>
                    <a:lnTo>
                      <a:pt x="0" y="15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1" y="15"/>
                    </a:lnTo>
                    <a:moveTo>
                      <a:pt x="1" y="9"/>
                    </a:moveTo>
                    <a:lnTo>
                      <a:pt x="0" y="9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1" y="9"/>
                    </a:lnTo>
                    <a:moveTo>
                      <a:pt x="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3"/>
                    </a:lnTo>
                    <a:moveTo>
                      <a:pt x="63" y="1"/>
                    </a:moveTo>
                    <a:lnTo>
                      <a:pt x="60" y="1"/>
                    </a:lnTo>
                    <a:lnTo>
                      <a:pt x="60" y="0"/>
                    </a:lnTo>
                    <a:lnTo>
                      <a:pt x="63" y="0"/>
                    </a:lnTo>
                    <a:lnTo>
                      <a:pt x="63" y="1"/>
                    </a:lnTo>
                    <a:moveTo>
                      <a:pt x="57" y="1"/>
                    </a:moveTo>
                    <a:lnTo>
                      <a:pt x="54" y="1"/>
                    </a:lnTo>
                    <a:lnTo>
                      <a:pt x="54" y="0"/>
                    </a:lnTo>
                    <a:lnTo>
                      <a:pt x="57" y="0"/>
                    </a:lnTo>
                    <a:lnTo>
                      <a:pt x="57" y="1"/>
                    </a:lnTo>
                    <a:moveTo>
                      <a:pt x="51" y="1"/>
                    </a:moveTo>
                    <a:lnTo>
                      <a:pt x="48" y="1"/>
                    </a:lnTo>
                    <a:lnTo>
                      <a:pt x="48" y="0"/>
                    </a:lnTo>
                    <a:lnTo>
                      <a:pt x="51" y="0"/>
                    </a:lnTo>
                    <a:lnTo>
                      <a:pt x="51" y="1"/>
                    </a:lnTo>
                    <a:moveTo>
                      <a:pt x="45" y="1"/>
                    </a:moveTo>
                    <a:lnTo>
                      <a:pt x="42" y="1"/>
                    </a:lnTo>
                    <a:lnTo>
                      <a:pt x="42" y="0"/>
                    </a:lnTo>
                    <a:lnTo>
                      <a:pt x="45" y="0"/>
                    </a:lnTo>
                    <a:lnTo>
                      <a:pt x="45" y="1"/>
                    </a:lnTo>
                    <a:moveTo>
                      <a:pt x="38" y="1"/>
                    </a:moveTo>
                    <a:lnTo>
                      <a:pt x="35" y="1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38" y="1"/>
                    </a:lnTo>
                    <a:moveTo>
                      <a:pt x="32" y="1"/>
                    </a:moveTo>
                    <a:lnTo>
                      <a:pt x="29" y="1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2" y="1"/>
                    </a:lnTo>
                    <a:moveTo>
                      <a:pt x="26" y="1"/>
                    </a:moveTo>
                    <a:lnTo>
                      <a:pt x="23" y="1"/>
                    </a:lnTo>
                    <a:lnTo>
                      <a:pt x="23" y="0"/>
                    </a:lnTo>
                    <a:lnTo>
                      <a:pt x="26" y="0"/>
                    </a:lnTo>
                    <a:lnTo>
                      <a:pt x="26" y="1"/>
                    </a:lnTo>
                    <a:moveTo>
                      <a:pt x="20" y="1"/>
                    </a:moveTo>
                    <a:lnTo>
                      <a:pt x="17" y="1"/>
                    </a:lnTo>
                    <a:lnTo>
                      <a:pt x="17" y="0"/>
                    </a:lnTo>
                    <a:lnTo>
                      <a:pt x="20" y="0"/>
                    </a:lnTo>
                    <a:lnTo>
                      <a:pt x="20" y="1"/>
                    </a:lnTo>
                    <a:moveTo>
                      <a:pt x="14" y="1"/>
                    </a:moveTo>
                    <a:lnTo>
                      <a:pt x="11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4" y="1"/>
                    </a:lnTo>
                    <a:moveTo>
                      <a:pt x="8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0" name="Freeform 1006"/>
              <p:cNvSpPr>
                <a:spLocks/>
              </p:cNvSpPr>
              <p:nvPr/>
            </p:nvSpPr>
            <p:spPr bwMode="auto">
              <a:xfrm>
                <a:off x="4701" y="1384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0 w 4"/>
                  <a:gd name="T5" fmla="*/ 0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1" name="Freeform 1007"/>
              <p:cNvSpPr>
                <a:spLocks/>
              </p:cNvSpPr>
              <p:nvPr/>
            </p:nvSpPr>
            <p:spPr bwMode="auto">
              <a:xfrm>
                <a:off x="4588" y="1446"/>
                <a:ext cx="106" cy="68"/>
              </a:xfrm>
              <a:custGeom>
                <a:avLst/>
                <a:gdLst>
                  <a:gd name="T0" fmla="*/ 95 w 106"/>
                  <a:gd name="T1" fmla="*/ 68 h 68"/>
                  <a:gd name="T2" fmla="*/ 0 w 106"/>
                  <a:gd name="T3" fmla="*/ 68 h 68"/>
                  <a:gd name="T4" fmla="*/ 12 w 106"/>
                  <a:gd name="T5" fmla="*/ 0 h 68"/>
                  <a:gd name="T6" fmla="*/ 106 w 106"/>
                  <a:gd name="T7" fmla="*/ 0 h 68"/>
                  <a:gd name="T8" fmla="*/ 95 w 106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68">
                    <a:moveTo>
                      <a:pt x="95" y="68"/>
                    </a:moveTo>
                    <a:lnTo>
                      <a:pt x="0" y="68"/>
                    </a:lnTo>
                    <a:lnTo>
                      <a:pt x="12" y="0"/>
                    </a:lnTo>
                    <a:lnTo>
                      <a:pt x="106" y="0"/>
                    </a:lnTo>
                    <a:lnTo>
                      <a:pt x="95" y="68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2" name="Freeform 1008"/>
              <p:cNvSpPr>
                <a:spLocks/>
              </p:cNvSpPr>
              <p:nvPr/>
            </p:nvSpPr>
            <p:spPr bwMode="auto">
              <a:xfrm>
                <a:off x="4588" y="1446"/>
                <a:ext cx="106" cy="68"/>
              </a:xfrm>
              <a:custGeom>
                <a:avLst/>
                <a:gdLst>
                  <a:gd name="T0" fmla="*/ 95 w 106"/>
                  <a:gd name="T1" fmla="*/ 68 h 68"/>
                  <a:gd name="T2" fmla="*/ 0 w 106"/>
                  <a:gd name="T3" fmla="*/ 68 h 68"/>
                  <a:gd name="T4" fmla="*/ 12 w 106"/>
                  <a:gd name="T5" fmla="*/ 0 h 68"/>
                  <a:gd name="T6" fmla="*/ 106 w 106"/>
                  <a:gd name="T7" fmla="*/ 0 h 68"/>
                  <a:gd name="T8" fmla="*/ 95 w 106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68">
                    <a:moveTo>
                      <a:pt x="95" y="68"/>
                    </a:moveTo>
                    <a:lnTo>
                      <a:pt x="0" y="68"/>
                    </a:lnTo>
                    <a:lnTo>
                      <a:pt x="12" y="0"/>
                    </a:lnTo>
                    <a:lnTo>
                      <a:pt x="106" y="0"/>
                    </a:lnTo>
                    <a:lnTo>
                      <a:pt x="95" y="6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3" name="Freeform 1009"/>
              <p:cNvSpPr>
                <a:spLocks/>
              </p:cNvSpPr>
              <p:nvPr/>
            </p:nvSpPr>
            <p:spPr bwMode="auto">
              <a:xfrm>
                <a:off x="4600" y="1439"/>
                <a:ext cx="36" cy="7"/>
              </a:xfrm>
              <a:custGeom>
                <a:avLst/>
                <a:gdLst>
                  <a:gd name="T0" fmla="*/ 35 w 36"/>
                  <a:gd name="T1" fmla="*/ 0 h 7"/>
                  <a:gd name="T2" fmla="*/ 2 w 36"/>
                  <a:gd name="T3" fmla="*/ 0 h 7"/>
                  <a:gd name="T4" fmla="*/ 0 w 36"/>
                  <a:gd name="T5" fmla="*/ 7 h 7"/>
                  <a:gd name="T6" fmla="*/ 36 w 36"/>
                  <a:gd name="T7" fmla="*/ 7 h 7"/>
                  <a:gd name="T8" fmla="*/ 35 w 3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5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36" y="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4" name="Freeform 1010"/>
              <p:cNvSpPr>
                <a:spLocks/>
              </p:cNvSpPr>
              <p:nvPr/>
            </p:nvSpPr>
            <p:spPr bwMode="auto">
              <a:xfrm>
                <a:off x="4600" y="1439"/>
                <a:ext cx="36" cy="7"/>
              </a:xfrm>
              <a:custGeom>
                <a:avLst/>
                <a:gdLst>
                  <a:gd name="T0" fmla="*/ 35 w 36"/>
                  <a:gd name="T1" fmla="*/ 0 h 7"/>
                  <a:gd name="T2" fmla="*/ 2 w 36"/>
                  <a:gd name="T3" fmla="*/ 0 h 7"/>
                  <a:gd name="T4" fmla="*/ 0 w 36"/>
                  <a:gd name="T5" fmla="*/ 7 h 7"/>
                  <a:gd name="T6" fmla="*/ 36 w 36"/>
                  <a:gd name="T7" fmla="*/ 7 h 7"/>
                  <a:gd name="T8" fmla="*/ 35 w 3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5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36" y="7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5" name="Freeform 1011"/>
              <p:cNvSpPr>
                <a:spLocks/>
              </p:cNvSpPr>
              <p:nvPr/>
            </p:nvSpPr>
            <p:spPr bwMode="auto">
              <a:xfrm>
                <a:off x="4588" y="1446"/>
                <a:ext cx="106" cy="68"/>
              </a:xfrm>
              <a:custGeom>
                <a:avLst/>
                <a:gdLst>
                  <a:gd name="T0" fmla="*/ 106 w 106"/>
                  <a:gd name="T1" fmla="*/ 0 h 68"/>
                  <a:gd name="T2" fmla="*/ 12 w 106"/>
                  <a:gd name="T3" fmla="*/ 0 h 68"/>
                  <a:gd name="T4" fmla="*/ 3 w 106"/>
                  <a:gd name="T5" fmla="*/ 55 h 68"/>
                  <a:gd name="T6" fmla="*/ 0 w 106"/>
                  <a:gd name="T7" fmla="*/ 68 h 68"/>
                  <a:gd name="T8" fmla="*/ 95 w 106"/>
                  <a:gd name="T9" fmla="*/ 68 h 68"/>
                  <a:gd name="T10" fmla="*/ 106 w 106"/>
                  <a:gd name="T1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68">
                    <a:moveTo>
                      <a:pt x="106" y="0"/>
                    </a:moveTo>
                    <a:lnTo>
                      <a:pt x="12" y="0"/>
                    </a:lnTo>
                    <a:lnTo>
                      <a:pt x="3" y="55"/>
                    </a:lnTo>
                    <a:lnTo>
                      <a:pt x="0" y="68"/>
                    </a:lnTo>
                    <a:lnTo>
                      <a:pt x="95" y="68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336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6" name="Freeform 1012"/>
              <p:cNvSpPr>
                <a:spLocks/>
              </p:cNvSpPr>
              <p:nvPr/>
            </p:nvSpPr>
            <p:spPr bwMode="auto">
              <a:xfrm>
                <a:off x="4588" y="1446"/>
                <a:ext cx="106" cy="68"/>
              </a:xfrm>
              <a:custGeom>
                <a:avLst/>
                <a:gdLst>
                  <a:gd name="T0" fmla="*/ 106 w 106"/>
                  <a:gd name="T1" fmla="*/ 0 h 68"/>
                  <a:gd name="T2" fmla="*/ 12 w 106"/>
                  <a:gd name="T3" fmla="*/ 0 h 68"/>
                  <a:gd name="T4" fmla="*/ 3 w 106"/>
                  <a:gd name="T5" fmla="*/ 55 h 68"/>
                  <a:gd name="T6" fmla="*/ 0 w 106"/>
                  <a:gd name="T7" fmla="*/ 68 h 68"/>
                  <a:gd name="T8" fmla="*/ 95 w 106"/>
                  <a:gd name="T9" fmla="*/ 68 h 68"/>
                  <a:gd name="T10" fmla="*/ 106 w 106"/>
                  <a:gd name="T1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68">
                    <a:moveTo>
                      <a:pt x="106" y="0"/>
                    </a:moveTo>
                    <a:lnTo>
                      <a:pt x="12" y="0"/>
                    </a:lnTo>
                    <a:lnTo>
                      <a:pt x="3" y="55"/>
                    </a:lnTo>
                    <a:lnTo>
                      <a:pt x="0" y="68"/>
                    </a:lnTo>
                    <a:lnTo>
                      <a:pt x="95" y="68"/>
                    </a:lnTo>
                    <a:lnTo>
                      <a:pt x="10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7" name="Freeform 1013"/>
              <p:cNvSpPr>
                <a:spLocks/>
              </p:cNvSpPr>
              <p:nvPr/>
            </p:nvSpPr>
            <p:spPr bwMode="auto">
              <a:xfrm>
                <a:off x="4600" y="1439"/>
                <a:ext cx="36" cy="7"/>
              </a:xfrm>
              <a:custGeom>
                <a:avLst/>
                <a:gdLst>
                  <a:gd name="T0" fmla="*/ 35 w 36"/>
                  <a:gd name="T1" fmla="*/ 0 h 7"/>
                  <a:gd name="T2" fmla="*/ 2 w 36"/>
                  <a:gd name="T3" fmla="*/ 0 h 7"/>
                  <a:gd name="T4" fmla="*/ 0 w 36"/>
                  <a:gd name="T5" fmla="*/ 7 h 7"/>
                  <a:gd name="T6" fmla="*/ 36 w 36"/>
                  <a:gd name="T7" fmla="*/ 7 h 7"/>
                  <a:gd name="T8" fmla="*/ 36 w 36"/>
                  <a:gd name="T9" fmla="*/ 7 h 7"/>
                  <a:gd name="T10" fmla="*/ 35 w 36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7">
                    <a:moveTo>
                      <a:pt x="35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336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8" name="Freeform 1014"/>
              <p:cNvSpPr>
                <a:spLocks/>
              </p:cNvSpPr>
              <p:nvPr/>
            </p:nvSpPr>
            <p:spPr bwMode="auto">
              <a:xfrm>
                <a:off x="4600" y="1439"/>
                <a:ext cx="36" cy="7"/>
              </a:xfrm>
              <a:custGeom>
                <a:avLst/>
                <a:gdLst>
                  <a:gd name="T0" fmla="*/ 35 w 36"/>
                  <a:gd name="T1" fmla="*/ 0 h 7"/>
                  <a:gd name="T2" fmla="*/ 2 w 36"/>
                  <a:gd name="T3" fmla="*/ 0 h 7"/>
                  <a:gd name="T4" fmla="*/ 0 w 36"/>
                  <a:gd name="T5" fmla="*/ 7 h 7"/>
                  <a:gd name="T6" fmla="*/ 36 w 36"/>
                  <a:gd name="T7" fmla="*/ 7 h 7"/>
                  <a:gd name="T8" fmla="*/ 36 w 36"/>
                  <a:gd name="T9" fmla="*/ 7 h 7"/>
                  <a:gd name="T10" fmla="*/ 35 w 36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7">
                    <a:moveTo>
                      <a:pt x="35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9" name="Freeform 1015"/>
              <p:cNvSpPr>
                <a:spLocks/>
              </p:cNvSpPr>
              <p:nvPr/>
            </p:nvSpPr>
            <p:spPr bwMode="auto">
              <a:xfrm>
                <a:off x="4604" y="1441"/>
                <a:ext cx="28" cy="4"/>
              </a:xfrm>
              <a:custGeom>
                <a:avLst/>
                <a:gdLst>
                  <a:gd name="T0" fmla="*/ 27 w 28"/>
                  <a:gd name="T1" fmla="*/ 4 h 4"/>
                  <a:gd name="T2" fmla="*/ 0 w 28"/>
                  <a:gd name="T3" fmla="*/ 4 h 4"/>
                  <a:gd name="T4" fmla="*/ 1 w 28"/>
                  <a:gd name="T5" fmla="*/ 0 h 4"/>
                  <a:gd name="T6" fmla="*/ 28 w 28"/>
                  <a:gd name="T7" fmla="*/ 0 h 4"/>
                  <a:gd name="T8" fmla="*/ 27 w 28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">
                    <a:moveTo>
                      <a:pt x="27" y="4"/>
                    </a:moveTo>
                    <a:lnTo>
                      <a:pt x="0" y="4"/>
                    </a:lnTo>
                    <a:lnTo>
                      <a:pt x="1" y="0"/>
                    </a:lnTo>
                    <a:lnTo>
                      <a:pt x="28" y="0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0" name="Freeform 1016"/>
              <p:cNvSpPr>
                <a:spLocks/>
              </p:cNvSpPr>
              <p:nvPr/>
            </p:nvSpPr>
            <p:spPr bwMode="auto">
              <a:xfrm>
                <a:off x="4590" y="1439"/>
                <a:ext cx="91" cy="72"/>
              </a:xfrm>
              <a:custGeom>
                <a:avLst/>
                <a:gdLst>
                  <a:gd name="T0" fmla="*/ 0 w 91"/>
                  <a:gd name="T1" fmla="*/ 5 h 72"/>
                  <a:gd name="T2" fmla="*/ 88 w 91"/>
                  <a:gd name="T3" fmla="*/ 0 h 72"/>
                  <a:gd name="T4" fmla="*/ 91 w 91"/>
                  <a:gd name="T5" fmla="*/ 68 h 72"/>
                  <a:gd name="T6" fmla="*/ 3 w 91"/>
                  <a:gd name="T7" fmla="*/ 72 h 72"/>
                  <a:gd name="T8" fmla="*/ 0 w 91"/>
                  <a:gd name="T9" fmla="*/ 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72">
                    <a:moveTo>
                      <a:pt x="0" y="5"/>
                    </a:moveTo>
                    <a:lnTo>
                      <a:pt x="88" y="0"/>
                    </a:lnTo>
                    <a:lnTo>
                      <a:pt x="91" y="68"/>
                    </a:lnTo>
                    <a:lnTo>
                      <a:pt x="3" y="7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1" name="Freeform 1017"/>
              <p:cNvSpPr>
                <a:spLocks/>
              </p:cNvSpPr>
              <p:nvPr/>
            </p:nvSpPr>
            <p:spPr bwMode="auto">
              <a:xfrm>
                <a:off x="4609" y="1450"/>
                <a:ext cx="3" cy="53"/>
              </a:xfrm>
              <a:custGeom>
                <a:avLst/>
                <a:gdLst>
                  <a:gd name="T0" fmla="*/ 3 w 3"/>
                  <a:gd name="T1" fmla="*/ 53 h 53"/>
                  <a:gd name="T2" fmla="*/ 2 w 3"/>
                  <a:gd name="T3" fmla="*/ 26 h 53"/>
                  <a:gd name="T4" fmla="*/ 0 w 3"/>
                  <a:gd name="T5" fmla="*/ 0 h 53"/>
                  <a:gd name="T6" fmla="*/ 2 w 3"/>
                  <a:gd name="T7" fmla="*/ 26 h 53"/>
                  <a:gd name="T8" fmla="*/ 3 w 3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3">
                    <a:moveTo>
                      <a:pt x="3" y="53"/>
                    </a:moveTo>
                    <a:lnTo>
                      <a:pt x="2" y="26"/>
                    </a:lnTo>
                    <a:lnTo>
                      <a:pt x="0" y="0"/>
                    </a:lnTo>
                    <a:lnTo>
                      <a:pt x="2" y="26"/>
                    </a:lnTo>
                    <a:lnTo>
                      <a:pt x="3" y="53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2" name="Freeform 1018"/>
              <p:cNvSpPr>
                <a:spLocks/>
              </p:cNvSpPr>
              <p:nvPr/>
            </p:nvSpPr>
            <p:spPr bwMode="auto">
              <a:xfrm>
                <a:off x="4611" y="1450"/>
                <a:ext cx="3" cy="53"/>
              </a:xfrm>
              <a:custGeom>
                <a:avLst/>
                <a:gdLst>
                  <a:gd name="T0" fmla="*/ 3 w 3"/>
                  <a:gd name="T1" fmla="*/ 53 h 53"/>
                  <a:gd name="T2" fmla="*/ 2 w 3"/>
                  <a:gd name="T3" fmla="*/ 26 h 53"/>
                  <a:gd name="T4" fmla="*/ 0 w 3"/>
                  <a:gd name="T5" fmla="*/ 0 h 53"/>
                  <a:gd name="T6" fmla="*/ 2 w 3"/>
                  <a:gd name="T7" fmla="*/ 26 h 53"/>
                  <a:gd name="T8" fmla="*/ 3 w 3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3">
                    <a:moveTo>
                      <a:pt x="3" y="53"/>
                    </a:moveTo>
                    <a:lnTo>
                      <a:pt x="2" y="26"/>
                    </a:lnTo>
                    <a:lnTo>
                      <a:pt x="0" y="0"/>
                    </a:lnTo>
                    <a:lnTo>
                      <a:pt x="2" y="26"/>
                    </a:lnTo>
                    <a:lnTo>
                      <a:pt x="3" y="53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3" name="Freeform 1019"/>
              <p:cNvSpPr>
                <a:spLocks/>
              </p:cNvSpPr>
              <p:nvPr/>
            </p:nvSpPr>
            <p:spPr bwMode="auto">
              <a:xfrm>
                <a:off x="4614" y="1450"/>
                <a:ext cx="2" cy="53"/>
              </a:xfrm>
              <a:custGeom>
                <a:avLst/>
                <a:gdLst>
                  <a:gd name="T0" fmla="*/ 2 w 2"/>
                  <a:gd name="T1" fmla="*/ 53 h 53"/>
                  <a:gd name="T2" fmla="*/ 1 w 2"/>
                  <a:gd name="T3" fmla="*/ 26 h 53"/>
                  <a:gd name="T4" fmla="*/ 0 w 2"/>
                  <a:gd name="T5" fmla="*/ 0 h 53"/>
                  <a:gd name="T6" fmla="*/ 1 w 2"/>
                  <a:gd name="T7" fmla="*/ 26 h 53"/>
                  <a:gd name="T8" fmla="*/ 2 w 2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3">
                    <a:moveTo>
                      <a:pt x="2" y="53"/>
                    </a:moveTo>
                    <a:lnTo>
                      <a:pt x="1" y="26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2" y="53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4" name="Freeform 1020"/>
              <p:cNvSpPr>
                <a:spLocks/>
              </p:cNvSpPr>
              <p:nvPr/>
            </p:nvSpPr>
            <p:spPr bwMode="auto">
              <a:xfrm>
                <a:off x="4616" y="1450"/>
                <a:ext cx="2" cy="53"/>
              </a:xfrm>
              <a:custGeom>
                <a:avLst/>
                <a:gdLst>
                  <a:gd name="T0" fmla="*/ 2 w 2"/>
                  <a:gd name="T1" fmla="*/ 53 h 53"/>
                  <a:gd name="T2" fmla="*/ 1 w 2"/>
                  <a:gd name="T3" fmla="*/ 26 h 53"/>
                  <a:gd name="T4" fmla="*/ 0 w 2"/>
                  <a:gd name="T5" fmla="*/ 0 h 53"/>
                  <a:gd name="T6" fmla="*/ 1 w 2"/>
                  <a:gd name="T7" fmla="*/ 26 h 53"/>
                  <a:gd name="T8" fmla="*/ 2 w 2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3">
                    <a:moveTo>
                      <a:pt x="2" y="53"/>
                    </a:moveTo>
                    <a:lnTo>
                      <a:pt x="1" y="26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2" y="53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5" name="Freeform 1021"/>
              <p:cNvSpPr>
                <a:spLocks/>
              </p:cNvSpPr>
              <p:nvPr/>
            </p:nvSpPr>
            <p:spPr bwMode="auto">
              <a:xfrm>
                <a:off x="4618" y="1450"/>
                <a:ext cx="3" cy="53"/>
              </a:xfrm>
              <a:custGeom>
                <a:avLst/>
                <a:gdLst>
                  <a:gd name="T0" fmla="*/ 3 w 3"/>
                  <a:gd name="T1" fmla="*/ 53 h 53"/>
                  <a:gd name="T2" fmla="*/ 1 w 3"/>
                  <a:gd name="T3" fmla="*/ 26 h 53"/>
                  <a:gd name="T4" fmla="*/ 0 w 3"/>
                  <a:gd name="T5" fmla="*/ 0 h 53"/>
                  <a:gd name="T6" fmla="*/ 1 w 3"/>
                  <a:gd name="T7" fmla="*/ 26 h 53"/>
                  <a:gd name="T8" fmla="*/ 3 w 3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3">
                    <a:moveTo>
                      <a:pt x="3" y="53"/>
                    </a:moveTo>
                    <a:lnTo>
                      <a:pt x="1" y="26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3" y="53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6" name="Freeform 1022"/>
              <p:cNvSpPr>
                <a:spLocks/>
              </p:cNvSpPr>
              <p:nvPr/>
            </p:nvSpPr>
            <p:spPr bwMode="auto">
              <a:xfrm>
                <a:off x="4620" y="1450"/>
                <a:ext cx="3" cy="53"/>
              </a:xfrm>
              <a:custGeom>
                <a:avLst/>
                <a:gdLst>
                  <a:gd name="T0" fmla="*/ 3 w 3"/>
                  <a:gd name="T1" fmla="*/ 53 h 53"/>
                  <a:gd name="T2" fmla="*/ 1 w 3"/>
                  <a:gd name="T3" fmla="*/ 26 h 53"/>
                  <a:gd name="T4" fmla="*/ 0 w 3"/>
                  <a:gd name="T5" fmla="*/ 0 h 53"/>
                  <a:gd name="T6" fmla="*/ 1 w 3"/>
                  <a:gd name="T7" fmla="*/ 26 h 53"/>
                  <a:gd name="T8" fmla="*/ 3 w 3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3">
                    <a:moveTo>
                      <a:pt x="3" y="53"/>
                    </a:moveTo>
                    <a:lnTo>
                      <a:pt x="1" y="26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3" y="53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</p:grpSp>
        <p:sp>
          <p:nvSpPr>
            <p:cNvPr id="14" name="Freeform 1024"/>
            <p:cNvSpPr>
              <a:spLocks/>
            </p:cNvSpPr>
            <p:nvPr/>
          </p:nvSpPr>
          <p:spPr bwMode="auto">
            <a:xfrm>
              <a:off x="4622" y="1449"/>
              <a:ext cx="3" cy="54"/>
            </a:xfrm>
            <a:custGeom>
              <a:avLst/>
              <a:gdLst>
                <a:gd name="T0" fmla="*/ 3 w 3"/>
                <a:gd name="T1" fmla="*/ 54 h 54"/>
                <a:gd name="T2" fmla="*/ 1 w 3"/>
                <a:gd name="T3" fmla="*/ 27 h 54"/>
                <a:gd name="T4" fmla="*/ 0 w 3"/>
                <a:gd name="T5" fmla="*/ 0 h 54"/>
                <a:gd name="T6" fmla="*/ 2 w 3"/>
                <a:gd name="T7" fmla="*/ 27 h 54"/>
                <a:gd name="T8" fmla="*/ 3 w 3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4">
                  <a:moveTo>
                    <a:pt x="3" y="54"/>
                  </a:moveTo>
                  <a:lnTo>
                    <a:pt x="1" y="27"/>
                  </a:lnTo>
                  <a:lnTo>
                    <a:pt x="0" y="0"/>
                  </a:lnTo>
                  <a:lnTo>
                    <a:pt x="2" y="27"/>
                  </a:lnTo>
                  <a:lnTo>
                    <a:pt x="3" y="54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5" name="Freeform 1025"/>
            <p:cNvSpPr>
              <a:spLocks/>
            </p:cNvSpPr>
            <p:nvPr/>
          </p:nvSpPr>
          <p:spPr bwMode="auto">
            <a:xfrm>
              <a:off x="4625" y="1449"/>
              <a:ext cx="2" cy="53"/>
            </a:xfrm>
            <a:custGeom>
              <a:avLst/>
              <a:gdLst>
                <a:gd name="T0" fmla="*/ 2 w 2"/>
                <a:gd name="T1" fmla="*/ 53 h 53"/>
                <a:gd name="T2" fmla="*/ 1 w 2"/>
                <a:gd name="T3" fmla="*/ 27 h 53"/>
                <a:gd name="T4" fmla="*/ 0 w 2"/>
                <a:gd name="T5" fmla="*/ 0 h 53"/>
                <a:gd name="T6" fmla="*/ 1 w 2"/>
                <a:gd name="T7" fmla="*/ 27 h 53"/>
                <a:gd name="T8" fmla="*/ 2 w 2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3">
                  <a:moveTo>
                    <a:pt x="2" y="53"/>
                  </a:moveTo>
                  <a:lnTo>
                    <a:pt x="1" y="27"/>
                  </a:lnTo>
                  <a:lnTo>
                    <a:pt x="0" y="0"/>
                  </a:lnTo>
                  <a:lnTo>
                    <a:pt x="1" y="27"/>
                  </a:lnTo>
                  <a:lnTo>
                    <a:pt x="2" y="53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6" name="Freeform 1026"/>
            <p:cNvSpPr>
              <a:spLocks/>
            </p:cNvSpPr>
            <p:nvPr/>
          </p:nvSpPr>
          <p:spPr bwMode="auto">
            <a:xfrm>
              <a:off x="4626" y="1449"/>
              <a:ext cx="3" cy="53"/>
            </a:xfrm>
            <a:custGeom>
              <a:avLst/>
              <a:gdLst>
                <a:gd name="T0" fmla="*/ 3 w 3"/>
                <a:gd name="T1" fmla="*/ 53 h 53"/>
                <a:gd name="T2" fmla="*/ 2 w 3"/>
                <a:gd name="T3" fmla="*/ 27 h 53"/>
                <a:gd name="T4" fmla="*/ 0 w 3"/>
                <a:gd name="T5" fmla="*/ 0 h 53"/>
                <a:gd name="T6" fmla="*/ 2 w 3"/>
                <a:gd name="T7" fmla="*/ 27 h 53"/>
                <a:gd name="T8" fmla="*/ 3 w 3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3">
                  <a:moveTo>
                    <a:pt x="3" y="53"/>
                  </a:moveTo>
                  <a:lnTo>
                    <a:pt x="2" y="27"/>
                  </a:lnTo>
                  <a:lnTo>
                    <a:pt x="0" y="0"/>
                  </a:lnTo>
                  <a:lnTo>
                    <a:pt x="2" y="27"/>
                  </a:lnTo>
                  <a:lnTo>
                    <a:pt x="3" y="53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8" name="Freeform 1027"/>
            <p:cNvSpPr>
              <a:spLocks/>
            </p:cNvSpPr>
            <p:nvPr/>
          </p:nvSpPr>
          <p:spPr bwMode="auto">
            <a:xfrm>
              <a:off x="4629" y="1449"/>
              <a:ext cx="2" cy="53"/>
            </a:xfrm>
            <a:custGeom>
              <a:avLst/>
              <a:gdLst>
                <a:gd name="T0" fmla="*/ 2 w 2"/>
                <a:gd name="T1" fmla="*/ 53 h 53"/>
                <a:gd name="T2" fmla="*/ 1 w 2"/>
                <a:gd name="T3" fmla="*/ 27 h 53"/>
                <a:gd name="T4" fmla="*/ 0 w 2"/>
                <a:gd name="T5" fmla="*/ 0 h 53"/>
                <a:gd name="T6" fmla="*/ 1 w 2"/>
                <a:gd name="T7" fmla="*/ 27 h 53"/>
                <a:gd name="T8" fmla="*/ 2 w 2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3">
                  <a:moveTo>
                    <a:pt x="2" y="53"/>
                  </a:moveTo>
                  <a:lnTo>
                    <a:pt x="1" y="27"/>
                  </a:lnTo>
                  <a:lnTo>
                    <a:pt x="0" y="0"/>
                  </a:lnTo>
                  <a:lnTo>
                    <a:pt x="1" y="27"/>
                  </a:lnTo>
                  <a:lnTo>
                    <a:pt x="2" y="53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9" name="Freeform 1028"/>
            <p:cNvSpPr>
              <a:spLocks/>
            </p:cNvSpPr>
            <p:nvPr/>
          </p:nvSpPr>
          <p:spPr bwMode="auto">
            <a:xfrm>
              <a:off x="4631" y="1449"/>
              <a:ext cx="2" cy="53"/>
            </a:xfrm>
            <a:custGeom>
              <a:avLst/>
              <a:gdLst>
                <a:gd name="T0" fmla="*/ 2 w 2"/>
                <a:gd name="T1" fmla="*/ 53 h 53"/>
                <a:gd name="T2" fmla="*/ 1 w 2"/>
                <a:gd name="T3" fmla="*/ 26 h 53"/>
                <a:gd name="T4" fmla="*/ 0 w 2"/>
                <a:gd name="T5" fmla="*/ 0 h 53"/>
                <a:gd name="T6" fmla="*/ 1 w 2"/>
                <a:gd name="T7" fmla="*/ 26 h 53"/>
                <a:gd name="T8" fmla="*/ 2 w 2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3">
                  <a:moveTo>
                    <a:pt x="2" y="53"/>
                  </a:moveTo>
                  <a:lnTo>
                    <a:pt x="1" y="26"/>
                  </a:lnTo>
                  <a:lnTo>
                    <a:pt x="0" y="0"/>
                  </a:lnTo>
                  <a:lnTo>
                    <a:pt x="1" y="26"/>
                  </a:lnTo>
                  <a:lnTo>
                    <a:pt x="2" y="53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0" name="Freeform 1029"/>
            <p:cNvSpPr>
              <a:spLocks/>
            </p:cNvSpPr>
            <p:nvPr/>
          </p:nvSpPr>
          <p:spPr bwMode="auto">
            <a:xfrm>
              <a:off x="4633" y="1449"/>
              <a:ext cx="3" cy="53"/>
            </a:xfrm>
            <a:custGeom>
              <a:avLst/>
              <a:gdLst>
                <a:gd name="T0" fmla="*/ 3 w 3"/>
                <a:gd name="T1" fmla="*/ 53 h 53"/>
                <a:gd name="T2" fmla="*/ 2 w 3"/>
                <a:gd name="T3" fmla="*/ 26 h 53"/>
                <a:gd name="T4" fmla="*/ 0 w 3"/>
                <a:gd name="T5" fmla="*/ 0 h 53"/>
                <a:gd name="T6" fmla="*/ 2 w 3"/>
                <a:gd name="T7" fmla="*/ 26 h 53"/>
                <a:gd name="T8" fmla="*/ 3 w 3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3">
                  <a:moveTo>
                    <a:pt x="3" y="53"/>
                  </a:moveTo>
                  <a:lnTo>
                    <a:pt x="2" y="26"/>
                  </a:lnTo>
                  <a:lnTo>
                    <a:pt x="0" y="0"/>
                  </a:lnTo>
                  <a:lnTo>
                    <a:pt x="2" y="26"/>
                  </a:lnTo>
                  <a:lnTo>
                    <a:pt x="3" y="53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1" name="Freeform 1030"/>
            <p:cNvSpPr>
              <a:spLocks/>
            </p:cNvSpPr>
            <p:nvPr/>
          </p:nvSpPr>
          <p:spPr bwMode="auto">
            <a:xfrm>
              <a:off x="4635" y="1449"/>
              <a:ext cx="3" cy="53"/>
            </a:xfrm>
            <a:custGeom>
              <a:avLst/>
              <a:gdLst>
                <a:gd name="T0" fmla="*/ 3 w 3"/>
                <a:gd name="T1" fmla="*/ 53 h 53"/>
                <a:gd name="T2" fmla="*/ 1 w 3"/>
                <a:gd name="T3" fmla="*/ 26 h 53"/>
                <a:gd name="T4" fmla="*/ 0 w 3"/>
                <a:gd name="T5" fmla="*/ 0 h 53"/>
                <a:gd name="T6" fmla="*/ 1 w 3"/>
                <a:gd name="T7" fmla="*/ 26 h 53"/>
                <a:gd name="T8" fmla="*/ 3 w 3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3">
                  <a:moveTo>
                    <a:pt x="3" y="53"/>
                  </a:moveTo>
                  <a:lnTo>
                    <a:pt x="1" y="26"/>
                  </a:lnTo>
                  <a:lnTo>
                    <a:pt x="0" y="0"/>
                  </a:lnTo>
                  <a:lnTo>
                    <a:pt x="1" y="26"/>
                  </a:lnTo>
                  <a:lnTo>
                    <a:pt x="3" y="53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2" name="Freeform 1031"/>
            <p:cNvSpPr>
              <a:spLocks/>
            </p:cNvSpPr>
            <p:nvPr/>
          </p:nvSpPr>
          <p:spPr bwMode="auto">
            <a:xfrm>
              <a:off x="4638" y="1449"/>
              <a:ext cx="2" cy="53"/>
            </a:xfrm>
            <a:custGeom>
              <a:avLst/>
              <a:gdLst>
                <a:gd name="T0" fmla="*/ 2 w 2"/>
                <a:gd name="T1" fmla="*/ 53 h 53"/>
                <a:gd name="T2" fmla="*/ 1 w 2"/>
                <a:gd name="T3" fmla="*/ 26 h 53"/>
                <a:gd name="T4" fmla="*/ 0 w 2"/>
                <a:gd name="T5" fmla="*/ 0 h 53"/>
                <a:gd name="T6" fmla="*/ 1 w 2"/>
                <a:gd name="T7" fmla="*/ 26 h 53"/>
                <a:gd name="T8" fmla="*/ 2 w 2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3">
                  <a:moveTo>
                    <a:pt x="2" y="53"/>
                  </a:moveTo>
                  <a:lnTo>
                    <a:pt x="1" y="26"/>
                  </a:lnTo>
                  <a:lnTo>
                    <a:pt x="0" y="0"/>
                  </a:lnTo>
                  <a:lnTo>
                    <a:pt x="1" y="26"/>
                  </a:lnTo>
                  <a:lnTo>
                    <a:pt x="2" y="53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3" name="Freeform 1032"/>
            <p:cNvSpPr>
              <a:spLocks/>
            </p:cNvSpPr>
            <p:nvPr/>
          </p:nvSpPr>
          <p:spPr bwMode="auto">
            <a:xfrm>
              <a:off x="4640" y="1449"/>
              <a:ext cx="2" cy="52"/>
            </a:xfrm>
            <a:custGeom>
              <a:avLst/>
              <a:gdLst>
                <a:gd name="T0" fmla="*/ 2 w 2"/>
                <a:gd name="T1" fmla="*/ 52 h 52"/>
                <a:gd name="T2" fmla="*/ 1 w 2"/>
                <a:gd name="T3" fmla="*/ 26 h 52"/>
                <a:gd name="T4" fmla="*/ 0 w 2"/>
                <a:gd name="T5" fmla="*/ 0 h 52"/>
                <a:gd name="T6" fmla="*/ 1 w 2"/>
                <a:gd name="T7" fmla="*/ 26 h 52"/>
                <a:gd name="T8" fmla="*/ 2 w 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2">
                  <a:moveTo>
                    <a:pt x="2" y="52"/>
                  </a:moveTo>
                  <a:lnTo>
                    <a:pt x="1" y="26"/>
                  </a:lnTo>
                  <a:lnTo>
                    <a:pt x="0" y="0"/>
                  </a:lnTo>
                  <a:lnTo>
                    <a:pt x="1" y="26"/>
                  </a:lnTo>
                  <a:lnTo>
                    <a:pt x="2" y="52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4" name="Rectangle 1033"/>
            <p:cNvSpPr>
              <a:spLocks noChangeArrowheads="1"/>
            </p:cNvSpPr>
            <p:nvPr/>
          </p:nvSpPr>
          <p:spPr bwMode="auto">
            <a:xfrm>
              <a:off x="4635" y="1492"/>
              <a:ext cx="9" cy="4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5" name="Freeform 1034"/>
            <p:cNvSpPr>
              <a:spLocks/>
            </p:cNvSpPr>
            <p:nvPr/>
          </p:nvSpPr>
          <p:spPr bwMode="auto">
            <a:xfrm>
              <a:off x="4630" y="1484"/>
              <a:ext cx="14" cy="5"/>
            </a:xfrm>
            <a:custGeom>
              <a:avLst/>
              <a:gdLst>
                <a:gd name="T0" fmla="*/ 0 w 14"/>
                <a:gd name="T1" fmla="*/ 5 h 5"/>
                <a:gd name="T2" fmla="*/ 0 w 14"/>
                <a:gd name="T3" fmla="*/ 1 h 5"/>
                <a:gd name="T4" fmla="*/ 14 w 14"/>
                <a:gd name="T5" fmla="*/ 0 h 5"/>
                <a:gd name="T6" fmla="*/ 14 w 14"/>
                <a:gd name="T7" fmla="*/ 4 h 5"/>
                <a:gd name="T8" fmla="*/ 0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0" y="5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14" y="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6" name="Freeform 1035"/>
            <p:cNvSpPr>
              <a:spLocks/>
            </p:cNvSpPr>
            <p:nvPr/>
          </p:nvSpPr>
          <p:spPr bwMode="auto">
            <a:xfrm>
              <a:off x="4624" y="1477"/>
              <a:ext cx="20" cy="5"/>
            </a:xfrm>
            <a:custGeom>
              <a:avLst/>
              <a:gdLst>
                <a:gd name="T0" fmla="*/ 0 w 20"/>
                <a:gd name="T1" fmla="*/ 5 h 5"/>
                <a:gd name="T2" fmla="*/ 0 w 20"/>
                <a:gd name="T3" fmla="*/ 1 h 5"/>
                <a:gd name="T4" fmla="*/ 19 w 20"/>
                <a:gd name="T5" fmla="*/ 0 h 5"/>
                <a:gd name="T6" fmla="*/ 20 w 20"/>
                <a:gd name="T7" fmla="*/ 4 h 5"/>
                <a:gd name="T8" fmla="*/ 0 w 20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5">
                  <a:moveTo>
                    <a:pt x="0" y="5"/>
                  </a:moveTo>
                  <a:lnTo>
                    <a:pt x="0" y="1"/>
                  </a:lnTo>
                  <a:lnTo>
                    <a:pt x="19" y="0"/>
                  </a:lnTo>
                  <a:lnTo>
                    <a:pt x="20" y="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7" name="Freeform 1036"/>
            <p:cNvSpPr>
              <a:spLocks/>
            </p:cNvSpPr>
            <p:nvPr/>
          </p:nvSpPr>
          <p:spPr bwMode="auto">
            <a:xfrm>
              <a:off x="4621" y="1469"/>
              <a:ext cx="22" cy="5"/>
            </a:xfrm>
            <a:custGeom>
              <a:avLst/>
              <a:gdLst>
                <a:gd name="T0" fmla="*/ 1 w 22"/>
                <a:gd name="T1" fmla="*/ 5 h 5"/>
                <a:gd name="T2" fmla="*/ 0 w 22"/>
                <a:gd name="T3" fmla="*/ 1 h 5"/>
                <a:gd name="T4" fmla="*/ 22 w 22"/>
                <a:gd name="T5" fmla="*/ 0 h 5"/>
                <a:gd name="T6" fmla="*/ 22 w 22"/>
                <a:gd name="T7" fmla="*/ 4 h 5"/>
                <a:gd name="T8" fmla="*/ 1 w 2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5">
                  <a:moveTo>
                    <a:pt x="1" y="5"/>
                  </a:moveTo>
                  <a:lnTo>
                    <a:pt x="0" y="1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8" name="Freeform 1037"/>
            <p:cNvSpPr>
              <a:spLocks/>
            </p:cNvSpPr>
            <p:nvPr/>
          </p:nvSpPr>
          <p:spPr bwMode="auto">
            <a:xfrm>
              <a:off x="4617" y="1462"/>
              <a:ext cx="26" cy="5"/>
            </a:xfrm>
            <a:custGeom>
              <a:avLst/>
              <a:gdLst>
                <a:gd name="T0" fmla="*/ 0 w 26"/>
                <a:gd name="T1" fmla="*/ 5 h 5"/>
                <a:gd name="T2" fmla="*/ 0 w 26"/>
                <a:gd name="T3" fmla="*/ 1 h 5"/>
                <a:gd name="T4" fmla="*/ 26 w 26"/>
                <a:gd name="T5" fmla="*/ 0 h 5"/>
                <a:gd name="T6" fmla="*/ 26 w 26"/>
                <a:gd name="T7" fmla="*/ 4 h 5"/>
                <a:gd name="T8" fmla="*/ 0 w 2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">
                  <a:moveTo>
                    <a:pt x="0" y="5"/>
                  </a:moveTo>
                  <a:lnTo>
                    <a:pt x="0" y="1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9" name="Freeform 1038"/>
            <p:cNvSpPr>
              <a:spLocks/>
            </p:cNvSpPr>
            <p:nvPr/>
          </p:nvSpPr>
          <p:spPr bwMode="auto">
            <a:xfrm>
              <a:off x="4613" y="1455"/>
              <a:ext cx="30" cy="5"/>
            </a:xfrm>
            <a:custGeom>
              <a:avLst/>
              <a:gdLst>
                <a:gd name="T0" fmla="*/ 0 w 30"/>
                <a:gd name="T1" fmla="*/ 5 h 5"/>
                <a:gd name="T2" fmla="*/ 0 w 30"/>
                <a:gd name="T3" fmla="*/ 1 h 5"/>
                <a:gd name="T4" fmla="*/ 30 w 30"/>
                <a:gd name="T5" fmla="*/ 0 h 5"/>
                <a:gd name="T6" fmla="*/ 30 w 30"/>
                <a:gd name="T7" fmla="*/ 3 h 5"/>
                <a:gd name="T8" fmla="*/ 0 w 30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">
                  <a:moveTo>
                    <a:pt x="0" y="5"/>
                  </a:moveTo>
                  <a:lnTo>
                    <a:pt x="0" y="1"/>
                  </a:lnTo>
                  <a:lnTo>
                    <a:pt x="30" y="0"/>
                  </a:lnTo>
                  <a:lnTo>
                    <a:pt x="30" y="3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" name="Freeform 1039"/>
            <p:cNvSpPr>
              <a:spLocks/>
            </p:cNvSpPr>
            <p:nvPr/>
          </p:nvSpPr>
          <p:spPr bwMode="auto">
            <a:xfrm>
              <a:off x="4610" y="1449"/>
              <a:ext cx="35" cy="53"/>
            </a:xfrm>
            <a:custGeom>
              <a:avLst/>
              <a:gdLst>
                <a:gd name="T0" fmla="*/ 0 w 90"/>
                <a:gd name="T1" fmla="*/ 139 h 139"/>
                <a:gd name="T2" fmla="*/ 22 w 90"/>
                <a:gd name="T3" fmla="*/ 137 h 139"/>
                <a:gd name="T4" fmla="*/ 45 w 90"/>
                <a:gd name="T5" fmla="*/ 136 h 139"/>
                <a:gd name="T6" fmla="*/ 89 w 90"/>
                <a:gd name="T7" fmla="*/ 134 h 139"/>
                <a:gd name="T8" fmla="*/ 89 w 90"/>
                <a:gd name="T9" fmla="*/ 134 h 139"/>
                <a:gd name="T10" fmla="*/ 87 w 90"/>
                <a:gd name="T11" fmla="*/ 101 h 139"/>
                <a:gd name="T12" fmla="*/ 85 w 90"/>
                <a:gd name="T13" fmla="*/ 67 h 139"/>
                <a:gd name="T14" fmla="*/ 84 w 90"/>
                <a:gd name="T15" fmla="*/ 33 h 139"/>
                <a:gd name="T16" fmla="*/ 83 w 90"/>
                <a:gd name="T17" fmla="*/ 0 h 139"/>
                <a:gd name="T18" fmla="*/ 85 w 90"/>
                <a:gd name="T19" fmla="*/ 33 h 139"/>
                <a:gd name="T20" fmla="*/ 87 w 90"/>
                <a:gd name="T21" fmla="*/ 67 h 139"/>
                <a:gd name="T22" fmla="*/ 88 w 90"/>
                <a:gd name="T23" fmla="*/ 101 h 139"/>
                <a:gd name="T24" fmla="*/ 90 w 90"/>
                <a:gd name="T25" fmla="*/ 134 h 139"/>
                <a:gd name="T26" fmla="*/ 90 w 90"/>
                <a:gd name="T27" fmla="*/ 135 h 139"/>
                <a:gd name="T28" fmla="*/ 89 w 90"/>
                <a:gd name="T29" fmla="*/ 135 h 139"/>
                <a:gd name="T30" fmla="*/ 45 w 90"/>
                <a:gd name="T31" fmla="*/ 137 h 139"/>
                <a:gd name="T32" fmla="*/ 22 w 90"/>
                <a:gd name="T33" fmla="*/ 138 h 139"/>
                <a:gd name="T34" fmla="*/ 0 w 90"/>
                <a:gd name="T3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139">
                  <a:moveTo>
                    <a:pt x="0" y="139"/>
                  </a:moveTo>
                  <a:cubicBezTo>
                    <a:pt x="22" y="137"/>
                    <a:pt x="22" y="137"/>
                    <a:pt x="22" y="137"/>
                  </a:cubicBezTo>
                  <a:cubicBezTo>
                    <a:pt x="45" y="136"/>
                    <a:pt x="45" y="136"/>
                    <a:pt x="45" y="136"/>
                  </a:cubicBezTo>
                  <a:cubicBezTo>
                    <a:pt x="59" y="135"/>
                    <a:pt x="74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5" y="33"/>
                    <a:pt x="85" y="33"/>
                    <a:pt x="85" y="33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88" y="101"/>
                    <a:pt x="88" y="101"/>
                    <a:pt x="88" y="101"/>
                  </a:cubicBezTo>
                  <a:cubicBezTo>
                    <a:pt x="90" y="134"/>
                    <a:pt x="90" y="134"/>
                    <a:pt x="90" y="134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74" y="136"/>
                    <a:pt x="60" y="136"/>
                    <a:pt x="45" y="137"/>
                  </a:cubicBezTo>
                  <a:cubicBezTo>
                    <a:pt x="22" y="138"/>
                    <a:pt x="22" y="138"/>
                    <a:pt x="22" y="138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" name="Rectangle 1040"/>
            <p:cNvSpPr>
              <a:spLocks noChangeArrowheads="1"/>
            </p:cNvSpPr>
            <p:nvPr/>
          </p:nvSpPr>
          <p:spPr bwMode="auto">
            <a:xfrm>
              <a:off x="4646" y="1492"/>
              <a:ext cx="1" cy="4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2" name="Rectangle 1041"/>
            <p:cNvSpPr>
              <a:spLocks noChangeArrowheads="1"/>
            </p:cNvSpPr>
            <p:nvPr/>
          </p:nvSpPr>
          <p:spPr bwMode="auto">
            <a:xfrm>
              <a:off x="4646" y="1483"/>
              <a:ext cx="1" cy="5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3" name="Freeform 1042"/>
            <p:cNvSpPr>
              <a:spLocks/>
            </p:cNvSpPr>
            <p:nvPr/>
          </p:nvSpPr>
          <p:spPr bwMode="auto">
            <a:xfrm>
              <a:off x="4645" y="1477"/>
              <a:ext cx="1" cy="4"/>
            </a:xfrm>
            <a:custGeom>
              <a:avLst/>
              <a:gdLst>
                <a:gd name="T0" fmla="*/ 1 w 1"/>
                <a:gd name="T1" fmla="*/ 4 h 4"/>
                <a:gd name="T2" fmla="*/ 0 w 1"/>
                <a:gd name="T3" fmla="*/ 0 h 4"/>
                <a:gd name="T4" fmla="*/ 1 w 1"/>
                <a:gd name="T5" fmla="*/ 0 h 4"/>
                <a:gd name="T6" fmla="*/ 1 w 1"/>
                <a:gd name="T7" fmla="*/ 4 h 4"/>
                <a:gd name="T8" fmla="*/ 1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4" name="Freeform 1043"/>
            <p:cNvSpPr>
              <a:spLocks/>
            </p:cNvSpPr>
            <p:nvPr/>
          </p:nvSpPr>
          <p:spPr bwMode="auto">
            <a:xfrm>
              <a:off x="4645" y="1469"/>
              <a:ext cx="1" cy="4"/>
            </a:xfrm>
            <a:custGeom>
              <a:avLst/>
              <a:gdLst>
                <a:gd name="T0" fmla="*/ 0 w 1"/>
                <a:gd name="T1" fmla="*/ 4 h 4"/>
                <a:gd name="T2" fmla="*/ 0 w 1"/>
                <a:gd name="T3" fmla="*/ 0 h 4"/>
                <a:gd name="T4" fmla="*/ 0 w 1"/>
                <a:gd name="T5" fmla="*/ 0 h 4"/>
                <a:gd name="T6" fmla="*/ 1 w 1"/>
                <a:gd name="T7" fmla="*/ 4 h 4"/>
                <a:gd name="T8" fmla="*/ 0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5" name="Freeform 1044"/>
            <p:cNvSpPr>
              <a:spLocks/>
            </p:cNvSpPr>
            <p:nvPr/>
          </p:nvSpPr>
          <p:spPr bwMode="auto">
            <a:xfrm>
              <a:off x="4644" y="1462"/>
              <a:ext cx="1" cy="4"/>
            </a:xfrm>
            <a:custGeom>
              <a:avLst/>
              <a:gdLst>
                <a:gd name="T0" fmla="*/ 1 w 1"/>
                <a:gd name="T1" fmla="*/ 4 h 4"/>
                <a:gd name="T2" fmla="*/ 0 w 1"/>
                <a:gd name="T3" fmla="*/ 0 h 4"/>
                <a:gd name="T4" fmla="*/ 1 w 1"/>
                <a:gd name="T5" fmla="*/ 0 h 4"/>
                <a:gd name="T6" fmla="*/ 1 w 1"/>
                <a:gd name="T7" fmla="*/ 4 h 4"/>
                <a:gd name="T8" fmla="*/ 1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6" name="Freeform 1045"/>
            <p:cNvSpPr>
              <a:spLocks/>
            </p:cNvSpPr>
            <p:nvPr/>
          </p:nvSpPr>
          <p:spPr bwMode="auto">
            <a:xfrm>
              <a:off x="4644" y="1454"/>
              <a:ext cx="1" cy="4"/>
            </a:xfrm>
            <a:custGeom>
              <a:avLst/>
              <a:gdLst>
                <a:gd name="T0" fmla="*/ 0 w 1"/>
                <a:gd name="T1" fmla="*/ 4 h 4"/>
                <a:gd name="T2" fmla="*/ 0 w 1"/>
                <a:gd name="T3" fmla="*/ 0 h 4"/>
                <a:gd name="T4" fmla="*/ 0 w 1"/>
                <a:gd name="T5" fmla="*/ 0 h 4"/>
                <a:gd name="T6" fmla="*/ 1 w 1"/>
                <a:gd name="T7" fmla="*/ 4 h 4"/>
                <a:gd name="T8" fmla="*/ 0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7" name="Freeform 1046"/>
            <p:cNvSpPr>
              <a:spLocks/>
            </p:cNvSpPr>
            <p:nvPr/>
          </p:nvSpPr>
          <p:spPr bwMode="auto">
            <a:xfrm>
              <a:off x="4613" y="1457"/>
              <a:ext cx="23" cy="39"/>
            </a:xfrm>
            <a:custGeom>
              <a:avLst/>
              <a:gdLst>
                <a:gd name="T0" fmla="*/ 60 w 60"/>
                <a:gd name="T1" fmla="*/ 100 h 100"/>
                <a:gd name="T2" fmla="*/ 58 w 60"/>
                <a:gd name="T3" fmla="*/ 85 h 100"/>
                <a:gd name="T4" fmla="*/ 55 w 60"/>
                <a:gd name="T5" fmla="*/ 70 h 100"/>
                <a:gd name="T6" fmla="*/ 43 w 60"/>
                <a:gd name="T7" fmla="*/ 42 h 100"/>
                <a:gd name="T8" fmla="*/ 25 w 60"/>
                <a:gd name="T9" fmla="*/ 17 h 100"/>
                <a:gd name="T10" fmla="*/ 23 w 60"/>
                <a:gd name="T11" fmla="*/ 16 h 100"/>
                <a:gd name="T12" fmla="*/ 22 w 60"/>
                <a:gd name="T13" fmla="*/ 15 h 100"/>
                <a:gd name="T14" fmla="*/ 19 w 60"/>
                <a:gd name="T15" fmla="*/ 12 h 100"/>
                <a:gd name="T16" fmla="*/ 13 w 60"/>
                <a:gd name="T17" fmla="*/ 8 h 100"/>
                <a:gd name="T18" fmla="*/ 0 w 60"/>
                <a:gd name="T19" fmla="*/ 0 h 100"/>
                <a:gd name="T20" fmla="*/ 26 w 60"/>
                <a:gd name="T21" fmla="*/ 17 h 100"/>
                <a:gd name="T22" fmla="*/ 36 w 60"/>
                <a:gd name="T23" fmla="*/ 28 h 100"/>
                <a:gd name="T24" fmla="*/ 44 w 60"/>
                <a:gd name="T25" fmla="*/ 41 h 100"/>
                <a:gd name="T26" fmla="*/ 56 w 60"/>
                <a:gd name="T27" fmla="*/ 70 h 100"/>
                <a:gd name="T28" fmla="*/ 60 w 60"/>
                <a:gd name="T2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100">
                  <a:moveTo>
                    <a:pt x="60" y="100"/>
                  </a:moveTo>
                  <a:cubicBezTo>
                    <a:pt x="60" y="95"/>
                    <a:pt x="59" y="90"/>
                    <a:pt x="58" y="85"/>
                  </a:cubicBezTo>
                  <a:cubicBezTo>
                    <a:pt x="57" y="80"/>
                    <a:pt x="56" y="75"/>
                    <a:pt x="55" y="70"/>
                  </a:cubicBezTo>
                  <a:cubicBezTo>
                    <a:pt x="52" y="60"/>
                    <a:pt x="48" y="51"/>
                    <a:pt x="43" y="42"/>
                  </a:cubicBezTo>
                  <a:cubicBezTo>
                    <a:pt x="38" y="33"/>
                    <a:pt x="32" y="25"/>
                    <a:pt x="25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11"/>
                    <a:pt x="15" y="9"/>
                    <a:pt x="13" y="8"/>
                  </a:cubicBezTo>
                  <a:cubicBezTo>
                    <a:pt x="9" y="5"/>
                    <a:pt x="5" y="2"/>
                    <a:pt x="0" y="0"/>
                  </a:cubicBezTo>
                  <a:cubicBezTo>
                    <a:pt x="9" y="4"/>
                    <a:pt x="18" y="9"/>
                    <a:pt x="26" y="17"/>
                  </a:cubicBezTo>
                  <a:cubicBezTo>
                    <a:pt x="29" y="20"/>
                    <a:pt x="33" y="24"/>
                    <a:pt x="36" y="28"/>
                  </a:cubicBezTo>
                  <a:cubicBezTo>
                    <a:pt x="39" y="32"/>
                    <a:pt x="42" y="37"/>
                    <a:pt x="44" y="41"/>
                  </a:cubicBezTo>
                  <a:cubicBezTo>
                    <a:pt x="49" y="50"/>
                    <a:pt x="53" y="60"/>
                    <a:pt x="56" y="70"/>
                  </a:cubicBezTo>
                  <a:cubicBezTo>
                    <a:pt x="58" y="80"/>
                    <a:pt x="60" y="90"/>
                    <a:pt x="60" y="10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8" name="Freeform 1047"/>
            <p:cNvSpPr>
              <a:spLocks/>
            </p:cNvSpPr>
            <p:nvPr/>
          </p:nvSpPr>
          <p:spPr bwMode="auto">
            <a:xfrm>
              <a:off x="4613" y="1456"/>
              <a:ext cx="3" cy="4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1 h 4"/>
                <a:gd name="T4" fmla="*/ 0 w 3"/>
                <a:gd name="T5" fmla="*/ 1 h 4"/>
                <a:gd name="T6" fmla="*/ 2 w 3"/>
                <a:gd name="T7" fmla="*/ 4 h 4"/>
                <a:gd name="T8" fmla="*/ 1 w 3"/>
                <a:gd name="T9" fmla="*/ 4 h 4"/>
                <a:gd name="T10" fmla="*/ 0 w 3"/>
                <a:gd name="T11" fmla="*/ 1 h 4"/>
                <a:gd name="T12" fmla="*/ 3 w 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1"/>
                  </a:lnTo>
                  <a:lnTo>
                    <a:pt x="0" y="1"/>
                  </a:lnTo>
                  <a:lnTo>
                    <a:pt x="2" y="4"/>
                  </a:lnTo>
                  <a:lnTo>
                    <a:pt x="1" y="4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9" name="Freeform 1048"/>
            <p:cNvSpPr>
              <a:spLocks/>
            </p:cNvSpPr>
            <p:nvPr/>
          </p:nvSpPr>
          <p:spPr bwMode="auto">
            <a:xfrm>
              <a:off x="4656" y="1447"/>
              <a:ext cx="5" cy="55"/>
            </a:xfrm>
            <a:custGeom>
              <a:avLst/>
              <a:gdLst>
                <a:gd name="T0" fmla="*/ 2 w 5"/>
                <a:gd name="T1" fmla="*/ 0 h 55"/>
                <a:gd name="T2" fmla="*/ 5 w 5"/>
                <a:gd name="T3" fmla="*/ 55 h 55"/>
                <a:gd name="T4" fmla="*/ 2 w 5"/>
                <a:gd name="T5" fmla="*/ 55 h 55"/>
                <a:gd name="T6" fmla="*/ 0 w 5"/>
                <a:gd name="T7" fmla="*/ 0 h 55"/>
                <a:gd name="T8" fmla="*/ 2 w 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5">
                  <a:moveTo>
                    <a:pt x="2" y="0"/>
                  </a:moveTo>
                  <a:lnTo>
                    <a:pt x="5" y="55"/>
                  </a:lnTo>
                  <a:lnTo>
                    <a:pt x="2" y="55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0" name="Freeform 1049"/>
            <p:cNvSpPr>
              <a:spLocks/>
            </p:cNvSpPr>
            <p:nvPr/>
          </p:nvSpPr>
          <p:spPr bwMode="auto">
            <a:xfrm>
              <a:off x="4663" y="1470"/>
              <a:ext cx="3" cy="32"/>
            </a:xfrm>
            <a:custGeom>
              <a:avLst/>
              <a:gdLst>
                <a:gd name="T0" fmla="*/ 1 w 3"/>
                <a:gd name="T1" fmla="*/ 0 h 32"/>
                <a:gd name="T2" fmla="*/ 3 w 3"/>
                <a:gd name="T3" fmla="*/ 31 h 32"/>
                <a:gd name="T4" fmla="*/ 1 w 3"/>
                <a:gd name="T5" fmla="*/ 32 h 32"/>
                <a:gd name="T6" fmla="*/ 0 w 3"/>
                <a:gd name="T7" fmla="*/ 0 h 32"/>
                <a:gd name="T8" fmla="*/ 1 w 3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2">
                  <a:moveTo>
                    <a:pt x="1" y="0"/>
                  </a:moveTo>
                  <a:lnTo>
                    <a:pt x="3" y="31"/>
                  </a:lnTo>
                  <a:lnTo>
                    <a:pt x="1" y="3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1" name="Freeform 1050"/>
            <p:cNvSpPr>
              <a:spLocks/>
            </p:cNvSpPr>
            <p:nvPr/>
          </p:nvSpPr>
          <p:spPr bwMode="auto">
            <a:xfrm>
              <a:off x="4601" y="1461"/>
              <a:ext cx="4" cy="32"/>
            </a:xfrm>
            <a:custGeom>
              <a:avLst/>
              <a:gdLst>
                <a:gd name="T0" fmla="*/ 2 w 4"/>
                <a:gd name="T1" fmla="*/ 0 h 32"/>
                <a:gd name="T2" fmla="*/ 4 w 4"/>
                <a:gd name="T3" fmla="*/ 32 h 32"/>
                <a:gd name="T4" fmla="*/ 1 w 4"/>
                <a:gd name="T5" fmla="*/ 32 h 32"/>
                <a:gd name="T6" fmla="*/ 0 w 4"/>
                <a:gd name="T7" fmla="*/ 1 h 32"/>
                <a:gd name="T8" fmla="*/ 2 w 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2">
                  <a:moveTo>
                    <a:pt x="2" y="0"/>
                  </a:moveTo>
                  <a:lnTo>
                    <a:pt x="4" y="32"/>
                  </a:lnTo>
                  <a:lnTo>
                    <a:pt x="1" y="3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2" name="Freeform 1051"/>
            <p:cNvSpPr>
              <a:spLocks/>
            </p:cNvSpPr>
            <p:nvPr/>
          </p:nvSpPr>
          <p:spPr bwMode="auto">
            <a:xfrm>
              <a:off x="4570" y="1452"/>
              <a:ext cx="113" cy="62"/>
            </a:xfrm>
            <a:custGeom>
              <a:avLst/>
              <a:gdLst>
                <a:gd name="T0" fmla="*/ 113 w 113"/>
                <a:gd name="T1" fmla="*/ 62 h 62"/>
                <a:gd name="T2" fmla="*/ 19 w 113"/>
                <a:gd name="T3" fmla="*/ 62 h 62"/>
                <a:gd name="T4" fmla="*/ 0 w 113"/>
                <a:gd name="T5" fmla="*/ 0 h 62"/>
                <a:gd name="T6" fmla="*/ 94 w 113"/>
                <a:gd name="T7" fmla="*/ 0 h 62"/>
                <a:gd name="T8" fmla="*/ 113 w 113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62">
                  <a:moveTo>
                    <a:pt x="113" y="62"/>
                  </a:moveTo>
                  <a:lnTo>
                    <a:pt x="19" y="62"/>
                  </a:lnTo>
                  <a:lnTo>
                    <a:pt x="0" y="0"/>
                  </a:lnTo>
                  <a:lnTo>
                    <a:pt x="94" y="0"/>
                  </a:lnTo>
                  <a:lnTo>
                    <a:pt x="113" y="62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3" name="Freeform 1052"/>
            <p:cNvSpPr>
              <a:spLocks/>
            </p:cNvSpPr>
            <p:nvPr/>
          </p:nvSpPr>
          <p:spPr bwMode="auto">
            <a:xfrm>
              <a:off x="4568" y="1445"/>
              <a:ext cx="37" cy="7"/>
            </a:xfrm>
            <a:custGeom>
              <a:avLst/>
              <a:gdLst>
                <a:gd name="T0" fmla="*/ 34 w 37"/>
                <a:gd name="T1" fmla="*/ 0 h 7"/>
                <a:gd name="T2" fmla="*/ 0 w 37"/>
                <a:gd name="T3" fmla="*/ 0 h 7"/>
                <a:gd name="T4" fmla="*/ 2 w 37"/>
                <a:gd name="T5" fmla="*/ 7 h 7"/>
                <a:gd name="T6" fmla="*/ 37 w 37"/>
                <a:gd name="T7" fmla="*/ 7 h 7"/>
                <a:gd name="T8" fmla="*/ 34 w 3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7">
                  <a:moveTo>
                    <a:pt x="34" y="0"/>
                  </a:moveTo>
                  <a:lnTo>
                    <a:pt x="0" y="0"/>
                  </a:lnTo>
                  <a:lnTo>
                    <a:pt x="2" y="7"/>
                  </a:lnTo>
                  <a:lnTo>
                    <a:pt x="37" y="7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4" name="Freeform 1053"/>
            <p:cNvSpPr>
              <a:spLocks/>
            </p:cNvSpPr>
            <p:nvPr/>
          </p:nvSpPr>
          <p:spPr bwMode="auto">
            <a:xfrm>
              <a:off x="5190" y="1454"/>
              <a:ext cx="69" cy="73"/>
            </a:xfrm>
            <a:custGeom>
              <a:avLst/>
              <a:gdLst>
                <a:gd name="T0" fmla="*/ 69 w 69"/>
                <a:gd name="T1" fmla="*/ 59 h 73"/>
                <a:gd name="T2" fmla="*/ 54 w 69"/>
                <a:gd name="T3" fmla="*/ 73 h 73"/>
                <a:gd name="T4" fmla="*/ 0 w 69"/>
                <a:gd name="T5" fmla="*/ 13 h 73"/>
                <a:gd name="T6" fmla="*/ 15 w 69"/>
                <a:gd name="T7" fmla="*/ 0 h 73"/>
                <a:gd name="T8" fmla="*/ 69 w 69"/>
                <a:gd name="T9" fmla="*/ 5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3">
                  <a:moveTo>
                    <a:pt x="69" y="59"/>
                  </a:moveTo>
                  <a:lnTo>
                    <a:pt x="54" y="73"/>
                  </a:lnTo>
                  <a:lnTo>
                    <a:pt x="0" y="13"/>
                  </a:lnTo>
                  <a:lnTo>
                    <a:pt x="15" y="0"/>
                  </a:lnTo>
                  <a:lnTo>
                    <a:pt x="69" y="59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5" name="Freeform 1054"/>
            <p:cNvSpPr>
              <a:spLocks/>
            </p:cNvSpPr>
            <p:nvPr/>
          </p:nvSpPr>
          <p:spPr bwMode="auto">
            <a:xfrm>
              <a:off x="5230" y="1499"/>
              <a:ext cx="79" cy="82"/>
            </a:xfrm>
            <a:custGeom>
              <a:avLst/>
              <a:gdLst>
                <a:gd name="T0" fmla="*/ 56 w 79"/>
                <a:gd name="T1" fmla="*/ 82 h 82"/>
                <a:gd name="T2" fmla="*/ 79 w 79"/>
                <a:gd name="T3" fmla="*/ 61 h 82"/>
                <a:gd name="T4" fmla="*/ 23 w 79"/>
                <a:gd name="T5" fmla="*/ 0 h 82"/>
                <a:gd name="T6" fmla="*/ 0 w 79"/>
                <a:gd name="T7" fmla="*/ 20 h 82"/>
                <a:gd name="T8" fmla="*/ 56 w 79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82">
                  <a:moveTo>
                    <a:pt x="56" y="82"/>
                  </a:moveTo>
                  <a:lnTo>
                    <a:pt x="79" y="61"/>
                  </a:lnTo>
                  <a:lnTo>
                    <a:pt x="23" y="0"/>
                  </a:lnTo>
                  <a:lnTo>
                    <a:pt x="0" y="20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6" name="Freeform 1055"/>
            <p:cNvSpPr>
              <a:spLocks/>
            </p:cNvSpPr>
            <p:nvPr/>
          </p:nvSpPr>
          <p:spPr bwMode="auto">
            <a:xfrm>
              <a:off x="5060" y="1306"/>
              <a:ext cx="159" cy="169"/>
            </a:xfrm>
            <a:custGeom>
              <a:avLst/>
              <a:gdLst>
                <a:gd name="T0" fmla="*/ 411 w 415"/>
                <a:gd name="T1" fmla="*/ 273 h 443"/>
                <a:gd name="T2" fmla="*/ 410 w 415"/>
                <a:gd name="T3" fmla="*/ 274 h 443"/>
                <a:gd name="T4" fmla="*/ 410 w 415"/>
                <a:gd name="T5" fmla="*/ 276 h 443"/>
                <a:gd name="T6" fmla="*/ 409 w 415"/>
                <a:gd name="T7" fmla="*/ 283 h 443"/>
                <a:gd name="T8" fmla="*/ 408 w 415"/>
                <a:gd name="T9" fmla="*/ 285 h 443"/>
                <a:gd name="T10" fmla="*/ 398 w 415"/>
                <a:gd name="T11" fmla="*/ 316 h 443"/>
                <a:gd name="T12" fmla="*/ 397 w 415"/>
                <a:gd name="T13" fmla="*/ 319 h 443"/>
                <a:gd name="T14" fmla="*/ 377 w 415"/>
                <a:gd name="T15" fmla="*/ 354 h 443"/>
                <a:gd name="T16" fmla="*/ 376 w 415"/>
                <a:gd name="T17" fmla="*/ 355 h 443"/>
                <a:gd name="T18" fmla="*/ 311 w 415"/>
                <a:gd name="T19" fmla="*/ 414 h 443"/>
                <a:gd name="T20" fmla="*/ 310 w 415"/>
                <a:gd name="T21" fmla="*/ 415 h 443"/>
                <a:gd name="T22" fmla="*/ 262 w 415"/>
                <a:gd name="T23" fmla="*/ 435 h 443"/>
                <a:gd name="T24" fmla="*/ 256 w 415"/>
                <a:gd name="T25" fmla="*/ 437 h 443"/>
                <a:gd name="T26" fmla="*/ 194 w 415"/>
                <a:gd name="T27" fmla="*/ 442 h 443"/>
                <a:gd name="T28" fmla="*/ 193 w 415"/>
                <a:gd name="T29" fmla="*/ 442 h 443"/>
                <a:gd name="T30" fmla="*/ 167 w 415"/>
                <a:gd name="T31" fmla="*/ 439 h 443"/>
                <a:gd name="T32" fmla="*/ 159 w 415"/>
                <a:gd name="T33" fmla="*/ 437 h 443"/>
                <a:gd name="T34" fmla="*/ 152 w 415"/>
                <a:gd name="T35" fmla="*/ 435 h 443"/>
                <a:gd name="T36" fmla="*/ 92 w 415"/>
                <a:gd name="T37" fmla="*/ 407 h 443"/>
                <a:gd name="T38" fmla="*/ 89 w 415"/>
                <a:gd name="T39" fmla="*/ 405 h 443"/>
                <a:gd name="T40" fmla="*/ 78 w 415"/>
                <a:gd name="T41" fmla="*/ 397 h 443"/>
                <a:gd name="T42" fmla="*/ 76 w 415"/>
                <a:gd name="T43" fmla="*/ 395 h 443"/>
                <a:gd name="T44" fmla="*/ 39 w 415"/>
                <a:gd name="T45" fmla="*/ 356 h 443"/>
                <a:gd name="T46" fmla="*/ 38 w 415"/>
                <a:gd name="T47" fmla="*/ 354 h 443"/>
                <a:gd name="T48" fmla="*/ 36 w 415"/>
                <a:gd name="T49" fmla="*/ 351 h 443"/>
                <a:gd name="T50" fmla="*/ 11 w 415"/>
                <a:gd name="T51" fmla="*/ 301 h 443"/>
                <a:gd name="T52" fmla="*/ 10 w 415"/>
                <a:gd name="T53" fmla="*/ 297 h 443"/>
                <a:gd name="T54" fmla="*/ 4 w 415"/>
                <a:gd name="T55" fmla="*/ 274 h 443"/>
                <a:gd name="T56" fmla="*/ 4 w 415"/>
                <a:gd name="T57" fmla="*/ 272 h 443"/>
                <a:gd name="T58" fmla="*/ 5 w 415"/>
                <a:gd name="T59" fmla="*/ 196 h 443"/>
                <a:gd name="T60" fmla="*/ 5 w 415"/>
                <a:gd name="T61" fmla="*/ 193 h 443"/>
                <a:gd name="T62" fmla="*/ 6 w 415"/>
                <a:gd name="T63" fmla="*/ 191 h 443"/>
                <a:gd name="T64" fmla="*/ 55 w 415"/>
                <a:gd name="T65" fmla="*/ 96 h 443"/>
                <a:gd name="T66" fmla="*/ 92 w 415"/>
                <a:gd name="T67" fmla="*/ 64 h 443"/>
                <a:gd name="T68" fmla="*/ 108 w 415"/>
                <a:gd name="T69" fmla="*/ 55 h 443"/>
                <a:gd name="T70" fmla="*/ 389 w 415"/>
                <a:gd name="T71" fmla="*/ 137 h 443"/>
                <a:gd name="T72" fmla="*/ 409 w 415"/>
                <a:gd name="T73" fmla="*/ 191 h 443"/>
                <a:gd name="T74" fmla="*/ 409 w 415"/>
                <a:gd name="T75" fmla="*/ 193 h 443"/>
                <a:gd name="T76" fmla="*/ 411 w 415"/>
                <a:gd name="T77" fmla="*/ 27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15" h="443">
                  <a:moveTo>
                    <a:pt x="411" y="273"/>
                  </a:moveTo>
                  <a:cubicBezTo>
                    <a:pt x="410" y="274"/>
                    <a:pt x="410" y="274"/>
                    <a:pt x="410" y="274"/>
                  </a:cubicBezTo>
                  <a:cubicBezTo>
                    <a:pt x="410" y="276"/>
                    <a:pt x="410" y="276"/>
                    <a:pt x="410" y="276"/>
                  </a:cubicBezTo>
                  <a:cubicBezTo>
                    <a:pt x="409" y="278"/>
                    <a:pt x="409" y="280"/>
                    <a:pt x="409" y="283"/>
                  </a:cubicBezTo>
                  <a:cubicBezTo>
                    <a:pt x="409" y="283"/>
                    <a:pt x="408" y="284"/>
                    <a:pt x="408" y="285"/>
                  </a:cubicBezTo>
                  <a:cubicBezTo>
                    <a:pt x="405" y="295"/>
                    <a:pt x="402" y="306"/>
                    <a:pt x="398" y="316"/>
                  </a:cubicBezTo>
                  <a:cubicBezTo>
                    <a:pt x="397" y="317"/>
                    <a:pt x="397" y="318"/>
                    <a:pt x="397" y="319"/>
                  </a:cubicBezTo>
                  <a:cubicBezTo>
                    <a:pt x="391" y="331"/>
                    <a:pt x="385" y="343"/>
                    <a:pt x="377" y="354"/>
                  </a:cubicBezTo>
                  <a:cubicBezTo>
                    <a:pt x="376" y="355"/>
                    <a:pt x="376" y="355"/>
                    <a:pt x="376" y="355"/>
                  </a:cubicBezTo>
                  <a:cubicBezTo>
                    <a:pt x="359" y="379"/>
                    <a:pt x="337" y="399"/>
                    <a:pt x="311" y="414"/>
                  </a:cubicBezTo>
                  <a:cubicBezTo>
                    <a:pt x="310" y="415"/>
                    <a:pt x="310" y="415"/>
                    <a:pt x="310" y="415"/>
                  </a:cubicBezTo>
                  <a:cubicBezTo>
                    <a:pt x="295" y="424"/>
                    <a:pt x="279" y="430"/>
                    <a:pt x="262" y="435"/>
                  </a:cubicBezTo>
                  <a:cubicBezTo>
                    <a:pt x="256" y="437"/>
                    <a:pt x="256" y="437"/>
                    <a:pt x="256" y="437"/>
                  </a:cubicBezTo>
                  <a:cubicBezTo>
                    <a:pt x="236" y="442"/>
                    <a:pt x="215" y="443"/>
                    <a:pt x="194" y="442"/>
                  </a:cubicBezTo>
                  <a:cubicBezTo>
                    <a:pt x="193" y="442"/>
                    <a:pt x="193" y="442"/>
                    <a:pt x="193" y="442"/>
                  </a:cubicBezTo>
                  <a:cubicBezTo>
                    <a:pt x="184" y="441"/>
                    <a:pt x="176" y="440"/>
                    <a:pt x="167" y="439"/>
                  </a:cubicBezTo>
                  <a:cubicBezTo>
                    <a:pt x="165" y="438"/>
                    <a:pt x="162" y="437"/>
                    <a:pt x="159" y="437"/>
                  </a:cubicBezTo>
                  <a:cubicBezTo>
                    <a:pt x="157" y="436"/>
                    <a:pt x="155" y="436"/>
                    <a:pt x="152" y="435"/>
                  </a:cubicBezTo>
                  <a:cubicBezTo>
                    <a:pt x="131" y="429"/>
                    <a:pt x="110" y="420"/>
                    <a:pt x="92" y="407"/>
                  </a:cubicBezTo>
                  <a:cubicBezTo>
                    <a:pt x="91" y="407"/>
                    <a:pt x="90" y="406"/>
                    <a:pt x="89" y="405"/>
                  </a:cubicBezTo>
                  <a:cubicBezTo>
                    <a:pt x="85" y="403"/>
                    <a:pt x="82" y="400"/>
                    <a:pt x="78" y="397"/>
                  </a:cubicBezTo>
                  <a:cubicBezTo>
                    <a:pt x="76" y="395"/>
                    <a:pt x="76" y="395"/>
                    <a:pt x="76" y="395"/>
                  </a:cubicBezTo>
                  <a:cubicBezTo>
                    <a:pt x="62" y="384"/>
                    <a:pt x="50" y="371"/>
                    <a:pt x="39" y="356"/>
                  </a:cubicBezTo>
                  <a:cubicBezTo>
                    <a:pt x="38" y="354"/>
                    <a:pt x="38" y="354"/>
                    <a:pt x="38" y="354"/>
                  </a:cubicBezTo>
                  <a:cubicBezTo>
                    <a:pt x="37" y="353"/>
                    <a:pt x="37" y="352"/>
                    <a:pt x="36" y="351"/>
                  </a:cubicBezTo>
                  <a:cubicBezTo>
                    <a:pt x="26" y="336"/>
                    <a:pt x="17" y="319"/>
                    <a:pt x="11" y="301"/>
                  </a:cubicBezTo>
                  <a:cubicBezTo>
                    <a:pt x="11" y="300"/>
                    <a:pt x="11" y="299"/>
                    <a:pt x="10" y="297"/>
                  </a:cubicBezTo>
                  <a:cubicBezTo>
                    <a:pt x="8" y="290"/>
                    <a:pt x="6" y="282"/>
                    <a:pt x="4" y="274"/>
                  </a:cubicBezTo>
                  <a:cubicBezTo>
                    <a:pt x="4" y="274"/>
                    <a:pt x="4" y="273"/>
                    <a:pt x="4" y="272"/>
                  </a:cubicBezTo>
                  <a:cubicBezTo>
                    <a:pt x="0" y="247"/>
                    <a:pt x="0" y="221"/>
                    <a:pt x="5" y="196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6" y="191"/>
                    <a:pt x="6" y="191"/>
                    <a:pt x="6" y="191"/>
                  </a:cubicBezTo>
                  <a:cubicBezTo>
                    <a:pt x="14" y="155"/>
                    <a:pt x="31" y="123"/>
                    <a:pt x="55" y="96"/>
                  </a:cubicBezTo>
                  <a:cubicBezTo>
                    <a:pt x="67" y="84"/>
                    <a:pt x="79" y="73"/>
                    <a:pt x="92" y="64"/>
                  </a:cubicBezTo>
                  <a:cubicBezTo>
                    <a:pt x="97" y="61"/>
                    <a:pt x="103" y="58"/>
                    <a:pt x="108" y="55"/>
                  </a:cubicBezTo>
                  <a:cubicBezTo>
                    <a:pt x="208" y="0"/>
                    <a:pt x="334" y="37"/>
                    <a:pt x="389" y="137"/>
                  </a:cubicBezTo>
                  <a:cubicBezTo>
                    <a:pt x="398" y="154"/>
                    <a:pt x="405" y="172"/>
                    <a:pt x="409" y="191"/>
                  </a:cubicBezTo>
                  <a:cubicBezTo>
                    <a:pt x="409" y="192"/>
                    <a:pt x="409" y="192"/>
                    <a:pt x="409" y="193"/>
                  </a:cubicBezTo>
                  <a:cubicBezTo>
                    <a:pt x="415" y="219"/>
                    <a:pt x="415" y="246"/>
                    <a:pt x="411" y="273"/>
                  </a:cubicBezTo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7" name="Freeform 1056"/>
            <p:cNvSpPr>
              <a:spLocks/>
            </p:cNvSpPr>
            <p:nvPr/>
          </p:nvSpPr>
          <p:spPr bwMode="auto">
            <a:xfrm>
              <a:off x="5060" y="1306"/>
              <a:ext cx="159" cy="169"/>
            </a:xfrm>
            <a:custGeom>
              <a:avLst/>
              <a:gdLst>
                <a:gd name="T0" fmla="*/ 411 w 415"/>
                <a:gd name="T1" fmla="*/ 273 h 443"/>
                <a:gd name="T2" fmla="*/ 410 w 415"/>
                <a:gd name="T3" fmla="*/ 274 h 443"/>
                <a:gd name="T4" fmla="*/ 410 w 415"/>
                <a:gd name="T5" fmla="*/ 276 h 443"/>
                <a:gd name="T6" fmla="*/ 409 w 415"/>
                <a:gd name="T7" fmla="*/ 283 h 443"/>
                <a:gd name="T8" fmla="*/ 408 w 415"/>
                <a:gd name="T9" fmla="*/ 285 h 443"/>
                <a:gd name="T10" fmla="*/ 398 w 415"/>
                <a:gd name="T11" fmla="*/ 316 h 443"/>
                <a:gd name="T12" fmla="*/ 397 w 415"/>
                <a:gd name="T13" fmla="*/ 319 h 443"/>
                <a:gd name="T14" fmla="*/ 377 w 415"/>
                <a:gd name="T15" fmla="*/ 354 h 443"/>
                <a:gd name="T16" fmla="*/ 376 w 415"/>
                <a:gd name="T17" fmla="*/ 355 h 443"/>
                <a:gd name="T18" fmla="*/ 311 w 415"/>
                <a:gd name="T19" fmla="*/ 414 h 443"/>
                <a:gd name="T20" fmla="*/ 310 w 415"/>
                <a:gd name="T21" fmla="*/ 415 h 443"/>
                <a:gd name="T22" fmla="*/ 262 w 415"/>
                <a:gd name="T23" fmla="*/ 435 h 443"/>
                <a:gd name="T24" fmla="*/ 256 w 415"/>
                <a:gd name="T25" fmla="*/ 437 h 443"/>
                <a:gd name="T26" fmla="*/ 194 w 415"/>
                <a:gd name="T27" fmla="*/ 442 h 443"/>
                <a:gd name="T28" fmla="*/ 193 w 415"/>
                <a:gd name="T29" fmla="*/ 442 h 443"/>
                <a:gd name="T30" fmla="*/ 167 w 415"/>
                <a:gd name="T31" fmla="*/ 439 h 443"/>
                <a:gd name="T32" fmla="*/ 159 w 415"/>
                <a:gd name="T33" fmla="*/ 437 h 443"/>
                <a:gd name="T34" fmla="*/ 152 w 415"/>
                <a:gd name="T35" fmla="*/ 435 h 443"/>
                <a:gd name="T36" fmla="*/ 92 w 415"/>
                <a:gd name="T37" fmla="*/ 407 h 443"/>
                <a:gd name="T38" fmla="*/ 89 w 415"/>
                <a:gd name="T39" fmla="*/ 405 h 443"/>
                <a:gd name="T40" fmla="*/ 78 w 415"/>
                <a:gd name="T41" fmla="*/ 397 h 443"/>
                <a:gd name="T42" fmla="*/ 76 w 415"/>
                <a:gd name="T43" fmla="*/ 395 h 443"/>
                <a:gd name="T44" fmla="*/ 39 w 415"/>
                <a:gd name="T45" fmla="*/ 356 h 443"/>
                <a:gd name="T46" fmla="*/ 38 w 415"/>
                <a:gd name="T47" fmla="*/ 354 h 443"/>
                <a:gd name="T48" fmla="*/ 36 w 415"/>
                <a:gd name="T49" fmla="*/ 351 h 443"/>
                <a:gd name="T50" fmla="*/ 11 w 415"/>
                <a:gd name="T51" fmla="*/ 301 h 443"/>
                <a:gd name="T52" fmla="*/ 10 w 415"/>
                <a:gd name="T53" fmla="*/ 297 h 443"/>
                <a:gd name="T54" fmla="*/ 4 w 415"/>
                <a:gd name="T55" fmla="*/ 274 h 443"/>
                <a:gd name="T56" fmla="*/ 4 w 415"/>
                <a:gd name="T57" fmla="*/ 272 h 443"/>
                <a:gd name="T58" fmla="*/ 5 w 415"/>
                <a:gd name="T59" fmla="*/ 196 h 443"/>
                <a:gd name="T60" fmla="*/ 5 w 415"/>
                <a:gd name="T61" fmla="*/ 193 h 443"/>
                <a:gd name="T62" fmla="*/ 6 w 415"/>
                <a:gd name="T63" fmla="*/ 191 h 443"/>
                <a:gd name="T64" fmla="*/ 55 w 415"/>
                <a:gd name="T65" fmla="*/ 96 h 443"/>
                <a:gd name="T66" fmla="*/ 92 w 415"/>
                <a:gd name="T67" fmla="*/ 64 h 443"/>
                <a:gd name="T68" fmla="*/ 108 w 415"/>
                <a:gd name="T69" fmla="*/ 55 h 443"/>
                <a:gd name="T70" fmla="*/ 389 w 415"/>
                <a:gd name="T71" fmla="*/ 137 h 443"/>
                <a:gd name="T72" fmla="*/ 409 w 415"/>
                <a:gd name="T73" fmla="*/ 191 h 443"/>
                <a:gd name="T74" fmla="*/ 409 w 415"/>
                <a:gd name="T75" fmla="*/ 193 h 443"/>
                <a:gd name="T76" fmla="*/ 411 w 415"/>
                <a:gd name="T77" fmla="*/ 27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15" h="443">
                  <a:moveTo>
                    <a:pt x="411" y="273"/>
                  </a:moveTo>
                  <a:cubicBezTo>
                    <a:pt x="410" y="274"/>
                    <a:pt x="410" y="274"/>
                    <a:pt x="410" y="274"/>
                  </a:cubicBezTo>
                  <a:cubicBezTo>
                    <a:pt x="410" y="276"/>
                    <a:pt x="410" y="276"/>
                    <a:pt x="410" y="276"/>
                  </a:cubicBezTo>
                  <a:cubicBezTo>
                    <a:pt x="409" y="278"/>
                    <a:pt x="409" y="280"/>
                    <a:pt x="409" y="283"/>
                  </a:cubicBezTo>
                  <a:cubicBezTo>
                    <a:pt x="409" y="283"/>
                    <a:pt x="408" y="284"/>
                    <a:pt x="408" y="285"/>
                  </a:cubicBezTo>
                  <a:cubicBezTo>
                    <a:pt x="405" y="295"/>
                    <a:pt x="402" y="306"/>
                    <a:pt x="398" y="316"/>
                  </a:cubicBezTo>
                  <a:cubicBezTo>
                    <a:pt x="397" y="317"/>
                    <a:pt x="397" y="318"/>
                    <a:pt x="397" y="319"/>
                  </a:cubicBezTo>
                  <a:cubicBezTo>
                    <a:pt x="391" y="331"/>
                    <a:pt x="385" y="343"/>
                    <a:pt x="377" y="354"/>
                  </a:cubicBezTo>
                  <a:cubicBezTo>
                    <a:pt x="376" y="355"/>
                    <a:pt x="376" y="355"/>
                    <a:pt x="376" y="355"/>
                  </a:cubicBezTo>
                  <a:cubicBezTo>
                    <a:pt x="359" y="379"/>
                    <a:pt x="337" y="399"/>
                    <a:pt x="311" y="414"/>
                  </a:cubicBezTo>
                  <a:cubicBezTo>
                    <a:pt x="310" y="415"/>
                    <a:pt x="310" y="415"/>
                    <a:pt x="310" y="415"/>
                  </a:cubicBezTo>
                  <a:cubicBezTo>
                    <a:pt x="295" y="424"/>
                    <a:pt x="279" y="430"/>
                    <a:pt x="262" y="435"/>
                  </a:cubicBezTo>
                  <a:cubicBezTo>
                    <a:pt x="256" y="437"/>
                    <a:pt x="256" y="437"/>
                    <a:pt x="256" y="437"/>
                  </a:cubicBezTo>
                  <a:cubicBezTo>
                    <a:pt x="236" y="442"/>
                    <a:pt x="215" y="443"/>
                    <a:pt x="194" y="442"/>
                  </a:cubicBezTo>
                  <a:cubicBezTo>
                    <a:pt x="193" y="442"/>
                    <a:pt x="193" y="442"/>
                    <a:pt x="193" y="442"/>
                  </a:cubicBezTo>
                  <a:cubicBezTo>
                    <a:pt x="184" y="441"/>
                    <a:pt x="176" y="440"/>
                    <a:pt x="167" y="439"/>
                  </a:cubicBezTo>
                  <a:cubicBezTo>
                    <a:pt x="165" y="438"/>
                    <a:pt x="162" y="437"/>
                    <a:pt x="159" y="437"/>
                  </a:cubicBezTo>
                  <a:cubicBezTo>
                    <a:pt x="157" y="436"/>
                    <a:pt x="155" y="436"/>
                    <a:pt x="152" y="435"/>
                  </a:cubicBezTo>
                  <a:cubicBezTo>
                    <a:pt x="131" y="429"/>
                    <a:pt x="110" y="420"/>
                    <a:pt x="92" y="407"/>
                  </a:cubicBezTo>
                  <a:cubicBezTo>
                    <a:pt x="91" y="407"/>
                    <a:pt x="90" y="406"/>
                    <a:pt x="89" y="405"/>
                  </a:cubicBezTo>
                  <a:cubicBezTo>
                    <a:pt x="85" y="403"/>
                    <a:pt x="82" y="400"/>
                    <a:pt x="78" y="397"/>
                  </a:cubicBezTo>
                  <a:cubicBezTo>
                    <a:pt x="76" y="395"/>
                    <a:pt x="76" y="395"/>
                    <a:pt x="76" y="395"/>
                  </a:cubicBezTo>
                  <a:cubicBezTo>
                    <a:pt x="62" y="384"/>
                    <a:pt x="50" y="371"/>
                    <a:pt x="39" y="356"/>
                  </a:cubicBezTo>
                  <a:cubicBezTo>
                    <a:pt x="38" y="354"/>
                    <a:pt x="38" y="354"/>
                    <a:pt x="38" y="354"/>
                  </a:cubicBezTo>
                  <a:cubicBezTo>
                    <a:pt x="37" y="353"/>
                    <a:pt x="37" y="352"/>
                    <a:pt x="36" y="351"/>
                  </a:cubicBezTo>
                  <a:cubicBezTo>
                    <a:pt x="26" y="336"/>
                    <a:pt x="17" y="319"/>
                    <a:pt x="11" y="301"/>
                  </a:cubicBezTo>
                  <a:cubicBezTo>
                    <a:pt x="11" y="300"/>
                    <a:pt x="11" y="299"/>
                    <a:pt x="10" y="297"/>
                  </a:cubicBezTo>
                  <a:cubicBezTo>
                    <a:pt x="8" y="290"/>
                    <a:pt x="6" y="282"/>
                    <a:pt x="4" y="274"/>
                  </a:cubicBezTo>
                  <a:cubicBezTo>
                    <a:pt x="4" y="274"/>
                    <a:pt x="4" y="273"/>
                    <a:pt x="4" y="272"/>
                  </a:cubicBezTo>
                  <a:cubicBezTo>
                    <a:pt x="0" y="247"/>
                    <a:pt x="0" y="221"/>
                    <a:pt x="5" y="196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6" y="191"/>
                    <a:pt x="6" y="191"/>
                    <a:pt x="6" y="191"/>
                  </a:cubicBezTo>
                  <a:cubicBezTo>
                    <a:pt x="14" y="155"/>
                    <a:pt x="31" y="123"/>
                    <a:pt x="55" y="96"/>
                  </a:cubicBezTo>
                  <a:cubicBezTo>
                    <a:pt x="67" y="84"/>
                    <a:pt x="79" y="73"/>
                    <a:pt x="92" y="64"/>
                  </a:cubicBezTo>
                  <a:cubicBezTo>
                    <a:pt x="97" y="61"/>
                    <a:pt x="103" y="58"/>
                    <a:pt x="108" y="55"/>
                  </a:cubicBezTo>
                  <a:cubicBezTo>
                    <a:pt x="208" y="0"/>
                    <a:pt x="334" y="37"/>
                    <a:pt x="389" y="137"/>
                  </a:cubicBezTo>
                  <a:cubicBezTo>
                    <a:pt x="398" y="154"/>
                    <a:pt x="405" y="172"/>
                    <a:pt x="409" y="191"/>
                  </a:cubicBezTo>
                  <a:cubicBezTo>
                    <a:pt x="409" y="192"/>
                    <a:pt x="409" y="192"/>
                    <a:pt x="409" y="193"/>
                  </a:cubicBezTo>
                  <a:cubicBezTo>
                    <a:pt x="415" y="219"/>
                    <a:pt x="415" y="246"/>
                    <a:pt x="411" y="273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8" name="Freeform 1057"/>
            <p:cNvSpPr>
              <a:spLocks/>
            </p:cNvSpPr>
            <p:nvPr/>
          </p:nvSpPr>
          <p:spPr bwMode="auto">
            <a:xfrm>
              <a:off x="5060" y="1327"/>
              <a:ext cx="159" cy="148"/>
            </a:xfrm>
            <a:custGeom>
              <a:avLst/>
              <a:gdLst>
                <a:gd name="T0" fmla="*/ 411 w 415"/>
                <a:gd name="T1" fmla="*/ 218 h 388"/>
                <a:gd name="T2" fmla="*/ 410 w 415"/>
                <a:gd name="T3" fmla="*/ 219 h 388"/>
                <a:gd name="T4" fmla="*/ 410 w 415"/>
                <a:gd name="T5" fmla="*/ 221 h 388"/>
                <a:gd name="T6" fmla="*/ 409 w 415"/>
                <a:gd name="T7" fmla="*/ 228 h 388"/>
                <a:gd name="T8" fmla="*/ 408 w 415"/>
                <a:gd name="T9" fmla="*/ 230 h 388"/>
                <a:gd name="T10" fmla="*/ 398 w 415"/>
                <a:gd name="T11" fmla="*/ 261 h 388"/>
                <a:gd name="T12" fmla="*/ 397 w 415"/>
                <a:gd name="T13" fmla="*/ 264 h 388"/>
                <a:gd name="T14" fmla="*/ 377 w 415"/>
                <a:gd name="T15" fmla="*/ 299 h 388"/>
                <a:gd name="T16" fmla="*/ 376 w 415"/>
                <a:gd name="T17" fmla="*/ 300 h 388"/>
                <a:gd name="T18" fmla="*/ 311 w 415"/>
                <a:gd name="T19" fmla="*/ 359 h 388"/>
                <a:gd name="T20" fmla="*/ 310 w 415"/>
                <a:gd name="T21" fmla="*/ 360 h 388"/>
                <a:gd name="T22" fmla="*/ 262 w 415"/>
                <a:gd name="T23" fmla="*/ 380 h 388"/>
                <a:gd name="T24" fmla="*/ 256 w 415"/>
                <a:gd name="T25" fmla="*/ 382 h 388"/>
                <a:gd name="T26" fmla="*/ 194 w 415"/>
                <a:gd name="T27" fmla="*/ 387 h 388"/>
                <a:gd name="T28" fmla="*/ 193 w 415"/>
                <a:gd name="T29" fmla="*/ 387 h 388"/>
                <a:gd name="T30" fmla="*/ 167 w 415"/>
                <a:gd name="T31" fmla="*/ 384 h 388"/>
                <a:gd name="T32" fmla="*/ 159 w 415"/>
                <a:gd name="T33" fmla="*/ 382 h 388"/>
                <a:gd name="T34" fmla="*/ 152 w 415"/>
                <a:gd name="T35" fmla="*/ 380 h 388"/>
                <a:gd name="T36" fmla="*/ 92 w 415"/>
                <a:gd name="T37" fmla="*/ 352 h 388"/>
                <a:gd name="T38" fmla="*/ 89 w 415"/>
                <a:gd name="T39" fmla="*/ 350 h 388"/>
                <a:gd name="T40" fmla="*/ 78 w 415"/>
                <a:gd name="T41" fmla="*/ 342 h 388"/>
                <a:gd name="T42" fmla="*/ 76 w 415"/>
                <a:gd name="T43" fmla="*/ 340 h 388"/>
                <a:gd name="T44" fmla="*/ 39 w 415"/>
                <a:gd name="T45" fmla="*/ 301 h 388"/>
                <a:gd name="T46" fmla="*/ 38 w 415"/>
                <a:gd name="T47" fmla="*/ 299 h 388"/>
                <a:gd name="T48" fmla="*/ 36 w 415"/>
                <a:gd name="T49" fmla="*/ 296 h 388"/>
                <a:gd name="T50" fmla="*/ 11 w 415"/>
                <a:gd name="T51" fmla="*/ 246 h 388"/>
                <a:gd name="T52" fmla="*/ 10 w 415"/>
                <a:gd name="T53" fmla="*/ 242 h 388"/>
                <a:gd name="T54" fmla="*/ 4 w 415"/>
                <a:gd name="T55" fmla="*/ 219 h 388"/>
                <a:gd name="T56" fmla="*/ 4 w 415"/>
                <a:gd name="T57" fmla="*/ 217 h 388"/>
                <a:gd name="T58" fmla="*/ 5 w 415"/>
                <a:gd name="T59" fmla="*/ 141 h 388"/>
                <a:gd name="T60" fmla="*/ 5 w 415"/>
                <a:gd name="T61" fmla="*/ 138 h 388"/>
                <a:gd name="T62" fmla="*/ 6 w 415"/>
                <a:gd name="T63" fmla="*/ 136 h 388"/>
                <a:gd name="T64" fmla="*/ 55 w 415"/>
                <a:gd name="T65" fmla="*/ 41 h 388"/>
                <a:gd name="T66" fmla="*/ 92 w 415"/>
                <a:gd name="T67" fmla="*/ 9 h 388"/>
                <a:gd name="T68" fmla="*/ 108 w 415"/>
                <a:gd name="T69" fmla="*/ 0 h 388"/>
                <a:gd name="T70" fmla="*/ 307 w 415"/>
                <a:gd name="T71" fmla="*/ 0 h 388"/>
                <a:gd name="T72" fmla="*/ 359 w 415"/>
                <a:gd name="T73" fmla="*/ 41 h 388"/>
                <a:gd name="T74" fmla="*/ 409 w 415"/>
                <a:gd name="T75" fmla="*/ 136 h 388"/>
                <a:gd name="T76" fmla="*/ 409 w 415"/>
                <a:gd name="T77" fmla="*/ 138 h 388"/>
                <a:gd name="T78" fmla="*/ 411 w 415"/>
                <a:gd name="T79" fmla="*/ 21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15" h="388">
                  <a:moveTo>
                    <a:pt x="411" y="218"/>
                  </a:moveTo>
                  <a:cubicBezTo>
                    <a:pt x="410" y="219"/>
                    <a:pt x="410" y="219"/>
                    <a:pt x="410" y="219"/>
                  </a:cubicBezTo>
                  <a:cubicBezTo>
                    <a:pt x="410" y="221"/>
                    <a:pt x="410" y="221"/>
                    <a:pt x="410" y="221"/>
                  </a:cubicBezTo>
                  <a:cubicBezTo>
                    <a:pt x="409" y="223"/>
                    <a:pt x="409" y="225"/>
                    <a:pt x="409" y="228"/>
                  </a:cubicBezTo>
                  <a:cubicBezTo>
                    <a:pt x="409" y="228"/>
                    <a:pt x="408" y="229"/>
                    <a:pt x="408" y="230"/>
                  </a:cubicBezTo>
                  <a:cubicBezTo>
                    <a:pt x="405" y="240"/>
                    <a:pt x="402" y="251"/>
                    <a:pt x="398" y="261"/>
                  </a:cubicBezTo>
                  <a:cubicBezTo>
                    <a:pt x="397" y="262"/>
                    <a:pt x="397" y="263"/>
                    <a:pt x="397" y="264"/>
                  </a:cubicBezTo>
                  <a:cubicBezTo>
                    <a:pt x="391" y="276"/>
                    <a:pt x="385" y="288"/>
                    <a:pt x="377" y="299"/>
                  </a:cubicBezTo>
                  <a:cubicBezTo>
                    <a:pt x="376" y="300"/>
                    <a:pt x="376" y="300"/>
                    <a:pt x="376" y="300"/>
                  </a:cubicBezTo>
                  <a:cubicBezTo>
                    <a:pt x="359" y="324"/>
                    <a:pt x="337" y="344"/>
                    <a:pt x="311" y="359"/>
                  </a:cubicBezTo>
                  <a:cubicBezTo>
                    <a:pt x="310" y="360"/>
                    <a:pt x="310" y="360"/>
                    <a:pt x="310" y="360"/>
                  </a:cubicBezTo>
                  <a:cubicBezTo>
                    <a:pt x="295" y="369"/>
                    <a:pt x="279" y="375"/>
                    <a:pt x="262" y="380"/>
                  </a:cubicBezTo>
                  <a:cubicBezTo>
                    <a:pt x="256" y="382"/>
                    <a:pt x="256" y="382"/>
                    <a:pt x="256" y="382"/>
                  </a:cubicBezTo>
                  <a:cubicBezTo>
                    <a:pt x="236" y="387"/>
                    <a:pt x="215" y="388"/>
                    <a:pt x="194" y="387"/>
                  </a:cubicBezTo>
                  <a:cubicBezTo>
                    <a:pt x="193" y="387"/>
                    <a:pt x="193" y="387"/>
                    <a:pt x="193" y="387"/>
                  </a:cubicBezTo>
                  <a:cubicBezTo>
                    <a:pt x="184" y="386"/>
                    <a:pt x="176" y="385"/>
                    <a:pt x="167" y="384"/>
                  </a:cubicBezTo>
                  <a:cubicBezTo>
                    <a:pt x="165" y="383"/>
                    <a:pt x="162" y="382"/>
                    <a:pt x="159" y="382"/>
                  </a:cubicBezTo>
                  <a:cubicBezTo>
                    <a:pt x="157" y="381"/>
                    <a:pt x="155" y="381"/>
                    <a:pt x="152" y="380"/>
                  </a:cubicBezTo>
                  <a:cubicBezTo>
                    <a:pt x="131" y="374"/>
                    <a:pt x="110" y="365"/>
                    <a:pt x="92" y="352"/>
                  </a:cubicBezTo>
                  <a:cubicBezTo>
                    <a:pt x="91" y="352"/>
                    <a:pt x="90" y="351"/>
                    <a:pt x="89" y="350"/>
                  </a:cubicBezTo>
                  <a:cubicBezTo>
                    <a:pt x="85" y="348"/>
                    <a:pt x="82" y="345"/>
                    <a:pt x="78" y="342"/>
                  </a:cubicBezTo>
                  <a:cubicBezTo>
                    <a:pt x="76" y="340"/>
                    <a:pt x="76" y="340"/>
                    <a:pt x="76" y="340"/>
                  </a:cubicBezTo>
                  <a:cubicBezTo>
                    <a:pt x="62" y="329"/>
                    <a:pt x="50" y="316"/>
                    <a:pt x="39" y="301"/>
                  </a:cubicBezTo>
                  <a:cubicBezTo>
                    <a:pt x="38" y="299"/>
                    <a:pt x="38" y="299"/>
                    <a:pt x="38" y="299"/>
                  </a:cubicBezTo>
                  <a:cubicBezTo>
                    <a:pt x="37" y="298"/>
                    <a:pt x="37" y="297"/>
                    <a:pt x="36" y="296"/>
                  </a:cubicBezTo>
                  <a:cubicBezTo>
                    <a:pt x="26" y="281"/>
                    <a:pt x="17" y="264"/>
                    <a:pt x="11" y="246"/>
                  </a:cubicBezTo>
                  <a:cubicBezTo>
                    <a:pt x="11" y="245"/>
                    <a:pt x="11" y="244"/>
                    <a:pt x="10" y="242"/>
                  </a:cubicBezTo>
                  <a:cubicBezTo>
                    <a:pt x="8" y="235"/>
                    <a:pt x="6" y="227"/>
                    <a:pt x="4" y="219"/>
                  </a:cubicBezTo>
                  <a:cubicBezTo>
                    <a:pt x="4" y="219"/>
                    <a:pt x="4" y="218"/>
                    <a:pt x="4" y="217"/>
                  </a:cubicBezTo>
                  <a:cubicBezTo>
                    <a:pt x="0" y="192"/>
                    <a:pt x="0" y="166"/>
                    <a:pt x="5" y="141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14" y="100"/>
                    <a:pt x="31" y="68"/>
                    <a:pt x="55" y="41"/>
                  </a:cubicBezTo>
                  <a:cubicBezTo>
                    <a:pt x="67" y="29"/>
                    <a:pt x="79" y="18"/>
                    <a:pt x="92" y="9"/>
                  </a:cubicBezTo>
                  <a:cubicBezTo>
                    <a:pt x="97" y="6"/>
                    <a:pt x="103" y="3"/>
                    <a:pt x="10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27" y="11"/>
                    <a:pt x="344" y="25"/>
                    <a:pt x="359" y="41"/>
                  </a:cubicBezTo>
                  <a:cubicBezTo>
                    <a:pt x="384" y="68"/>
                    <a:pt x="401" y="101"/>
                    <a:pt x="409" y="136"/>
                  </a:cubicBezTo>
                  <a:cubicBezTo>
                    <a:pt x="409" y="137"/>
                    <a:pt x="409" y="137"/>
                    <a:pt x="409" y="138"/>
                  </a:cubicBezTo>
                  <a:cubicBezTo>
                    <a:pt x="415" y="164"/>
                    <a:pt x="415" y="191"/>
                    <a:pt x="411" y="2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9" name="Freeform 1058"/>
            <p:cNvSpPr>
              <a:spLocks/>
            </p:cNvSpPr>
            <p:nvPr/>
          </p:nvSpPr>
          <p:spPr bwMode="auto">
            <a:xfrm>
              <a:off x="5081" y="1327"/>
              <a:ext cx="117" cy="15"/>
            </a:xfrm>
            <a:custGeom>
              <a:avLst/>
              <a:gdLst>
                <a:gd name="T0" fmla="*/ 304 w 304"/>
                <a:gd name="T1" fmla="*/ 41 h 41"/>
                <a:gd name="T2" fmla="*/ 0 w 304"/>
                <a:gd name="T3" fmla="*/ 41 h 41"/>
                <a:gd name="T4" fmla="*/ 37 w 304"/>
                <a:gd name="T5" fmla="*/ 9 h 41"/>
                <a:gd name="T6" fmla="*/ 53 w 304"/>
                <a:gd name="T7" fmla="*/ 0 h 41"/>
                <a:gd name="T8" fmla="*/ 252 w 304"/>
                <a:gd name="T9" fmla="*/ 0 h 41"/>
                <a:gd name="T10" fmla="*/ 304 w 304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4" h="41">
                  <a:moveTo>
                    <a:pt x="304" y="41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12" y="29"/>
                    <a:pt x="24" y="19"/>
                    <a:pt x="37" y="9"/>
                  </a:cubicBezTo>
                  <a:cubicBezTo>
                    <a:pt x="42" y="6"/>
                    <a:pt x="48" y="3"/>
                    <a:pt x="53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72" y="11"/>
                    <a:pt x="289" y="25"/>
                    <a:pt x="304" y="41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50" name="Freeform 1059"/>
            <p:cNvSpPr>
              <a:spLocks/>
            </p:cNvSpPr>
            <p:nvPr/>
          </p:nvSpPr>
          <p:spPr bwMode="auto">
            <a:xfrm>
              <a:off x="5089" y="1380"/>
              <a:ext cx="1" cy="78"/>
            </a:xfrm>
            <a:custGeom>
              <a:avLst/>
              <a:gdLst>
                <a:gd name="T0" fmla="*/ 1 w 1"/>
                <a:gd name="T1" fmla="*/ 62 h 78"/>
                <a:gd name="T2" fmla="*/ 1 w 1"/>
                <a:gd name="T3" fmla="*/ 64 h 78"/>
                <a:gd name="T4" fmla="*/ 1 w 1"/>
                <a:gd name="T5" fmla="*/ 78 h 78"/>
                <a:gd name="T6" fmla="*/ 0 w 1"/>
                <a:gd name="T7" fmla="*/ 77 h 78"/>
                <a:gd name="T8" fmla="*/ 0 w 1"/>
                <a:gd name="T9" fmla="*/ 64 h 78"/>
                <a:gd name="T10" fmla="*/ 0 w 1"/>
                <a:gd name="T11" fmla="*/ 61 h 78"/>
                <a:gd name="T12" fmla="*/ 1 w 1"/>
                <a:gd name="T13" fmla="*/ 43 h 78"/>
                <a:gd name="T14" fmla="*/ 1 w 1"/>
                <a:gd name="T15" fmla="*/ 30 h 78"/>
                <a:gd name="T16" fmla="*/ 1 w 1"/>
                <a:gd name="T17" fmla="*/ 15 h 78"/>
                <a:gd name="T18" fmla="*/ 1 w 1"/>
                <a:gd name="T19" fmla="*/ 0 h 78"/>
                <a:gd name="T20" fmla="*/ 1 w 1"/>
                <a:gd name="T21" fmla="*/ 15 h 78"/>
                <a:gd name="T22" fmla="*/ 1 w 1"/>
                <a:gd name="T23" fmla="*/ 30 h 78"/>
                <a:gd name="T24" fmla="*/ 1 w 1"/>
                <a:gd name="T25" fmla="*/ 43 h 78"/>
                <a:gd name="T26" fmla="*/ 1 w 1"/>
                <a:gd name="T27" fmla="*/ 61 h 78"/>
                <a:gd name="T28" fmla="*/ 1 w 1"/>
                <a:gd name="T29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" h="78">
                  <a:moveTo>
                    <a:pt x="1" y="62"/>
                  </a:moveTo>
                  <a:lnTo>
                    <a:pt x="1" y="64"/>
                  </a:lnTo>
                  <a:lnTo>
                    <a:pt x="1" y="78"/>
                  </a:lnTo>
                  <a:lnTo>
                    <a:pt x="0" y="77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1" y="43"/>
                  </a:lnTo>
                  <a:lnTo>
                    <a:pt x="1" y="30"/>
                  </a:lnTo>
                  <a:lnTo>
                    <a:pt x="1" y="15"/>
                  </a:lnTo>
                  <a:lnTo>
                    <a:pt x="1" y="0"/>
                  </a:lnTo>
                  <a:lnTo>
                    <a:pt x="1" y="15"/>
                  </a:lnTo>
                  <a:lnTo>
                    <a:pt x="1" y="30"/>
                  </a:lnTo>
                  <a:lnTo>
                    <a:pt x="1" y="43"/>
                  </a:lnTo>
                  <a:lnTo>
                    <a:pt x="1" y="61"/>
                  </a:lnTo>
                  <a:lnTo>
                    <a:pt x="1" y="62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51" name="Freeform 1060"/>
            <p:cNvSpPr>
              <a:spLocks/>
            </p:cNvSpPr>
            <p:nvPr/>
          </p:nvSpPr>
          <p:spPr bwMode="auto">
            <a:xfrm>
              <a:off x="5089" y="1380"/>
              <a:ext cx="1" cy="78"/>
            </a:xfrm>
            <a:custGeom>
              <a:avLst/>
              <a:gdLst>
                <a:gd name="T0" fmla="*/ 1 w 1"/>
                <a:gd name="T1" fmla="*/ 62 h 78"/>
                <a:gd name="T2" fmla="*/ 1 w 1"/>
                <a:gd name="T3" fmla="*/ 64 h 78"/>
                <a:gd name="T4" fmla="*/ 1 w 1"/>
                <a:gd name="T5" fmla="*/ 78 h 78"/>
                <a:gd name="T6" fmla="*/ 0 w 1"/>
                <a:gd name="T7" fmla="*/ 77 h 78"/>
                <a:gd name="T8" fmla="*/ 0 w 1"/>
                <a:gd name="T9" fmla="*/ 64 h 78"/>
                <a:gd name="T10" fmla="*/ 0 w 1"/>
                <a:gd name="T11" fmla="*/ 61 h 78"/>
                <a:gd name="T12" fmla="*/ 1 w 1"/>
                <a:gd name="T13" fmla="*/ 43 h 78"/>
                <a:gd name="T14" fmla="*/ 1 w 1"/>
                <a:gd name="T15" fmla="*/ 30 h 78"/>
                <a:gd name="T16" fmla="*/ 1 w 1"/>
                <a:gd name="T17" fmla="*/ 15 h 78"/>
                <a:gd name="T18" fmla="*/ 1 w 1"/>
                <a:gd name="T19" fmla="*/ 0 h 78"/>
                <a:gd name="T20" fmla="*/ 1 w 1"/>
                <a:gd name="T21" fmla="*/ 15 h 78"/>
                <a:gd name="T22" fmla="*/ 1 w 1"/>
                <a:gd name="T23" fmla="*/ 30 h 78"/>
                <a:gd name="T24" fmla="*/ 1 w 1"/>
                <a:gd name="T25" fmla="*/ 43 h 78"/>
                <a:gd name="T26" fmla="*/ 1 w 1"/>
                <a:gd name="T27" fmla="*/ 61 h 78"/>
                <a:gd name="T28" fmla="*/ 1 w 1"/>
                <a:gd name="T29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" h="78">
                  <a:moveTo>
                    <a:pt x="1" y="62"/>
                  </a:moveTo>
                  <a:lnTo>
                    <a:pt x="1" y="64"/>
                  </a:lnTo>
                  <a:lnTo>
                    <a:pt x="1" y="78"/>
                  </a:lnTo>
                  <a:lnTo>
                    <a:pt x="0" y="77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1" y="43"/>
                  </a:lnTo>
                  <a:lnTo>
                    <a:pt x="1" y="30"/>
                  </a:lnTo>
                  <a:lnTo>
                    <a:pt x="1" y="15"/>
                  </a:lnTo>
                  <a:lnTo>
                    <a:pt x="1" y="0"/>
                  </a:lnTo>
                  <a:lnTo>
                    <a:pt x="1" y="15"/>
                  </a:lnTo>
                  <a:lnTo>
                    <a:pt x="1" y="30"/>
                  </a:lnTo>
                  <a:lnTo>
                    <a:pt x="1" y="43"/>
                  </a:lnTo>
                  <a:lnTo>
                    <a:pt x="1" y="61"/>
                  </a:lnTo>
                  <a:lnTo>
                    <a:pt x="1" y="6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52" name="Freeform 1061"/>
            <p:cNvSpPr>
              <a:spLocks/>
            </p:cNvSpPr>
            <p:nvPr/>
          </p:nvSpPr>
          <p:spPr bwMode="auto">
            <a:xfrm>
              <a:off x="5134" y="1380"/>
              <a:ext cx="1" cy="95"/>
            </a:xfrm>
            <a:custGeom>
              <a:avLst/>
              <a:gdLst>
                <a:gd name="T0" fmla="*/ 1 w 1"/>
                <a:gd name="T1" fmla="*/ 64 h 95"/>
                <a:gd name="T2" fmla="*/ 1 w 1"/>
                <a:gd name="T3" fmla="*/ 92 h 95"/>
                <a:gd name="T4" fmla="*/ 1 w 1"/>
                <a:gd name="T5" fmla="*/ 95 h 95"/>
                <a:gd name="T6" fmla="*/ 0 w 1"/>
                <a:gd name="T7" fmla="*/ 95 h 95"/>
                <a:gd name="T8" fmla="*/ 0 w 1"/>
                <a:gd name="T9" fmla="*/ 92 h 95"/>
                <a:gd name="T10" fmla="*/ 0 w 1"/>
                <a:gd name="T11" fmla="*/ 64 h 95"/>
                <a:gd name="T12" fmla="*/ 0 w 1"/>
                <a:gd name="T13" fmla="*/ 61 h 95"/>
                <a:gd name="T14" fmla="*/ 0 w 1"/>
                <a:gd name="T15" fmla="*/ 52 h 95"/>
                <a:gd name="T16" fmla="*/ 0 w 1"/>
                <a:gd name="T17" fmla="*/ 43 h 95"/>
                <a:gd name="T18" fmla="*/ 0 w 1"/>
                <a:gd name="T19" fmla="*/ 39 h 95"/>
                <a:gd name="T20" fmla="*/ 0 w 1"/>
                <a:gd name="T21" fmla="*/ 30 h 95"/>
                <a:gd name="T22" fmla="*/ 0 w 1"/>
                <a:gd name="T23" fmla="*/ 15 h 95"/>
                <a:gd name="T24" fmla="*/ 0 w 1"/>
                <a:gd name="T25" fmla="*/ 0 h 95"/>
                <a:gd name="T26" fmla="*/ 1 w 1"/>
                <a:gd name="T27" fmla="*/ 15 h 95"/>
                <a:gd name="T28" fmla="*/ 1 w 1"/>
                <a:gd name="T29" fmla="*/ 30 h 95"/>
                <a:gd name="T30" fmla="*/ 1 w 1"/>
                <a:gd name="T31" fmla="*/ 39 h 95"/>
                <a:gd name="T32" fmla="*/ 1 w 1"/>
                <a:gd name="T33" fmla="*/ 43 h 95"/>
                <a:gd name="T34" fmla="*/ 1 w 1"/>
                <a:gd name="T35" fmla="*/ 52 h 95"/>
                <a:gd name="T36" fmla="*/ 1 w 1"/>
                <a:gd name="T37" fmla="*/ 61 h 95"/>
                <a:gd name="T38" fmla="*/ 1 w 1"/>
                <a:gd name="T39" fmla="*/ 64 h 95"/>
                <a:gd name="T40" fmla="*/ 1 w 1"/>
                <a:gd name="T41" fmla="*/ 6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" h="95">
                  <a:moveTo>
                    <a:pt x="1" y="64"/>
                  </a:moveTo>
                  <a:lnTo>
                    <a:pt x="1" y="92"/>
                  </a:lnTo>
                  <a:lnTo>
                    <a:pt x="1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39"/>
                  </a:lnTo>
                  <a:lnTo>
                    <a:pt x="0" y="30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" y="15"/>
                  </a:lnTo>
                  <a:lnTo>
                    <a:pt x="1" y="30"/>
                  </a:lnTo>
                  <a:lnTo>
                    <a:pt x="1" y="39"/>
                  </a:lnTo>
                  <a:lnTo>
                    <a:pt x="1" y="43"/>
                  </a:lnTo>
                  <a:lnTo>
                    <a:pt x="1" y="52"/>
                  </a:lnTo>
                  <a:lnTo>
                    <a:pt x="1" y="61"/>
                  </a:lnTo>
                  <a:lnTo>
                    <a:pt x="1" y="64"/>
                  </a:lnTo>
                  <a:lnTo>
                    <a:pt x="1" y="64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53" name="Freeform 1062"/>
            <p:cNvSpPr>
              <a:spLocks/>
            </p:cNvSpPr>
            <p:nvPr/>
          </p:nvSpPr>
          <p:spPr bwMode="auto">
            <a:xfrm>
              <a:off x="5134" y="1380"/>
              <a:ext cx="1" cy="95"/>
            </a:xfrm>
            <a:custGeom>
              <a:avLst/>
              <a:gdLst>
                <a:gd name="T0" fmla="*/ 1 w 1"/>
                <a:gd name="T1" fmla="*/ 64 h 95"/>
                <a:gd name="T2" fmla="*/ 1 w 1"/>
                <a:gd name="T3" fmla="*/ 92 h 95"/>
                <a:gd name="T4" fmla="*/ 1 w 1"/>
                <a:gd name="T5" fmla="*/ 95 h 95"/>
                <a:gd name="T6" fmla="*/ 0 w 1"/>
                <a:gd name="T7" fmla="*/ 95 h 95"/>
                <a:gd name="T8" fmla="*/ 0 w 1"/>
                <a:gd name="T9" fmla="*/ 92 h 95"/>
                <a:gd name="T10" fmla="*/ 0 w 1"/>
                <a:gd name="T11" fmla="*/ 64 h 95"/>
                <a:gd name="T12" fmla="*/ 0 w 1"/>
                <a:gd name="T13" fmla="*/ 61 h 95"/>
                <a:gd name="T14" fmla="*/ 0 w 1"/>
                <a:gd name="T15" fmla="*/ 52 h 95"/>
                <a:gd name="T16" fmla="*/ 0 w 1"/>
                <a:gd name="T17" fmla="*/ 43 h 95"/>
                <a:gd name="T18" fmla="*/ 0 w 1"/>
                <a:gd name="T19" fmla="*/ 39 h 95"/>
                <a:gd name="T20" fmla="*/ 0 w 1"/>
                <a:gd name="T21" fmla="*/ 30 h 95"/>
                <a:gd name="T22" fmla="*/ 0 w 1"/>
                <a:gd name="T23" fmla="*/ 15 h 95"/>
                <a:gd name="T24" fmla="*/ 0 w 1"/>
                <a:gd name="T25" fmla="*/ 0 h 95"/>
                <a:gd name="T26" fmla="*/ 1 w 1"/>
                <a:gd name="T27" fmla="*/ 15 h 95"/>
                <a:gd name="T28" fmla="*/ 1 w 1"/>
                <a:gd name="T29" fmla="*/ 30 h 95"/>
                <a:gd name="T30" fmla="*/ 1 w 1"/>
                <a:gd name="T31" fmla="*/ 39 h 95"/>
                <a:gd name="T32" fmla="*/ 1 w 1"/>
                <a:gd name="T33" fmla="*/ 43 h 95"/>
                <a:gd name="T34" fmla="*/ 1 w 1"/>
                <a:gd name="T35" fmla="*/ 52 h 95"/>
                <a:gd name="T36" fmla="*/ 1 w 1"/>
                <a:gd name="T37" fmla="*/ 61 h 95"/>
                <a:gd name="T38" fmla="*/ 1 w 1"/>
                <a:gd name="T39" fmla="*/ 64 h 95"/>
                <a:gd name="T40" fmla="*/ 1 w 1"/>
                <a:gd name="T41" fmla="*/ 6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" h="95">
                  <a:moveTo>
                    <a:pt x="1" y="64"/>
                  </a:moveTo>
                  <a:lnTo>
                    <a:pt x="1" y="92"/>
                  </a:lnTo>
                  <a:lnTo>
                    <a:pt x="1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39"/>
                  </a:lnTo>
                  <a:lnTo>
                    <a:pt x="0" y="30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" y="15"/>
                  </a:lnTo>
                  <a:lnTo>
                    <a:pt x="1" y="30"/>
                  </a:lnTo>
                  <a:lnTo>
                    <a:pt x="1" y="39"/>
                  </a:lnTo>
                  <a:lnTo>
                    <a:pt x="1" y="43"/>
                  </a:lnTo>
                  <a:lnTo>
                    <a:pt x="1" y="52"/>
                  </a:lnTo>
                  <a:lnTo>
                    <a:pt x="1" y="61"/>
                  </a:lnTo>
                  <a:lnTo>
                    <a:pt x="1" y="64"/>
                  </a:lnTo>
                  <a:lnTo>
                    <a:pt x="1" y="6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54" name="Freeform 1063"/>
            <p:cNvSpPr>
              <a:spLocks/>
            </p:cNvSpPr>
            <p:nvPr/>
          </p:nvSpPr>
          <p:spPr bwMode="auto">
            <a:xfrm>
              <a:off x="5179" y="1380"/>
              <a:ext cx="1" cy="85"/>
            </a:xfrm>
            <a:custGeom>
              <a:avLst/>
              <a:gdLst>
                <a:gd name="T0" fmla="*/ 1 w 1"/>
                <a:gd name="T1" fmla="*/ 62 h 85"/>
                <a:gd name="T2" fmla="*/ 1 w 1"/>
                <a:gd name="T3" fmla="*/ 64 h 85"/>
                <a:gd name="T4" fmla="*/ 1 w 1"/>
                <a:gd name="T5" fmla="*/ 84 h 85"/>
                <a:gd name="T6" fmla="*/ 0 w 1"/>
                <a:gd name="T7" fmla="*/ 85 h 85"/>
                <a:gd name="T8" fmla="*/ 0 w 1"/>
                <a:gd name="T9" fmla="*/ 64 h 85"/>
                <a:gd name="T10" fmla="*/ 0 w 1"/>
                <a:gd name="T11" fmla="*/ 47 h 85"/>
                <a:gd name="T12" fmla="*/ 0 w 1"/>
                <a:gd name="T13" fmla="*/ 35 h 85"/>
                <a:gd name="T14" fmla="*/ 0 w 1"/>
                <a:gd name="T15" fmla="*/ 26 h 85"/>
                <a:gd name="T16" fmla="*/ 0 w 1"/>
                <a:gd name="T17" fmla="*/ 15 h 85"/>
                <a:gd name="T18" fmla="*/ 0 w 1"/>
                <a:gd name="T19" fmla="*/ 0 h 85"/>
                <a:gd name="T20" fmla="*/ 0 w 1"/>
                <a:gd name="T21" fmla="*/ 15 h 85"/>
                <a:gd name="T22" fmla="*/ 0 w 1"/>
                <a:gd name="T23" fmla="*/ 26 h 85"/>
                <a:gd name="T24" fmla="*/ 0 w 1"/>
                <a:gd name="T25" fmla="*/ 35 h 85"/>
                <a:gd name="T26" fmla="*/ 0 w 1"/>
                <a:gd name="T27" fmla="*/ 47 h 85"/>
                <a:gd name="T28" fmla="*/ 0 w 1"/>
                <a:gd name="T29" fmla="*/ 62 h 85"/>
                <a:gd name="T30" fmla="*/ 1 w 1"/>
                <a:gd name="T31" fmla="*/ 6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" h="85">
                  <a:moveTo>
                    <a:pt x="1" y="62"/>
                  </a:moveTo>
                  <a:lnTo>
                    <a:pt x="1" y="64"/>
                  </a:lnTo>
                  <a:lnTo>
                    <a:pt x="1" y="84"/>
                  </a:lnTo>
                  <a:lnTo>
                    <a:pt x="0" y="85"/>
                  </a:lnTo>
                  <a:lnTo>
                    <a:pt x="0" y="64"/>
                  </a:lnTo>
                  <a:lnTo>
                    <a:pt x="0" y="47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0" y="15"/>
                  </a:lnTo>
                  <a:lnTo>
                    <a:pt x="0" y="0"/>
                  </a:lnTo>
                  <a:lnTo>
                    <a:pt x="0" y="15"/>
                  </a:lnTo>
                  <a:lnTo>
                    <a:pt x="0" y="26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62"/>
                  </a:lnTo>
                  <a:lnTo>
                    <a:pt x="1" y="62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55" name="Freeform 1064"/>
            <p:cNvSpPr>
              <a:spLocks/>
            </p:cNvSpPr>
            <p:nvPr/>
          </p:nvSpPr>
          <p:spPr bwMode="auto">
            <a:xfrm>
              <a:off x="5179" y="1380"/>
              <a:ext cx="1" cy="85"/>
            </a:xfrm>
            <a:custGeom>
              <a:avLst/>
              <a:gdLst>
                <a:gd name="T0" fmla="*/ 1 w 1"/>
                <a:gd name="T1" fmla="*/ 62 h 85"/>
                <a:gd name="T2" fmla="*/ 1 w 1"/>
                <a:gd name="T3" fmla="*/ 64 h 85"/>
                <a:gd name="T4" fmla="*/ 1 w 1"/>
                <a:gd name="T5" fmla="*/ 84 h 85"/>
                <a:gd name="T6" fmla="*/ 0 w 1"/>
                <a:gd name="T7" fmla="*/ 85 h 85"/>
                <a:gd name="T8" fmla="*/ 0 w 1"/>
                <a:gd name="T9" fmla="*/ 64 h 85"/>
                <a:gd name="T10" fmla="*/ 0 w 1"/>
                <a:gd name="T11" fmla="*/ 47 h 85"/>
                <a:gd name="T12" fmla="*/ 0 w 1"/>
                <a:gd name="T13" fmla="*/ 35 h 85"/>
                <a:gd name="T14" fmla="*/ 0 w 1"/>
                <a:gd name="T15" fmla="*/ 26 h 85"/>
                <a:gd name="T16" fmla="*/ 0 w 1"/>
                <a:gd name="T17" fmla="*/ 15 h 85"/>
                <a:gd name="T18" fmla="*/ 0 w 1"/>
                <a:gd name="T19" fmla="*/ 0 h 85"/>
                <a:gd name="T20" fmla="*/ 0 w 1"/>
                <a:gd name="T21" fmla="*/ 15 h 85"/>
                <a:gd name="T22" fmla="*/ 0 w 1"/>
                <a:gd name="T23" fmla="*/ 26 h 85"/>
                <a:gd name="T24" fmla="*/ 0 w 1"/>
                <a:gd name="T25" fmla="*/ 35 h 85"/>
                <a:gd name="T26" fmla="*/ 0 w 1"/>
                <a:gd name="T27" fmla="*/ 47 h 85"/>
                <a:gd name="T28" fmla="*/ 0 w 1"/>
                <a:gd name="T29" fmla="*/ 62 h 85"/>
                <a:gd name="T30" fmla="*/ 1 w 1"/>
                <a:gd name="T31" fmla="*/ 6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" h="85">
                  <a:moveTo>
                    <a:pt x="1" y="62"/>
                  </a:moveTo>
                  <a:lnTo>
                    <a:pt x="1" y="64"/>
                  </a:lnTo>
                  <a:lnTo>
                    <a:pt x="1" y="84"/>
                  </a:lnTo>
                  <a:lnTo>
                    <a:pt x="0" y="85"/>
                  </a:lnTo>
                  <a:lnTo>
                    <a:pt x="0" y="64"/>
                  </a:lnTo>
                  <a:lnTo>
                    <a:pt x="0" y="47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0" y="15"/>
                  </a:lnTo>
                  <a:lnTo>
                    <a:pt x="0" y="0"/>
                  </a:lnTo>
                  <a:lnTo>
                    <a:pt x="0" y="15"/>
                  </a:lnTo>
                  <a:lnTo>
                    <a:pt x="0" y="26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62"/>
                  </a:lnTo>
                  <a:lnTo>
                    <a:pt x="1" y="6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59" name="Freeform 1065"/>
            <p:cNvSpPr>
              <a:spLocks/>
            </p:cNvSpPr>
            <p:nvPr/>
          </p:nvSpPr>
          <p:spPr bwMode="auto">
            <a:xfrm>
              <a:off x="5062" y="1379"/>
              <a:ext cx="155" cy="1"/>
            </a:xfrm>
            <a:custGeom>
              <a:avLst/>
              <a:gdLst>
                <a:gd name="T0" fmla="*/ 404 w 404"/>
                <a:gd name="T1" fmla="*/ 2 h 2"/>
                <a:gd name="T2" fmla="*/ 347 w 404"/>
                <a:gd name="T3" fmla="*/ 2 h 2"/>
                <a:gd name="T4" fmla="*/ 305 w 404"/>
                <a:gd name="T5" fmla="*/ 2 h 2"/>
                <a:gd name="T6" fmla="*/ 189 w 404"/>
                <a:gd name="T7" fmla="*/ 2 h 2"/>
                <a:gd name="T8" fmla="*/ 72 w 404"/>
                <a:gd name="T9" fmla="*/ 2 h 2"/>
                <a:gd name="T10" fmla="*/ 0 w 404"/>
                <a:gd name="T11" fmla="*/ 2 h 2"/>
                <a:gd name="T12" fmla="*/ 1 w 404"/>
                <a:gd name="T13" fmla="*/ 0 h 2"/>
                <a:gd name="T14" fmla="*/ 347 w 404"/>
                <a:gd name="T15" fmla="*/ 0 h 2"/>
                <a:gd name="T16" fmla="*/ 404 w 404"/>
                <a:gd name="T17" fmla="*/ 0 h 2"/>
                <a:gd name="T18" fmla="*/ 404 w 404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4" h="2">
                  <a:moveTo>
                    <a:pt x="404" y="2"/>
                  </a:moveTo>
                  <a:cubicBezTo>
                    <a:pt x="347" y="2"/>
                    <a:pt x="347" y="2"/>
                    <a:pt x="347" y="2"/>
                  </a:cubicBezTo>
                  <a:cubicBezTo>
                    <a:pt x="305" y="2"/>
                    <a:pt x="305" y="2"/>
                    <a:pt x="305" y="2"/>
                  </a:cubicBezTo>
                  <a:cubicBezTo>
                    <a:pt x="189" y="2"/>
                    <a:pt x="189" y="2"/>
                    <a:pt x="189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404" y="0"/>
                    <a:pt x="404" y="0"/>
                    <a:pt x="404" y="0"/>
                  </a:cubicBezTo>
                  <a:cubicBezTo>
                    <a:pt x="404" y="1"/>
                    <a:pt x="404" y="1"/>
                    <a:pt x="404" y="2"/>
                  </a:cubicBezTo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0" name="Freeform 1066"/>
            <p:cNvSpPr>
              <a:spLocks/>
            </p:cNvSpPr>
            <p:nvPr/>
          </p:nvSpPr>
          <p:spPr bwMode="auto">
            <a:xfrm>
              <a:off x="5062" y="1410"/>
              <a:ext cx="156" cy="1"/>
            </a:xfrm>
            <a:custGeom>
              <a:avLst/>
              <a:gdLst>
                <a:gd name="T0" fmla="*/ 407 w 407"/>
                <a:gd name="T1" fmla="*/ 1 h 2"/>
                <a:gd name="T2" fmla="*/ 406 w 407"/>
                <a:gd name="T3" fmla="*/ 2 h 2"/>
                <a:gd name="T4" fmla="*/ 348 w 407"/>
                <a:gd name="T5" fmla="*/ 2 h 2"/>
                <a:gd name="T6" fmla="*/ 295 w 407"/>
                <a:gd name="T7" fmla="*/ 2 h 2"/>
                <a:gd name="T8" fmla="*/ 196 w 407"/>
                <a:gd name="T9" fmla="*/ 2 h 2"/>
                <a:gd name="T10" fmla="*/ 184 w 407"/>
                <a:gd name="T11" fmla="*/ 2 h 2"/>
                <a:gd name="T12" fmla="*/ 74 w 407"/>
                <a:gd name="T13" fmla="*/ 2 h 2"/>
                <a:gd name="T14" fmla="*/ 0 w 407"/>
                <a:gd name="T15" fmla="*/ 2 h 2"/>
                <a:gd name="T16" fmla="*/ 0 w 407"/>
                <a:gd name="T17" fmla="*/ 0 h 2"/>
                <a:gd name="T18" fmla="*/ 74 w 407"/>
                <a:gd name="T19" fmla="*/ 0 h 2"/>
                <a:gd name="T20" fmla="*/ 189 w 407"/>
                <a:gd name="T21" fmla="*/ 0 h 2"/>
                <a:gd name="T22" fmla="*/ 190 w 407"/>
                <a:gd name="T23" fmla="*/ 0 h 2"/>
                <a:gd name="T24" fmla="*/ 294 w 407"/>
                <a:gd name="T25" fmla="*/ 0 h 2"/>
                <a:gd name="T26" fmla="*/ 348 w 407"/>
                <a:gd name="T27" fmla="*/ 0 h 2"/>
                <a:gd name="T28" fmla="*/ 407 w 407"/>
                <a:gd name="T2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2">
                  <a:moveTo>
                    <a:pt x="407" y="1"/>
                  </a:moveTo>
                  <a:cubicBezTo>
                    <a:pt x="406" y="2"/>
                    <a:pt x="406" y="2"/>
                    <a:pt x="406" y="2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295" y="2"/>
                    <a:pt x="295" y="2"/>
                    <a:pt x="295" y="2"/>
                  </a:cubicBezTo>
                  <a:cubicBezTo>
                    <a:pt x="196" y="2"/>
                    <a:pt x="196" y="2"/>
                    <a:pt x="196" y="2"/>
                  </a:cubicBezTo>
                  <a:cubicBezTo>
                    <a:pt x="184" y="2"/>
                    <a:pt x="184" y="2"/>
                    <a:pt x="18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407" y="1"/>
                    <a:pt x="407" y="1"/>
                    <a:pt x="407" y="1"/>
                  </a:cubicBezTo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1" name="Freeform 1067"/>
            <p:cNvSpPr>
              <a:spLocks/>
            </p:cNvSpPr>
            <p:nvPr/>
          </p:nvSpPr>
          <p:spPr bwMode="auto">
            <a:xfrm>
              <a:off x="5075" y="1441"/>
              <a:ext cx="130" cy="1"/>
            </a:xfrm>
            <a:custGeom>
              <a:avLst/>
              <a:gdLst>
                <a:gd name="T0" fmla="*/ 130 w 130"/>
                <a:gd name="T1" fmla="*/ 0 h 1"/>
                <a:gd name="T2" fmla="*/ 129 w 130"/>
                <a:gd name="T3" fmla="*/ 1 h 1"/>
                <a:gd name="T4" fmla="*/ 104 w 130"/>
                <a:gd name="T5" fmla="*/ 1 h 1"/>
                <a:gd name="T6" fmla="*/ 60 w 130"/>
                <a:gd name="T7" fmla="*/ 1 h 1"/>
                <a:gd name="T8" fmla="*/ 59 w 130"/>
                <a:gd name="T9" fmla="*/ 1 h 1"/>
                <a:gd name="T10" fmla="*/ 37 w 130"/>
                <a:gd name="T11" fmla="*/ 1 h 1"/>
                <a:gd name="T12" fmla="*/ 0 w 130"/>
                <a:gd name="T13" fmla="*/ 1 h 1"/>
                <a:gd name="T14" fmla="*/ 0 w 130"/>
                <a:gd name="T15" fmla="*/ 0 h 1"/>
                <a:gd name="T16" fmla="*/ 15 w 130"/>
                <a:gd name="T17" fmla="*/ 0 h 1"/>
                <a:gd name="T18" fmla="*/ 36 w 130"/>
                <a:gd name="T19" fmla="*/ 0 h 1"/>
                <a:gd name="T20" fmla="*/ 38 w 130"/>
                <a:gd name="T21" fmla="*/ 0 h 1"/>
                <a:gd name="T22" fmla="*/ 59 w 130"/>
                <a:gd name="T23" fmla="*/ 0 h 1"/>
                <a:gd name="T24" fmla="*/ 60 w 130"/>
                <a:gd name="T25" fmla="*/ 0 h 1"/>
                <a:gd name="T26" fmla="*/ 104 w 130"/>
                <a:gd name="T27" fmla="*/ 0 h 1"/>
                <a:gd name="T28" fmla="*/ 130 w 130"/>
                <a:gd name="T29" fmla="*/ 0 h 1"/>
                <a:gd name="T30" fmla="*/ 130 w 130"/>
                <a:gd name="T3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1">
                  <a:moveTo>
                    <a:pt x="130" y="0"/>
                  </a:moveTo>
                  <a:lnTo>
                    <a:pt x="129" y="1"/>
                  </a:lnTo>
                  <a:lnTo>
                    <a:pt x="104" y="1"/>
                  </a:lnTo>
                  <a:lnTo>
                    <a:pt x="60" y="1"/>
                  </a:lnTo>
                  <a:lnTo>
                    <a:pt x="59" y="1"/>
                  </a:lnTo>
                  <a:lnTo>
                    <a:pt x="37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104" y="0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2" name="Freeform 1068"/>
            <p:cNvSpPr>
              <a:spLocks/>
            </p:cNvSpPr>
            <p:nvPr/>
          </p:nvSpPr>
          <p:spPr bwMode="auto">
            <a:xfrm>
              <a:off x="5075" y="1441"/>
              <a:ext cx="130" cy="1"/>
            </a:xfrm>
            <a:custGeom>
              <a:avLst/>
              <a:gdLst>
                <a:gd name="T0" fmla="*/ 130 w 130"/>
                <a:gd name="T1" fmla="*/ 0 h 1"/>
                <a:gd name="T2" fmla="*/ 129 w 130"/>
                <a:gd name="T3" fmla="*/ 1 h 1"/>
                <a:gd name="T4" fmla="*/ 104 w 130"/>
                <a:gd name="T5" fmla="*/ 1 h 1"/>
                <a:gd name="T6" fmla="*/ 60 w 130"/>
                <a:gd name="T7" fmla="*/ 1 h 1"/>
                <a:gd name="T8" fmla="*/ 59 w 130"/>
                <a:gd name="T9" fmla="*/ 1 h 1"/>
                <a:gd name="T10" fmla="*/ 37 w 130"/>
                <a:gd name="T11" fmla="*/ 1 h 1"/>
                <a:gd name="T12" fmla="*/ 0 w 130"/>
                <a:gd name="T13" fmla="*/ 1 h 1"/>
                <a:gd name="T14" fmla="*/ 0 w 130"/>
                <a:gd name="T15" fmla="*/ 0 h 1"/>
                <a:gd name="T16" fmla="*/ 15 w 130"/>
                <a:gd name="T17" fmla="*/ 0 h 1"/>
                <a:gd name="T18" fmla="*/ 36 w 130"/>
                <a:gd name="T19" fmla="*/ 0 h 1"/>
                <a:gd name="T20" fmla="*/ 38 w 130"/>
                <a:gd name="T21" fmla="*/ 0 h 1"/>
                <a:gd name="T22" fmla="*/ 59 w 130"/>
                <a:gd name="T23" fmla="*/ 0 h 1"/>
                <a:gd name="T24" fmla="*/ 60 w 130"/>
                <a:gd name="T25" fmla="*/ 0 h 1"/>
                <a:gd name="T26" fmla="*/ 104 w 130"/>
                <a:gd name="T27" fmla="*/ 0 h 1"/>
                <a:gd name="T28" fmla="*/ 130 w 130"/>
                <a:gd name="T29" fmla="*/ 0 h 1"/>
                <a:gd name="T30" fmla="*/ 130 w 130"/>
                <a:gd name="T3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1">
                  <a:moveTo>
                    <a:pt x="130" y="0"/>
                  </a:moveTo>
                  <a:lnTo>
                    <a:pt x="129" y="1"/>
                  </a:lnTo>
                  <a:lnTo>
                    <a:pt x="104" y="1"/>
                  </a:lnTo>
                  <a:lnTo>
                    <a:pt x="60" y="1"/>
                  </a:lnTo>
                  <a:lnTo>
                    <a:pt x="59" y="1"/>
                  </a:lnTo>
                  <a:lnTo>
                    <a:pt x="37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104" y="0"/>
                  </a:lnTo>
                  <a:lnTo>
                    <a:pt x="130" y="0"/>
                  </a:lnTo>
                  <a:lnTo>
                    <a:pt x="13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3" name="Freeform 1069"/>
            <p:cNvSpPr>
              <a:spLocks/>
            </p:cNvSpPr>
            <p:nvPr/>
          </p:nvSpPr>
          <p:spPr bwMode="auto">
            <a:xfrm>
              <a:off x="5118" y="1472"/>
              <a:ext cx="43" cy="1"/>
            </a:xfrm>
            <a:custGeom>
              <a:avLst/>
              <a:gdLst>
                <a:gd name="T0" fmla="*/ 110 w 110"/>
                <a:gd name="T1" fmla="*/ 0 h 2"/>
                <a:gd name="T2" fmla="*/ 104 w 110"/>
                <a:gd name="T3" fmla="*/ 2 h 2"/>
                <a:gd name="T4" fmla="*/ 7 w 110"/>
                <a:gd name="T5" fmla="*/ 2 h 2"/>
                <a:gd name="T6" fmla="*/ 0 w 110"/>
                <a:gd name="T7" fmla="*/ 0 h 2"/>
                <a:gd name="T8" fmla="*/ 43 w 110"/>
                <a:gd name="T9" fmla="*/ 0 h 2"/>
                <a:gd name="T10" fmla="*/ 110 w 110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2">
                  <a:moveTo>
                    <a:pt x="110" y="0"/>
                  </a:moveTo>
                  <a:cubicBezTo>
                    <a:pt x="104" y="2"/>
                    <a:pt x="104" y="2"/>
                    <a:pt x="104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1"/>
                    <a:pt x="3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4" name="Freeform 1070"/>
            <p:cNvSpPr>
              <a:spLocks/>
            </p:cNvSpPr>
            <p:nvPr/>
          </p:nvSpPr>
          <p:spPr bwMode="auto">
            <a:xfrm>
              <a:off x="5064" y="1410"/>
              <a:ext cx="153" cy="18"/>
            </a:xfrm>
            <a:custGeom>
              <a:avLst/>
              <a:gdLst>
                <a:gd name="T0" fmla="*/ 398 w 399"/>
                <a:gd name="T1" fmla="*/ 13 h 47"/>
                <a:gd name="T2" fmla="*/ 310 w 399"/>
                <a:gd name="T3" fmla="*/ 4 h 47"/>
                <a:gd name="T4" fmla="*/ 301 w 399"/>
                <a:gd name="T5" fmla="*/ 3 h 47"/>
                <a:gd name="T6" fmla="*/ 300 w 399"/>
                <a:gd name="T7" fmla="*/ 3 h 47"/>
                <a:gd name="T8" fmla="*/ 292 w 399"/>
                <a:gd name="T9" fmla="*/ 6 h 47"/>
                <a:gd name="T10" fmla="*/ 232 w 399"/>
                <a:gd name="T11" fmla="*/ 29 h 47"/>
                <a:gd name="T12" fmla="*/ 195 w 399"/>
                <a:gd name="T13" fmla="*/ 43 h 47"/>
                <a:gd name="T14" fmla="*/ 191 w 399"/>
                <a:gd name="T15" fmla="*/ 45 h 47"/>
                <a:gd name="T16" fmla="*/ 184 w 399"/>
                <a:gd name="T17" fmla="*/ 47 h 47"/>
                <a:gd name="T18" fmla="*/ 184 w 399"/>
                <a:gd name="T19" fmla="*/ 47 h 47"/>
                <a:gd name="T20" fmla="*/ 176 w 399"/>
                <a:gd name="T21" fmla="*/ 46 h 47"/>
                <a:gd name="T22" fmla="*/ 172 w 399"/>
                <a:gd name="T23" fmla="*/ 45 h 47"/>
                <a:gd name="T24" fmla="*/ 157 w 399"/>
                <a:gd name="T25" fmla="*/ 42 h 47"/>
                <a:gd name="T26" fmla="*/ 76 w 399"/>
                <a:gd name="T27" fmla="*/ 26 h 47"/>
                <a:gd name="T28" fmla="*/ 68 w 399"/>
                <a:gd name="T29" fmla="*/ 24 h 47"/>
                <a:gd name="T30" fmla="*/ 66 w 399"/>
                <a:gd name="T31" fmla="*/ 24 h 47"/>
                <a:gd name="T32" fmla="*/ 58 w 399"/>
                <a:gd name="T33" fmla="*/ 25 h 47"/>
                <a:gd name="T34" fmla="*/ 1 w 399"/>
                <a:gd name="T35" fmla="*/ 29 h 47"/>
                <a:gd name="T36" fmla="*/ 55 w 399"/>
                <a:gd name="T37" fmla="*/ 21 h 47"/>
                <a:gd name="T38" fmla="*/ 60 w 399"/>
                <a:gd name="T39" fmla="*/ 21 h 47"/>
                <a:gd name="T40" fmla="*/ 68 w 399"/>
                <a:gd name="T41" fmla="*/ 20 h 47"/>
                <a:gd name="T42" fmla="*/ 75 w 399"/>
                <a:gd name="T43" fmla="*/ 22 h 47"/>
                <a:gd name="T44" fmla="*/ 79 w 399"/>
                <a:gd name="T45" fmla="*/ 22 h 47"/>
                <a:gd name="T46" fmla="*/ 163 w 399"/>
                <a:gd name="T47" fmla="*/ 40 h 47"/>
                <a:gd name="T48" fmla="*/ 175 w 399"/>
                <a:gd name="T49" fmla="*/ 42 h 47"/>
                <a:gd name="T50" fmla="*/ 183 w 399"/>
                <a:gd name="T51" fmla="*/ 44 h 47"/>
                <a:gd name="T52" fmla="*/ 185 w 399"/>
                <a:gd name="T53" fmla="*/ 44 h 47"/>
                <a:gd name="T54" fmla="*/ 192 w 399"/>
                <a:gd name="T55" fmla="*/ 41 h 47"/>
                <a:gd name="T56" fmla="*/ 224 w 399"/>
                <a:gd name="T57" fmla="*/ 29 h 47"/>
                <a:gd name="T58" fmla="*/ 289 w 399"/>
                <a:gd name="T59" fmla="*/ 4 h 47"/>
                <a:gd name="T60" fmla="*/ 293 w 399"/>
                <a:gd name="T61" fmla="*/ 2 h 47"/>
                <a:gd name="T62" fmla="*/ 299 w 399"/>
                <a:gd name="T63" fmla="*/ 0 h 47"/>
                <a:gd name="T64" fmla="*/ 300 w 399"/>
                <a:gd name="T65" fmla="*/ 0 h 47"/>
                <a:gd name="T66" fmla="*/ 300 w 399"/>
                <a:gd name="T67" fmla="*/ 0 h 47"/>
                <a:gd name="T68" fmla="*/ 306 w 399"/>
                <a:gd name="T69" fmla="*/ 0 h 47"/>
                <a:gd name="T70" fmla="*/ 310 w 399"/>
                <a:gd name="T71" fmla="*/ 1 h 47"/>
                <a:gd name="T72" fmla="*/ 320 w 399"/>
                <a:gd name="T73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9" h="47">
                  <a:moveTo>
                    <a:pt x="399" y="11"/>
                  </a:moveTo>
                  <a:cubicBezTo>
                    <a:pt x="399" y="11"/>
                    <a:pt x="398" y="12"/>
                    <a:pt x="398" y="13"/>
                  </a:cubicBezTo>
                  <a:cubicBezTo>
                    <a:pt x="312" y="4"/>
                    <a:pt x="312" y="4"/>
                    <a:pt x="312" y="4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301" y="3"/>
                    <a:pt x="301" y="3"/>
                    <a:pt x="301" y="3"/>
                  </a:cubicBezTo>
                  <a:cubicBezTo>
                    <a:pt x="301" y="3"/>
                    <a:pt x="301" y="3"/>
                    <a:pt x="301" y="3"/>
                  </a:cubicBezTo>
                  <a:cubicBezTo>
                    <a:pt x="300" y="3"/>
                    <a:pt x="300" y="3"/>
                    <a:pt x="300" y="3"/>
                  </a:cubicBezTo>
                  <a:cubicBezTo>
                    <a:pt x="294" y="5"/>
                    <a:pt x="294" y="5"/>
                    <a:pt x="294" y="5"/>
                  </a:cubicBezTo>
                  <a:cubicBezTo>
                    <a:pt x="292" y="6"/>
                    <a:pt x="292" y="6"/>
                    <a:pt x="292" y="6"/>
                  </a:cubicBezTo>
                  <a:cubicBezTo>
                    <a:pt x="290" y="7"/>
                    <a:pt x="290" y="7"/>
                    <a:pt x="290" y="7"/>
                  </a:cubicBezTo>
                  <a:cubicBezTo>
                    <a:pt x="232" y="29"/>
                    <a:pt x="232" y="29"/>
                    <a:pt x="232" y="29"/>
                  </a:cubicBezTo>
                  <a:cubicBezTo>
                    <a:pt x="228" y="31"/>
                    <a:pt x="228" y="31"/>
                    <a:pt x="228" y="31"/>
                  </a:cubicBezTo>
                  <a:cubicBezTo>
                    <a:pt x="195" y="43"/>
                    <a:pt x="195" y="43"/>
                    <a:pt x="195" y="43"/>
                  </a:cubicBezTo>
                  <a:cubicBezTo>
                    <a:pt x="193" y="44"/>
                    <a:pt x="193" y="44"/>
                    <a:pt x="193" y="44"/>
                  </a:cubicBezTo>
                  <a:cubicBezTo>
                    <a:pt x="191" y="45"/>
                    <a:pt x="191" y="45"/>
                    <a:pt x="191" y="45"/>
                  </a:cubicBezTo>
                  <a:cubicBezTo>
                    <a:pt x="185" y="47"/>
                    <a:pt x="185" y="47"/>
                    <a:pt x="185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76" y="46"/>
                    <a:pt x="176" y="46"/>
                    <a:pt x="176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2" y="45"/>
                    <a:pt x="172" y="45"/>
                    <a:pt x="172" y="45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8"/>
                    <a:pt x="1" y="26"/>
                    <a:pt x="0" y="25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159" y="39"/>
                    <a:pt x="159" y="39"/>
                    <a:pt x="159" y="39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73" y="42"/>
                    <a:pt x="173" y="42"/>
                    <a:pt x="173" y="42"/>
                  </a:cubicBezTo>
                  <a:cubicBezTo>
                    <a:pt x="175" y="42"/>
                    <a:pt x="175" y="42"/>
                    <a:pt x="175" y="42"/>
                  </a:cubicBezTo>
                  <a:cubicBezTo>
                    <a:pt x="177" y="43"/>
                    <a:pt x="177" y="43"/>
                    <a:pt x="177" y="43"/>
                  </a:cubicBezTo>
                  <a:cubicBezTo>
                    <a:pt x="183" y="44"/>
                    <a:pt x="183" y="44"/>
                    <a:pt x="183" y="44"/>
                  </a:cubicBezTo>
                  <a:cubicBezTo>
                    <a:pt x="184" y="44"/>
                    <a:pt x="184" y="44"/>
                    <a:pt x="184" y="44"/>
                  </a:cubicBezTo>
                  <a:cubicBezTo>
                    <a:pt x="185" y="44"/>
                    <a:pt x="185" y="44"/>
                    <a:pt x="185" y="44"/>
                  </a:cubicBezTo>
                  <a:cubicBezTo>
                    <a:pt x="190" y="42"/>
                    <a:pt x="190" y="42"/>
                    <a:pt x="190" y="42"/>
                  </a:cubicBezTo>
                  <a:cubicBezTo>
                    <a:pt x="192" y="41"/>
                    <a:pt x="192" y="41"/>
                    <a:pt x="192" y="41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224" y="29"/>
                    <a:pt x="224" y="29"/>
                    <a:pt x="224" y="29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89" y="4"/>
                    <a:pt x="289" y="4"/>
                    <a:pt x="289" y="4"/>
                  </a:cubicBezTo>
                  <a:cubicBezTo>
                    <a:pt x="291" y="3"/>
                    <a:pt x="291" y="3"/>
                    <a:pt x="291" y="3"/>
                  </a:cubicBezTo>
                  <a:cubicBezTo>
                    <a:pt x="293" y="2"/>
                    <a:pt x="293" y="2"/>
                    <a:pt x="293" y="2"/>
                  </a:cubicBezTo>
                  <a:cubicBezTo>
                    <a:pt x="295" y="2"/>
                    <a:pt x="295" y="2"/>
                    <a:pt x="295" y="2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08" y="1"/>
                    <a:pt x="308" y="1"/>
                    <a:pt x="308" y="1"/>
                  </a:cubicBezTo>
                  <a:cubicBezTo>
                    <a:pt x="310" y="1"/>
                    <a:pt x="310" y="1"/>
                    <a:pt x="310" y="1"/>
                  </a:cubicBezTo>
                  <a:cubicBezTo>
                    <a:pt x="312" y="1"/>
                    <a:pt x="312" y="1"/>
                    <a:pt x="312" y="1"/>
                  </a:cubicBezTo>
                  <a:cubicBezTo>
                    <a:pt x="320" y="2"/>
                    <a:pt x="320" y="2"/>
                    <a:pt x="320" y="2"/>
                  </a:cubicBezTo>
                  <a:cubicBezTo>
                    <a:pt x="399" y="11"/>
                    <a:pt x="399" y="11"/>
                    <a:pt x="399" y="11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5" name="Oval 1071"/>
            <p:cNvSpPr>
              <a:spLocks noChangeArrowheads="1"/>
            </p:cNvSpPr>
            <p:nvPr/>
          </p:nvSpPr>
          <p:spPr bwMode="auto">
            <a:xfrm>
              <a:off x="5131" y="1424"/>
              <a:ext cx="7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6" name="Freeform 1072"/>
            <p:cNvSpPr>
              <a:spLocks noEditPoints="1"/>
            </p:cNvSpPr>
            <p:nvPr/>
          </p:nvSpPr>
          <p:spPr bwMode="auto">
            <a:xfrm>
              <a:off x="5130" y="1423"/>
              <a:ext cx="9" cy="9"/>
            </a:xfrm>
            <a:custGeom>
              <a:avLst/>
              <a:gdLst>
                <a:gd name="T0" fmla="*/ 23 w 24"/>
                <a:gd name="T1" fmla="*/ 8 h 24"/>
                <a:gd name="T2" fmla="*/ 22 w 24"/>
                <a:gd name="T3" fmla="*/ 6 h 24"/>
                <a:gd name="T4" fmla="*/ 13 w 24"/>
                <a:gd name="T5" fmla="*/ 0 h 24"/>
                <a:gd name="T6" fmla="*/ 11 w 24"/>
                <a:gd name="T7" fmla="*/ 0 h 24"/>
                <a:gd name="T8" fmla="*/ 1 w 24"/>
                <a:gd name="T9" fmla="*/ 7 h 24"/>
                <a:gd name="T10" fmla="*/ 0 w 24"/>
                <a:gd name="T11" fmla="*/ 10 h 24"/>
                <a:gd name="T12" fmla="*/ 0 w 24"/>
                <a:gd name="T13" fmla="*/ 12 h 24"/>
                <a:gd name="T14" fmla="*/ 11 w 24"/>
                <a:gd name="T15" fmla="*/ 24 h 24"/>
                <a:gd name="T16" fmla="*/ 12 w 24"/>
                <a:gd name="T17" fmla="*/ 24 h 24"/>
                <a:gd name="T18" fmla="*/ 13 w 24"/>
                <a:gd name="T19" fmla="*/ 24 h 24"/>
                <a:gd name="T20" fmla="*/ 24 w 24"/>
                <a:gd name="T21" fmla="*/ 12 h 24"/>
                <a:gd name="T22" fmla="*/ 23 w 24"/>
                <a:gd name="T23" fmla="*/ 8 h 24"/>
                <a:gd name="T24" fmla="*/ 13 w 24"/>
                <a:gd name="T25" fmla="*/ 20 h 24"/>
                <a:gd name="T26" fmla="*/ 12 w 24"/>
                <a:gd name="T27" fmla="*/ 20 h 24"/>
                <a:gd name="T28" fmla="*/ 11 w 24"/>
                <a:gd name="T29" fmla="*/ 20 h 24"/>
                <a:gd name="T30" fmla="*/ 4 w 24"/>
                <a:gd name="T31" fmla="*/ 12 h 24"/>
                <a:gd name="T32" fmla="*/ 5 w 24"/>
                <a:gd name="T33" fmla="*/ 8 h 24"/>
                <a:gd name="T34" fmla="*/ 11 w 24"/>
                <a:gd name="T35" fmla="*/ 4 h 24"/>
                <a:gd name="T36" fmla="*/ 13 w 24"/>
                <a:gd name="T37" fmla="*/ 4 h 24"/>
                <a:gd name="T38" fmla="*/ 18 w 24"/>
                <a:gd name="T39" fmla="*/ 7 h 24"/>
                <a:gd name="T40" fmla="*/ 19 w 24"/>
                <a:gd name="T41" fmla="*/ 10 h 24"/>
                <a:gd name="T42" fmla="*/ 19 w 24"/>
                <a:gd name="T43" fmla="*/ 12 h 24"/>
                <a:gd name="T44" fmla="*/ 13 w 24"/>
                <a:gd name="T45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24">
                  <a:moveTo>
                    <a:pt x="23" y="8"/>
                  </a:moveTo>
                  <a:cubicBezTo>
                    <a:pt x="23" y="7"/>
                    <a:pt x="22" y="7"/>
                    <a:pt x="22" y="6"/>
                  </a:cubicBezTo>
                  <a:cubicBezTo>
                    <a:pt x="20" y="2"/>
                    <a:pt x="16" y="0"/>
                    <a:pt x="1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1"/>
                    <a:pt x="3" y="3"/>
                    <a:pt x="1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8"/>
                    <a:pt x="5" y="23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9" y="23"/>
                    <a:pt x="24" y="18"/>
                    <a:pt x="24" y="12"/>
                  </a:cubicBezTo>
                  <a:cubicBezTo>
                    <a:pt x="24" y="11"/>
                    <a:pt x="23" y="10"/>
                    <a:pt x="23" y="8"/>
                  </a:cubicBezTo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7" y="19"/>
                    <a:pt x="4" y="16"/>
                    <a:pt x="4" y="12"/>
                  </a:cubicBezTo>
                  <a:cubicBezTo>
                    <a:pt x="4" y="11"/>
                    <a:pt x="5" y="9"/>
                    <a:pt x="5" y="8"/>
                  </a:cubicBezTo>
                  <a:cubicBezTo>
                    <a:pt x="7" y="6"/>
                    <a:pt x="9" y="5"/>
                    <a:pt x="11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5"/>
                    <a:pt x="16" y="6"/>
                    <a:pt x="18" y="7"/>
                  </a:cubicBezTo>
                  <a:cubicBezTo>
                    <a:pt x="18" y="8"/>
                    <a:pt x="19" y="9"/>
                    <a:pt x="19" y="10"/>
                  </a:cubicBezTo>
                  <a:cubicBezTo>
                    <a:pt x="19" y="11"/>
                    <a:pt x="19" y="11"/>
                    <a:pt x="19" y="12"/>
                  </a:cubicBezTo>
                  <a:cubicBezTo>
                    <a:pt x="19" y="16"/>
                    <a:pt x="16" y="19"/>
                    <a:pt x="13" y="20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7" name="Oval 1073"/>
            <p:cNvSpPr>
              <a:spLocks noChangeArrowheads="1"/>
            </p:cNvSpPr>
            <p:nvPr/>
          </p:nvSpPr>
          <p:spPr bwMode="auto">
            <a:xfrm>
              <a:off x="5086" y="1415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8" name="Freeform 1074"/>
            <p:cNvSpPr>
              <a:spLocks noEditPoints="1"/>
            </p:cNvSpPr>
            <p:nvPr/>
          </p:nvSpPr>
          <p:spPr bwMode="auto">
            <a:xfrm>
              <a:off x="5085" y="1414"/>
              <a:ext cx="9" cy="9"/>
            </a:xfrm>
            <a:custGeom>
              <a:avLst/>
              <a:gdLst>
                <a:gd name="T0" fmla="*/ 13 w 24"/>
                <a:gd name="T1" fmla="*/ 0 h 24"/>
                <a:gd name="T2" fmla="*/ 11 w 24"/>
                <a:gd name="T3" fmla="*/ 0 h 24"/>
                <a:gd name="T4" fmla="*/ 0 w 24"/>
                <a:gd name="T5" fmla="*/ 11 h 24"/>
                <a:gd name="T6" fmla="*/ 0 w 24"/>
                <a:gd name="T7" fmla="*/ 12 h 24"/>
                <a:gd name="T8" fmla="*/ 1 w 24"/>
                <a:gd name="T9" fmla="*/ 15 h 24"/>
                <a:gd name="T10" fmla="*/ 11 w 24"/>
                <a:gd name="T11" fmla="*/ 24 h 24"/>
                <a:gd name="T12" fmla="*/ 13 w 24"/>
                <a:gd name="T13" fmla="*/ 24 h 24"/>
                <a:gd name="T14" fmla="*/ 23 w 24"/>
                <a:gd name="T15" fmla="*/ 16 h 24"/>
                <a:gd name="T16" fmla="*/ 24 w 24"/>
                <a:gd name="T17" fmla="*/ 13 h 24"/>
                <a:gd name="T18" fmla="*/ 24 w 24"/>
                <a:gd name="T19" fmla="*/ 12 h 24"/>
                <a:gd name="T20" fmla="*/ 13 w 24"/>
                <a:gd name="T21" fmla="*/ 0 h 24"/>
                <a:gd name="T22" fmla="*/ 20 w 24"/>
                <a:gd name="T23" fmla="*/ 12 h 24"/>
                <a:gd name="T24" fmla="*/ 19 w 24"/>
                <a:gd name="T25" fmla="*/ 16 h 24"/>
                <a:gd name="T26" fmla="*/ 13 w 24"/>
                <a:gd name="T27" fmla="*/ 20 h 24"/>
                <a:gd name="T28" fmla="*/ 11 w 24"/>
                <a:gd name="T29" fmla="*/ 20 h 24"/>
                <a:gd name="T30" fmla="*/ 5 w 24"/>
                <a:gd name="T31" fmla="*/ 15 h 24"/>
                <a:gd name="T32" fmla="*/ 5 w 24"/>
                <a:gd name="T33" fmla="*/ 12 h 24"/>
                <a:gd name="T34" fmla="*/ 5 w 24"/>
                <a:gd name="T35" fmla="*/ 11 h 24"/>
                <a:gd name="T36" fmla="*/ 11 w 24"/>
                <a:gd name="T37" fmla="*/ 5 h 24"/>
                <a:gd name="T38" fmla="*/ 13 w 24"/>
                <a:gd name="T39" fmla="*/ 5 h 24"/>
                <a:gd name="T40" fmla="*/ 20 w 24"/>
                <a:gd name="T41" fmla="*/ 12 h 24"/>
                <a:gd name="T42" fmla="*/ 20 w 24"/>
                <a:gd name="T43" fmla="*/ 12 h 24"/>
                <a:gd name="T44" fmla="*/ 20 w 24"/>
                <a:gd name="T45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24">
                  <a:moveTo>
                    <a:pt x="1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6" y="1"/>
                    <a:pt x="1" y="5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20"/>
                    <a:pt x="6" y="24"/>
                    <a:pt x="11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8" y="24"/>
                    <a:pt x="22" y="21"/>
                    <a:pt x="23" y="16"/>
                  </a:cubicBezTo>
                  <a:cubicBezTo>
                    <a:pt x="24" y="15"/>
                    <a:pt x="24" y="14"/>
                    <a:pt x="24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19" y="1"/>
                    <a:pt x="13" y="0"/>
                  </a:cubicBezTo>
                  <a:moveTo>
                    <a:pt x="20" y="12"/>
                  </a:moveTo>
                  <a:cubicBezTo>
                    <a:pt x="20" y="14"/>
                    <a:pt x="19" y="15"/>
                    <a:pt x="19" y="16"/>
                  </a:cubicBezTo>
                  <a:cubicBezTo>
                    <a:pt x="18" y="18"/>
                    <a:pt x="16" y="20"/>
                    <a:pt x="13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8" y="20"/>
                    <a:pt x="6" y="18"/>
                    <a:pt x="5" y="15"/>
                  </a:cubicBezTo>
                  <a:cubicBezTo>
                    <a:pt x="5" y="14"/>
                    <a:pt x="5" y="13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7" y="5"/>
                    <a:pt x="19" y="8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9" name="Oval 1075"/>
            <p:cNvSpPr>
              <a:spLocks noChangeArrowheads="1"/>
            </p:cNvSpPr>
            <p:nvPr/>
          </p:nvSpPr>
          <p:spPr bwMode="auto">
            <a:xfrm>
              <a:off x="5176" y="1406"/>
              <a:ext cx="7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0" name="Freeform 1076"/>
            <p:cNvSpPr>
              <a:spLocks noEditPoints="1"/>
            </p:cNvSpPr>
            <p:nvPr/>
          </p:nvSpPr>
          <p:spPr bwMode="auto">
            <a:xfrm>
              <a:off x="5175" y="1406"/>
              <a:ext cx="9" cy="9"/>
            </a:xfrm>
            <a:custGeom>
              <a:avLst/>
              <a:gdLst>
                <a:gd name="T0" fmla="*/ 13 w 24"/>
                <a:gd name="T1" fmla="*/ 0 h 24"/>
                <a:gd name="T2" fmla="*/ 12 w 24"/>
                <a:gd name="T3" fmla="*/ 0 h 24"/>
                <a:gd name="T4" fmla="*/ 0 w 24"/>
                <a:gd name="T5" fmla="*/ 12 h 24"/>
                <a:gd name="T6" fmla="*/ 0 w 24"/>
                <a:gd name="T7" fmla="*/ 12 h 24"/>
                <a:gd name="T8" fmla="*/ 0 w 24"/>
                <a:gd name="T9" fmla="*/ 13 h 24"/>
                <a:gd name="T10" fmla="*/ 1 w 24"/>
                <a:gd name="T11" fmla="*/ 15 h 24"/>
                <a:gd name="T12" fmla="*/ 2 w 24"/>
                <a:gd name="T13" fmla="*/ 18 h 24"/>
                <a:gd name="T14" fmla="*/ 12 w 24"/>
                <a:gd name="T15" fmla="*/ 24 h 24"/>
                <a:gd name="T16" fmla="*/ 13 w 24"/>
                <a:gd name="T17" fmla="*/ 24 h 24"/>
                <a:gd name="T18" fmla="*/ 24 w 24"/>
                <a:gd name="T19" fmla="*/ 15 h 24"/>
                <a:gd name="T20" fmla="*/ 24 w 24"/>
                <a:gd name="T21" fmla="*/ 13 h 24"/>
                <a:gd name="T22" fmla="*/ 24 w 24"/>
                <a:gd name="T23" fmla="*/ 12 h 24"/>
                <a:gd name="T24" fmla="*/ 24 w 24"/>
                <a:gd name="T25" fmla="*/ 12 h 24"/>
                <a:gd name="T26" fmla="*/ 24 w 24"/>
                <a:gd name="T27" fmla="*/ 12 h 24"/>
                <a:gd name="T28" fmla="*/ 13 w 24"/>
                <a:gd name="T29" fmla="*/ 0 h 24"/>
                <a:gd name="T30" fmla="*/ 20 w 24"/>
                <a:gd name="T31" fmla="*/ 12 h 24"/>
                <a:gd name="T32" fmla="*/ 20 w 24"/>
                <a:gd name="T33" fmla="*/ 13 h 24"/>
                <a:gd name="T34" fmla="*/ 20 w 24"/>
                <a:gd name="T35" fmla="*/ 15 h 24"/>
                <a:gd name="T36" fmla="*/ 13 w 24"/>
                <a:gd name="T37" fmla="*/ 19 h 24"/>
                <a:gd name="T38" fmla="*/ 12 w 24"/>
                <a:gd name="T39" fmla="*/ 19 h 24"/>
                <a:gd name="T40" fmla="*/ 6 w 24"/>
                <a:gd name="T41" fmla="*/ 16 h 24"/>
                <a:gd name="T42" fmla="*/ 5 w 24"/>
                <a:gd name="T43" fmla="*/ 14 h 24"/>
                <a:gd name="T44" fmla="*/ 5 w 24"/>
                <a:gd name="T45" fmla="*/ 13 h 24"/>
                <a:gd name="T46" fmla="*/ 5 w 24"/>
                <a:gd name="T47" fmla="*/ 12 h 24"/>
                <a:gd name="T48" fmla="*/ 5 w 24"/>
                <a:gd name="T49" fmla="*/ 12 h 24"/>
                <a:gd name="T50" fmla="*/ 12 w 24"/>
                <a:gd name="T51" fmla="*/ 4 h 24"/>
                <a:gd name="T52" fmla="*/ 13 w 24"/>
                <a:gd name="T53" fmla="*/ 4 h 24"/>
                <a:gd name="T54" fmla="*/ 20 w 24"/>
                <a:gd name="T55" fmla="*/ 12 h 24"/>
                <a:gd name="T56" fmla="*/ 20 w 24"/>
                <a:gd name="T5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4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1" y="5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6"/>
                    <a:pt x="2" y="17"/>
                    <a:pt x="2" y="18"/>
                  </a:cubicBezTo>
                  <a:cubicBezTo>
                    <a:pt x="4" y="21"/>
                    <a:pt x="8" y="23"/>
                    <a:pt x="12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8" y="23"/>
                    <a:pt x="22" y="20"/>
                    <a:pt x="24" y="15"/>
                  </a:cubicBezTo>
                  <a:cubicBezTo>
                    <a:pt x="24" y="14"/>
                    <a:pt x="24" y="14"/>
                    <a:pt x="24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19" y="0"/>
                    <a:pt x="13" y="0"/>
                  </a:cubicBezTo>
                  <a:moveTo>
                    <a:pt x="20" y="12"/>
                  </a:moveTo>
                  <a:cubicBezTo>
                    <a:pt x="20" y="12"/>
                    <a:pt x="20" y="13"/>
                    <a:pt x="20" y="13"/>
                  </a:cubicBezTo>
                  <a:cubicBezTo>
                    <a:pt x="20" y="14"/>
                    <a:pt x="20" y="14"/>
                    <a:pt x="20" y="15"/>
                  </a:cubicBezTo>
                  <a:cubicBezTo>
                    <a:pt x="19" y="17"/>
                    <a:pt x="16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0" y="19"/>
                    <a:pt x="8" y="18"/>
                    <a:pt x="6" y="16"/>
                  </a:cubicBezTo>
                  <a:cubicBezTo>
                    <a:pt x="6" y="16"/>
                    <a:pt x="5" y="15"/>
                    <a:pt x="5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8"/>
                    <a:pt x="8" y="5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7" y="5"/>
                    <a:pt x="20" y="8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1" name="Freeform 1077"/>
            <p:cNvSpPr>
              <a:spLocks/>
            </p:cNvSpPr>
            <p:nvPr/>
          </p:nvSpPr>
          <p:spPr bwMode="auto">
            <a:xfrm>
              <a:off x="5094" y="1414"/>
              <a:ext cx="119" cy="48"/>
            </a:xfrm>
            <a:custGeom>
              <a:avLst/>
              <a:gdLst>
                <a:gd name="T0" fmla="*/ 309 w 309"/>
                <a:gd name="T1" fmla="*/ 33 h 124"/>
                <a:gd name="T2" fmla="*/ 308 w 309"/>
                <a:gd name="T3" fmla="*/ 36 h 124"/>
                <a:gd name="T4" fmla="*/ 233 w 309"/>
                <a:gd name="T5" fmla="*/ 45 h 124"/>
                <a:gd name="T6" fmla="*/ 231 w 309"/>
                <a:gd name="T7" fmla="*/ 45 h 124"/>
                <a:gd name="T8" fmla="*/ 229 w 309"/>
                <a:gd name="T9" fmla="*/ 46 h 124"/>
                <a:gd name="T10" fmla="*/ 222 w 309"/>
                <a:gd name="T11" fmla="*/ 46 h 124"/>
                <a:gd name="T12" fmla="*/ 222 w 309"/>
                <a:gd name="T13" fmla="*/ 46 h 124"/>
                <a:gd name="T14" fmla="*/ 221 w 309"/>
                <a:gd name="T15" fmla="*/ 46 h 124"/>
                <a:gd name="T16" fmla="*/ 221 w 309"/>
                <a:gd name="T17" fmla="*/ 46 h 124"/>
                <a:gd name="T18" fmla="*/ 220 w 309"/>
                <a:gd name="T19" fmla="*/ 46 h 124"/>
                <a:gd name="T20" fmla="*/ 214 w 309"/>
                <a:gd name="T21" fmla="*/ 44 h 124"/>
                <a:gd name="T22" fmla="*/ 212 w 309"/>
                <a:gd name="T23" fmla="*/ 43 h 124"/>
                <a:gd name="T24" fmla="*/ 210 w 309"/>
                <a:gd name="T25" fmla="*/ 43 h 124"/>
                <a:gd name="T26" fmla="*/ 149 w 309"/>
                <a:gd name="T27" fmla="*/ 20 h 124"/>
                <a:gd name="T28" fmla="*/ 145 w 309"/>
                <a:gd name="T29" fmla="*/ 18 h 124"/>
                <a:gd name="T30" fmla="*/ 115 w 309"/>
                <a:gd name="T31" fmla="*/ 7 h 124"/>
                <a:gd name="T32" fmla="*/ 113 w 309"/>
                <a:gd name="T33" fmla="*/ 7 h 124"/>
                <a:gd name="T34" fmla="*/ 111 w 309"/>
                <a:gd name="T35" fmla="*/ 6 h 124"/>
                <a:gd name="T36" fmla="*/ 106 w 309"/>
                <a:gd name="T37" fmla="*/ 4 h 124"/>
                <a:gd name="T38" fmla="*/ 105 w 309"/>
                <a:gd name="T39" fmla="*/ 4 h 124"/>
                <a:gd name="T40" fmla="*/ 104 w 309"/>
                <a:gd name="T41" fmla="*/ 5 h 124"/>
                <a:gd name="T42" fmla="*/ 101 w 309"/>
                <a:gd name="T43" fmla="*/ 8 h 124"/>
                <a:gd name="T44" fmla="*/ 100 w 309"/>
                <a:gd name="T45" fmla="*/ 10 h 124"/>
                <a:gd name="T46" fmla="*/ 98 w 309"/>
                <a:gd name="T47" fmla="*/ 12 h 124"/>
                <a:gd name="T48" fmla="*/ 84 w 309"/>
                <a:gd name="T49" fmla="*/ 29 h 124"/>
                <a:gd name="T50" fmla="*/ 81 w 309"/>
                <a:gd name="T51" fmla="*/ 32 h 124"/>
                <a:gd name="T52" fmla="*/ 48 w 309"/>
                <a:gd name="T53" fmla="*/ 71 h 124"/>
                <a:gd name="T54" fmla="*/ 47 w 309"/>
                <a:gd name="T55" fmla="*/ 73 h 124"/>
                <a:gd name="T56" fmla="*/ 3 w 309"/>
                <a:gd name="T57" fmla="*/ 124 h 124"/>
                <a:gd name="T58" fmla="*/ 0 w 309"/>
                <a:gd name="T59" fmla="*/ 122 h 124"/>
                <a:gd name="T60" fmla="*/ 42 w 309"/>
                <a:gd name="T61" fmla="*/ 73 h 124"/>
                <a:gd name="T62" fmla="*/ 44 w 309"/>
                <a:gd name="T63" fmla="*/ 71 h 124"/>
                <a:gd name="T64" fmla="*/ 78 w 309"/>
                <a:gd name="T65" fmla="*/ 31 h 124"/>
                <a:gd name="T66" fmla="*/ 80 w 309"/>
                <a:gd name="T67" fmla="*/ 28 h 124"/>
                <a:gd name="T68" fmla="*/ 96 w 309"/>
                <a:gd name="T69" fmla="*/ 10 h 124"/>
                <a:gd name="T70" fmla="*/ 97 w 309"/>
                <a:gd name="T71" fmla="*/ 8 h 124"/>
                <a:gd name="T72" fmla="*/ 99 w 309"/>
                <a:gd name="T73" fmla="*/ 6 h 124"/>
                <a:gd name="T74" fmla="*/ 104 w 309"/>
                <a:gd name="T75" fmla="*/ 1 h 124"/>
                <a:gd name="T76" fmla="*/ 104 w 309"/>
                <a:gd name="T77" fmla="*/ 0 h 124"/>
                <a:gd name="T78" fmla="*/ 104 w 309"/>
                <a:gd name="T79" fmla="*/ 0 h 124"/>
                <a:gd name="T80" fmla="*/ 105 w 309"/>
                <a:gd name="T81" fmla="*/ 0 h 124"/>
                <a:gd name="T82" fmla="*/ 106 w 309"/>
                <a:gd name="T83" fmla="*/ 0 h 124"/>
                <a:gd name="T84" fmla="*/ 112 w 309"/>
                <a:gd name="T85" fmla="*/ 3 h 124"/>
                <a:gd name="T86" fmla="*/ 114 w 309"/>
                <a:gd name="T87" fmla="*/ 3 h 124"/>
                <a:gd name="T88" fmla="*/ 116 w 309"/>
                <a:gd name="T89" fmla="*/ 4 h 124"/>
                <a:gd name="T90" fmla="*/ 149 w 309"/>
                <a:gd name="T91" fmla="*/ 17 h 124"/>
                <a:gd name="T92" fmla="*/ 153 w 309"/>
                <a:gd name="T93" fmla="*/ 18 h 124"/>
                <a:gd name="T94" fmla="*/ 211 w 309"/>
                <a:gd name="T95" fmla="*/ 40 h 124"/>
                <a:gd name="T96" fmla="*/ 213 w 309"/>
                <a:gd name="T97" fmla="*/ 41 h 124"/>
                <a:gd name="T98" fmla="*/ 215 w 309"/>
                <a:gd name="T99" fmla="*/ 42 h 124"/>
                <a:gd name="T100" fmla="*/ 220 w 309"/>
                <a:gd name="T101" fmla="*/ 44 h 124"/>
                <a:gd name="T102" fmla="*/ 222 w 309"/>
                <a:gd name="T103" fmla="*/ 44 h 124"/>
                <a:gd name="T104" fmla="*/ 222 w 309"/>
                <a:gd name="T105" fmla="*/ 44 h 124"/>
                <a:gd name="T106" fmla="*/ 228 w 309"/>
                <a:gd name="T107" fmla="*/ 43 h 124"/>
                <a:gd name="T108" fmla="*/ 231 w 309"/>
                <a:gd name="T109" fmla="*/ 43 h 124"/>
                <a:gd name="T110" fmla="*/ 233 w 309"/>
                <a:gd name="T111" fmla="*/ 43 h 124"/>
                <a:gd name="T112" fmla="*/ 309 w 309"/>
                <a:gd name="T113" fmla="*/ 3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9" h="124">
                  <a:moveTo>
                    <a:pt x="309" y="33"/>
                  </a:moveTo>
                  <a:cubicBezTo>
                    <a:pt x="308" y="34"/>
                    <a:pt x="308" y="35"/>
                    <a:pt x="308" y="36"/>
                  </a:cubicBezTo>
                  <a:cubicBezTo>
                    <a:pt x="233" y="45"/>
                    <a:pt x="233" y="45"/>
                    <a:pt x="233" y="45"/>
                  </a:cubicBezTo>
                  <a:cubicBezTo>
                    <a:pt x="231" y="45"/>
                    <a:pt x="231" y="45"/>
                    <a:pt x="231" y="45"/>
                  </a:cubicBezTo>
                  <a:cubicBezTo>
                    <a:pt x="229" y="46"/>
                    <a:pt x="229" y="46"/>
                    <a:pt x="229" y="46"/>
                  </a:cubicBezTo>
                  <a:cubicBezTo>
                    <a:pt x="222" y="46"/>
                    <a:pt x="222" y="46"/>
                    <a:pt x="222" y="46"/>
                  </a:cubicBezTo>
                  <a:cubicBezTo>
                    <a:pt x="222" y="46"/>
                    <a:pt x="222" y="46"/>
                    <a:pt x="222" y="46"/>
                  </a:cubicBezTo>
                  <a:cubicBezTo>
                    <a:pt x="221" y="46"/>
                    <a:pt x="221" y="46"/>
                    <a:pt x="221" y="46"/>
                  </a:cubicBezTo>
                  <a:cubicBezTo>
                    <a:pt x="221" y="46"/>
                    <a:pt x="221" y="46"/>
                    <a:pt x="221" y="46"/>
                  </a:cubicBezTo>
                  <a:cubicBezTo>
                    <a:pt x="220" y="46"/>
                    <a:pt x="220" y="46"/>
                    <a:pt x="220" y="46"/>
                  </a:cubicBezTo>
                  <a:cubicBezTo>
                    <a:pt x="214" y="44"/>
                    <a:pt x="214" y="44"/>
                    <a:pt x="214" y="44"/>
                  </a:cubicBezTo>
                  <a:cubicBezTo>
                    <a:pt x="212" y="43"/>
                    <a:pt x="212" y="43"/>
                    <a:pt x="212" y="43"/>
                  </a:cubicBezTo>
                  <a:cubicBezTo>
                    <a:pt x="210" y="43"/>
                    <a:pt x="210" y="43"/>
                    <a:pt x="210" y="43"/>
                  </a:cubicBezTo>
                  <a:cubicBezTo>
                    <a:pt x="149" y="20"/>
                    <a:pt x="149" y="20"/>
                    <a:pt x="149" y="20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2" y="124"/>
                    <a:pt x="1" y="123"/>
                    <a:pt x="0" y="122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9" y="6"/>
                    <a:pt x="99" y="6"/>
                    <a:pt x="99" y="6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49" y="17"/>
                    <a:pt x="149" y="17"/>
                    <a:pt x="149" y="17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13" y="41"/>
                    <a:pt x="213" y="41"/>
                    <a:pt x="213" y="41"/>
                  </a:cubicBezTo>
                  <a:cubicBezTo>
                    <a:pt x="215" y="42"/>
                    <a:pt x="215" y="42"/>
                    <a:pt x="215" y="42"/>
                  </a:cubicBezTo>
                  <a:cubicBezTo>
                    <a:pt x="220" y="44"/>
                    <a:pt x="220" y="44"/>
                    <a:pt x="220" y="44"/>
                  </a:cubicBezTo>
                  <a:cubicBezTo>
                    <a:pt x="222" y="44"/>
                    <a:pt x="222" y="44"/>
                    <a:pt x="222" y="44"/>
                  </a:cubicBezTo>
                  <a:cubicBezTo>
                    <a:pt x="222" y="44"/>
                    <a:pt x="222" y="44"/>
                    <a:pt x="222" y="44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3" y="43"/>
                    <a:pt x="233" y="43"/>
                    <a:pt x="233" y="43"/>
                  </a:cubicBezTo>
                  <a:cubicBezTo>
                    <a:pt x="309" y="33"/>
                    <a:pt x="309" y="33"/>
                    <a:pt x="309" y="33"/>
                  </a:cubicBezTo>
                </a:path>
              </a:pathLst>
            </a:custGeom>
            <a:solidFill>
              <a:srgbClr val="374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2" name="Oval 1078"/>
            <p:cNvSpPr>
              <a:spLocks noChangeArrowheads="1"/>
            </p:cNvSpPr>
            <p:nvPr/>
          </p:nvSpPr>
          <p:spPr bwMode="auto">
            <a:xfrm>
              <a:off x="5131" y="1411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3" name="Freeform 1079"/>
            <p:cNvSpPr>
              <a:spLocks noEditPoints="1"/>
            </p:cNvSpPr>
            <p:nvPr/>
          </p:nvSpPr>
          <p:spPr bwMode="auto">
            <a:xfrm>
              <a:off x="5130" y="1410"/>
              <a:ext cx="10" cy="9"/>
            </a:xfrm>
            <a:custGeom>
              <a:avLst/>
              <a:gdLst>
                <a:gd name="T0" fmla="*/ 18 w 25"/>
                <a:gd name="T1" fmla="*/ 1 h 23"/>
                <a:gd name="T2" fmla="*/ 12 w 25"/>
                <a:gd name="T3" fmla="*/ 0 h 23"/>
                <a:gd name="T4" fmla="*/ 11 w 25"/>
                <a:gd name="T5" fmla="*/ 0 h 23"/>
                <a:gd name="T6" fmla="*/ 0 w 25"/>
                <a:gd name="T7" fmla="*/ 13 h 23"/>
                <a:gd name="T8" fmla="*/ 3 w 25"/>
                <a:gd name="T9" fmla="*/ 20 h 23"/>
                <a:gd name="T10" fmla="*/ 5 w 25"/>
                <a:gd name="T11" fmla="*/ 22 h 23"/>
                <a:gd name="T12" fmla="*/ 11 w 25"/>
                <a:gd name="T13" fmla="*/ 23 h 23"/>
                <a:gd name="T14" fmla="*/ 13 w 25"/>
                <a:gd name="T15" fmla="*/ 23 h 23"/>
                <a:gd name="T16" fmla="*/ 22 w 25"/>
                <a:gd name="T17" fmla="*/ 17 h 23"/>
                <a:gd name="T18" fmla="*/ 23 w 25"/>
                <a:gd name="T19" fmla="*/ 14 h 23"/>
                <a:gd name="T20" fmla="*/ 18 w 25"/>
                <a:gd name="T21" fmla="*/ 1 h 23"/>
                <a:gd name="T22" fmla="*/ 18 w 25"/>
                <a:gd name="T23" fmla="*/ 1 h 23"/>
                <a:gd name="T24" fmla="*/ 19 w 25"/>
                <a:gd name="T25" fmla="*/ 13 h 23"/>
                <a:gd name="T26" fmla="*/ 18 w 25"/>
                <a:gd name="T27" fmla="*/ 16 h 23"/>
                <a:gd name="T28" fmla="*/ 13 w 25"/>
                <a:gd name="T29" fmla="*/ 19 h 23"/>
                <a:gd name="T30" fmla="*/ 11 w 25"/>
                <a:gd name="T31" fmla="*/ 19 h 23"/>
                <a:gd name="T32" fmla="*/ 8 w 25"/>
                <a:gd name="T33" fmla="*/ 18 h 23"/>
                <a:gd name="T34" fmla="*/ 6 w 25"/>
                <a:gd name="T35" fmla="*/ 16 h 23"/>
                <a:gd name="T36" fmla="*/ 4 w 25"/>
                <a:gd name="T37" fmla="*/ 12 h 23"/>
                <a:gd name="T38" fmla="*/ 11 w 25"/>
                <a:gd name="T39" fmla="*/ 4 h 23"/>
                <a:gd name="T40" fmla="*/ 13 w 25"/>
                <a:gd name="T41" fmla="*/ 4 h 23"/>
                <a:gd name="T42" fmla="*/ 19 w 25"/>
                <a:gd name="T43" fmla="*/ 12 h 23"/>
                <a:gd name="T44" fmla="*/ 19 w 25"/>
                <a:gd name="T45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23">
                  <a:moveTo>
                    <a:pt x="18" y="1"/>
                  </a:moveTo>
                  <a:cubicBezTo>
                    <a:pt x="16" y="0"/>
                    <a:pt x="14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0"/>
                    <a:pt x="0" y="6"/>
                    <a:pt x="0" y="13"/>
                  </a:cubicBezTo>
                  <a:cubicBezTo>
                    <a:pt x="0" y="15"/>
                    <a:pt x="1" y="18"/>
                    <a:pt x="3" y="20"/>
                  </a:cubicBezTo>
                  <a:cubicBezTo>
                    <a:pt x="4" y="20"/>
                    <a:pt x="5" y="21"/>
                    <a:pt x="5" y="22"/>
                  </a:cubicBezTo>
                  <a:cubicBezTo>
                    <a:pt x="7" y="23"/>
                    <a:pt x="9" y="23"/>
                    <a:pt x="11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7" y="23"/>
                    <a:pt x="20" y="21"/>
                    <a:pt x="22" y="17"/>
                  </a:cubicBezTo>
                  <a:cubicBezTo>
                    <a:pt x="23" y="16"/>
                    <a:pt x="23" y="15"/>
                    <a:pt x="23" y="14"/>
                  </a:cubicBezTo>
                  <a:cubicBezTo>
                    <a:pt x="25" y="9"/>
                    <a:pt x="22" y="4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moveTo>
                    <a:pt x="19" y="13"/>
                  </a:moveTo>
                  <a:cubicBezTo>
                    <a:pt x="19" y="14"/>
                    <a:pt x="19" y="15"/>
                    <a:pt x="18" y="16"/>
                  </a:cubicBezTo>
                  <a:cubicBezTo>
                    <a:pt x="17" y="18"/>
                    <a:pt x="15" y="19"/>
                    <a:pt x="13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9" y="19"/>
                    <a:pt x="8" y="18"/>
                  </a:cubicBezTo>
                  <a:cubicBezTo>
                    <a:pt x="7" y="18"/>
                    <a:pt x="6" y="17"/>
                    <a:pt x="6" y="16"/>
                  </a:cubicBezTo>
                  <a:cubicBezTo>
                    <a:pt x="5" y="15"/>
                    <a:pt x="4" y="13"/>
                    <a:pt x="4" y="12"/>
                  </a:cubicBezTo>
                  <a:cubicBezTo>
                    <a:pt x="4" y="8"/>
                    <a:pt x="7" y="4"/>
                    <a:pt x="11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6" y="4"/>
                    <a:pt x="19" y="8"/>
                    <a:pt x="19" y="12"/>
                  </a:cubicBezTo>
                  <a:cubicBezTo>
                    <a:pt x="19" y="12"/>
                    <a:pt x="19" y="12"/>
                    <a:pt x="19" y="13"/>
                  </a:cubicBezTo>
                </a:path>
              </a:pathLst>
            </a:custGeom>
            <a:solidFill>
              <a:srgbClr val="374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4" name="Oval 1080"/>
            <p:cNvSpPr>
              <a:spLocks noChangeArrowheads="1"/>
            </p:cNvSpPr>
            <p:nvPr/>
          </p:nvSpPr>
          <p:spPr bwMode="auto">
            <a:xfrm>
              <a:off x="5176" y="1428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5" name="Freeform 1081"/>
            <p:cNvSpPr>
              <a:spLocks noEditPoints="1"/>
            </p:cNvSpPr>
            <p:nvPr/>
          </p:nvSpPr>
          <p:spPr bwMode="auto">
            <a:xfrm>
              <a:off x="5175" y="1427"/>
              <a:ext cx="9" cy="9"/>
            </a:xfrm>
            <a:custGeom>
              <a:avLst/>
              <a:gdLst>
                <a:gd name="T0" fmla="*/ 24 w 24"/>
                <a:gd name="T1" fmla="*/ 11 h 24"/>
                <a:gd name="T2" fmla="*/ 24 w 24"/>
                <a:gd name="T3" fmla="*/ 9 h 24"/>
                <a:gd name="T4" fmla="*/ 13 w 24"/>
                <a:gd name="T5" fmla="*/ 0 h 24"/>
                <a:gd name="T6" fmla="*/ 11 w 24"/>
                <a:gd name="T7" fmla="*/ 0 h 24"/>
                <a:gd name="T8" fmla="*/ 2 w 24"/>
                <a:gd name="T9" fmla="*/ 6 h 24"/>
                <a:gd name="T10" fmla="*/ 1 w 24"/>
                <a:gd name="T11" fmla="*/ 8 h 24"/>
                <a:gd name="T12" fmla="*/ 0 w 24"/>
                <a:gd name="T13" fmla="*/ 12 h 24"/>
                <a:gd name="T14" fmla="*/ 11 w 24"/>
                <a:gd name="T15" fmla="*/ 24 h 24"/>
                <a:gd name="T16" fmla="*/ 12 w 24"/>
                <a:gd name="T17" fmla="*/ 24 h 24"/>
                <a:gd name="T18" fmla="*/ 13 w 24"/>
                <a:gd name="T19" fmla="*/ 24 h 24"/>
                <a:gd name="T20" fmla="*/ 24 w 24"/>
                <a:gd name="T21" fmla="*/ 12 h 24"/>
                <a:gd name="T22" fmla="*/ 24 w 24"/>
                <a:gd name="T23" fmla="*/ 11 h 24"/>
                <a:gd name="T24" fmla="*/ 20 w 24"/>
                <a:gd name="T25" fmla="*/ 12 h 24"/>
                <a:gd name="T26" fmla="*/ 13 w 24"/>
                <a:gd name="T27" fmla="*/ 19 h 24"/>
                <a:gd name="T28" fmla="*/ 12 w 24"/>
                <a:gd name="T29" fmla="*/ 19 h 24"/>
                <a:gd name="T30" fmla="*/ 11 w 24"/>
                <a:gd name="T31" fmla="*/ 19 h 24"/>
                <a:gd name="T32" fmla="*/ 5 w 24"/>
                <a:gd name="T33" fmla="*/ 12 h 24"/>
                <a:gd name="T34" fmla="*/ 5 w 24"/>
                <a:gd name="T35" fmla="*/ 10 h 24"/>
                <a:gd name="T36" fmla="*/ 6 w 24"/>
                <a:gd name="T37" fmla="*/ 8 h 24"/>
                <a:gd name="T38" fmla="*/ 11 w 24"/>
                <a:gd name="T39" fmla="*/ 4 h 24"/>
                <a:gd name="T40" fmla="*/ 12 w 24"/>
                <a:gd name="T41" fmla="*/ 4 h 24"/>
                <a:gd name="T42" fmla="*/ 13 w 24"/>
                <a:gd name="T43" fmla="*/ 4 h 24"/>
                <a:gd name="T44" fmla="*/ 19 w 24"/>
                <a:gd name="T45" fmla="*/ 9 h 24"/>
                <a:gd name="T46" fmla="*/ 20 w 24"/>
                <a:gd name="T47" fmla="*/ 12 h 24"/>
                <a:gd name="T48" fmla="*/ 20 w 24"/>
                <a:gd name="T4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24">
                  <a:moveTo>
                    <a:pt x="24" y="11"/>
                  </a:moveTo>
                  <a:cubicBezTo>
                    <a:pt x="24" y="10"/>
                    <a:pt x="24" y="9"/>
                    <a:pt x="24" y="9"/>
                  </a:cubicBezTo>
                  <a:cubicBezTo>
                    <a:pt x="22" y="4"/>
                    <a:pt x="18" y="0"/>
                    <a:pt x="1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3"/>
                    <a:pt x="2" y="6"/>
                  </a:cubicBezTo>
                  <a:cubicBezTo>
                    <a:pt x="2" y="7"/>
                    <a:pt x="1" y="8"/>
                    <a:pt x="1" y="8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8"/>
                    <a:pt x="5" y="23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20" y="23"/>
                    <a:pt x="24" y="18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moveTo>
                    <a:pt x="20" y="12"/>
                  </a:moveTo>
                  <a:cubicBezTo>
                    <a:pt x="20" y="16"/>
                    <a:pt x="17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8" y="19"/>
                    <a:pt x="5" y="16"/>
                    <a:pt x="5" y="12"/>
                  </a:cubicBezTo>
                  <a:cubicBezTo>
                    <a:pt x="5" y="11"/>
                    <a:pt x="5" y="11"/>
                    <a:pt x="5" y="10"/>
                  </a:cubicBezTo>
                  <a:cubicBezTo>
                    <a:pt x="5" y="9"/>
                    <a:pt x="6" y="8"/>
                    <a:pt x="6" y="8"/>
                  </a:cubicBezTo>
                  <a:cubicBezTo>
                    <a:pt x="7" y="6"/>
                    <a:pt x="9" y="5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6" y="5"/>
                    <a:pt x="18" y="6"/>
                    <a:pt x="19" y="9"/>
                  </a:cubicBezTo>
                  <a:cubicBezTo>
                    <a:pt x="20" y="10"/>
                    <a:pt x="20" y="11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</a:path>
              </a:pathLst>
            </a:custGeom>
            <a:solidFill>
              <a:srgbClr val="374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6" name="Freeform 1082"/>
            <p:cNvSpPr>
              <a:spLocks noEditPoints="1"/>
            </p:cNvSpPr>
            <p:nvPr/>
          </p:nvSpPr>
          <p:spPr bwMode="auto">
            <a:xfrm>
              <a:off x="5039" y="1295"/>
              <a:ext cx="202" cy="201"/>
            </a:xfrm>
            <a:custGeom>
              <a:avLst/>
              <a:gdLst>
                <a:gd name="T0" fmla="*/ 216 w 525"/>
                <a:gd name="T1" fmla="*/ 500 h 525"/>
                <a:gd name="T2" fmla="*/ 25 w 525"/>
                <a:gd name="T3" fmla="*/ 216 h 525"/>
                <a:gd name="T4" fmla="*/ 309 w 525"/>
                <a:gd name="T5" fmla="*/ 26 h 525"/>
                <a:gd name="T6" fmla="*/ 499 w 525"/>
                <a:gd name="T7" fmla="*/ 309 h 525"/>
                <a:gd name="T8" fmla="*/ 499 w 525"/>
                <a:gd name="T9" fmla="*/ 310 h 525"/>
                <a:gd name="T10" fmla="*/ 216 w 525"/>
                <a:gd name="T11" fmla="*/ 500 h 525"/>
                <a:gd name="T12" fmla="*/ 221 w 525"/>
                <a:gd name="T13" fmla="*/ 473 h 525"/>
                <a:gd name="T14" fmla="*/ 472 w 525"/>
                <a:gd name="T15" fmla="*/ 304 h 525"/>
                <a:gd name="T16" fmla="*/ 304 w 525"/>
                <a:gd name="T17" fmla="*/ 53 h 525"/>
                <a:gd name="T18" fmla="*/ 53 w 525"/>
                <a:gd name="T19" fmla="*/ 222 h 525"/>
                <a:gd name="T20" fmla="*/ 221 w 525"/>
                <a:gd name="T21" fmla="*/ 473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5" h="525">
                  <a:moveTo>
                    <a:pt x="216" y="500"/>
                  </a:moveTo>
                  <a:cubicBezTo>
                    <a:pt x="85" y="474"/>
                    <a:pt x="0" y="347"/>
                    <a:pt x="25" y="216"/>
                  </a:cubicBezTo>
                  <a:cubicBezTo>
                    <a:pt x="51" y="86"/>
                    <a:pt x="178" y="0"/>
                    <a:pt x="309" y="26"/>
                  </a:cubicBezTo>
                  <a:cubicBezTo>
                    <a:pt x="440" y="52"/>
                    <a:pt x="525" y="179"/>
                    <a:pt x="499" y="309"/>
                  </a:cubicBezTo>
                  <a:cubicBezTo>
                    <a:pt x="499" y="310"/>
                    <a:pt x="499" y="310"/>
                    <a:pt x="499" y="310"/>
                  </a:cubicBezTo>
                  <a:cubicBezTo>
                    <a:pt x="473" y="440"/>
                    <a:pt x="346" y="525"/>
                    <a:pt x="216" y="500"/>
                  </a:cubicBezTo>
                  <a:moveTo>
                    <a:pt x="221" y="473"/>
                  </a:moveTo>
                  <a:cubicBezTo>
                    <a:pt x="337" y="495"/>
                    <a:pt x="449" y="420"/>
                    <a:pt x="472" y="304"/>
                  </a:cubicBezTo>
                  <a:cubicBezTo>
                    <a:pt x="495" y="189"/>
                    <a:pt x="419" y="76"/>
                    <a:pt x="304" y="53"/>
                  </a:cubicBezTo>
                  <a:cubicBezTo>
                    <a:pt x="188" y="31"/>
                    <a:pt x="76" y="106"/>
                    <a:pt x="53" y="222"/>
                  </a:cubicBezTo>
                  <a:cubicBezTo>
                    <a:pt x="30" y="337"/>
                    <a:pt x="105" y="450"/>
                    <a:pt x="221" y="473"/>
                  </a:cubicBezTo>
                </a:path>
              </a:pathLst>
            </a:custGeom>
            <a:solidFill>
              <a:srgbClr val="374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7" name="Freeform 1083"/>
            <p:cNvSpPr>
              <a:spLocks noEditPoints="1"/>
            </p:cNvSpPr>
            <p:nvPr/>
          </p:nvSpPr>
          <p:spPr bwMode="auto">
            <a:xfrm>
              <a:off x="5035" y="1291"/>
              <a:ext cx="201" cy="210"/>
            </a:xfrm>
            <a:custGeom>
              <a:avLst/>
              <a:gdLst>
                <a:gd name="T0" fmla="*/ 488 w 524"/>
                <a:gd name="T1" fmla="*/ 221 h 548"/>
                <a:gd name="T2" fmla="*/ 457 w 524"/>
                <a:gd name="T3" fmla="*/ 151 h 548"/>
                <a:gd name="T4" fmla="*/ 150 w 524"/>
                <a:gd name="T5" fmla="*/ 91 h 548"/>
                <a:gd name="T6" fmla="*/ 90 w 524"/>
                <a:gd name="T7" fmla="*/ 397 h 548"/>
                <a:gd name="T8" fmla="*/ 396 w 524"/>
                <a:gd name="T9" fmla="*/ 458 h 548"/>
                <a:gd name="T10" fmla="*/ 490 w 524"/>
                <a:gd name="T11" fmla="*/ 317 h 548"/>
                <a:gd name="T12" fmla="*/ 488 w 524"/>
                <a:gd name="T13" fmla="*/ 221 h 548"/>
                <a:gd name="T14" fmla="*/ 476 w 524"/>
                <a:gd name="T15" fmla="*/ 314 h 548"/>
                <a:gd name="T16" fmla="*/ 233 w 524"/>
                <a:gd name="T17" fmla="*/ 477 h 548"/>
                <a:gd name="T18" fmla="*/ 70 w 524"/>
                <a:gd name="T19" fmla="*/ 234 h 548"/>
                <a:gd name="T20" fmla="*/ 313 w 524"/>
                <a:gd name="T21" fmla="*/ 71 h 548"/>
                <a:gd name="T22" fmla="*/ 445 w 524"/>
                <a:gd name="T23" fmla="*/ 159 h 548"/>
                <a:gd name="T24" fmla="*/ 476 w 524"/>
                <a:gd name="T25" fmla="*/ 314 h 548"/>
                <a:gd name="T26" fmla="*/ 476 w 524"/>
                <a:gd name="T27" fmla="*/ 314 h 548"/>
                <a:gd name="T28" fmla="*/ 488 w 524"/>
                <a:gd name="T29" fmla="*/ 221 h 548"/>
                <a:gd name="T30" fmla="*/ 457 w 524"/>
                <a:gd name="T31" fmla="*/ 151 h 548"/>
                <a:gd name="T32" fmla="*/ 150 w 524"/>
                <a:gd name="T33" fmla="*/ 91 h 548"/>
                <a:gd name="T34" fmla="*/ 90 w 524"/>
                <a:gd name="T35" fmla="*/ 397 h 548"/>
                <a:gd name="T36" fmla="*/ 396 w 524"/>
                <a:gd name="T37" fmla="*/ 458 h 548"/>
                <a:gd name="T38" fmla="*/ 490 w 524"/>
                <a:gd name="T39" fmla="*/ 317 h 548"/>
                <a:gd name="T40" fmla="*/ 488 w 524"/>
                <a:gd name="T41" fmla="*/ 221 h 548"/>
                <a:gd name="T42" fmla="*/ 476 w 524"/>
                <a:gd name="T43" fmla="*/ 314 h 548"/>
                <a:gd name="T44" fmla="*/ 233 w 524"/>
                <a:gd name="T45" fmla="*/ 477 h 548"/>
                <a:gd name="T46" fmla="*/ 70 w 524"/>
                <a:gd name="T47" fmla="*/ 234 h 548"/>
                <a:gd name="T48" fmla="*/ 313 w 524"/>
                <a:gd name="T49" fmla="*/ 71 h 548"/>
                <a:gd name="T50" fmla="*/ 445 w 524"/>
                <a:gd name="T51" fmla="*/ 159 h 548"/>
                <a:gd name="T52" fmla="*/ 476 w 524"/>
                <a:gd name="T53" fmla="*/ 314 h 548"/>
                <a:gd name="T54" fmla="*/ 476 w 524"/>
                <a:gd name="T55" fmla="*/ 314 h 548"/>
                <a:gd name="T56" fmla="*/ 515 w 524"/>
                <a:gd name="T57" fmla="*/ 215 h 548"/>
                <a:gd name="T58" fmla="*/ 214 w 524"/>
                <a:gd name="T59" fmla="*/ 33 h 548"/>
                <a:gd name="T60" fmla="*/ 32 w 524"/>
                <a:gd name="T61" fmla="*/ 333 h 548"/>
                <a:gd name="T62" fmla="*/ 333 w 524"/>
                <a:gd name="T63" fmla="*/ 515 h 548"/>
                <a:gd name="T64" fmla="*/ 517 w 524"/>
                <a:gd name="T65" fmla="*/ 322 h 548"/>
                <a:gd name="T66" fmla="*/ 515 w 524"/>
                <a:gd name="T67" fmla="*/ 215 h 548"/>
                <a:gd name="T68" fmla="*/ 515 w 524"/>
                <a:gd name="T69" fmla="*/ 215 h 548"/>
                <a:gd name="T70" fmla="*/ 503 w 524"/>
                <a:gd name="T71" fmla="*/ 319 h 548"/>
                <a:gd name="T72" fmla="*/ 228 w 524"/>
                <a:gd name="T73" fmla="*/ 504 h 548"/>
                <a:gd name="T74" fmla="*/ 43 w 524"/>
                <a:gd name="T75" fmla="*/ 229 h 548"/>
                <a:gd name="T76" fmla="*/ 318 w 524"/>
                <a:gd name="T77" fmla="*/ 44 h 548"/>
                <a:gd name="T78" fmla="*/ 501 w 524"/>
                <a:gd name="T79" fmla="*/ 218 h 548"/>
                <a:gd name="T80" fmla="*/ 503 w 524"/>
                <a:gd name="T81" fmla="*/ 319 h 548"/>
                <a:gd name="T82" fmla="*/ 503 w 524"/>
                <a:gd name="T83" fmla="*/ 319 h 548"/>
                <a:gd name="T84" fmla="*/ 457 w 524"/>
                <a:gd name="T85" fmla="*/ 151 h 548"/>
                <a:gd name="T86" fmla="*/ 150 w 524"/>
                <a:gd name="T87" fmla="*/ 91 h 548"/>
                <a:gd name="T88" fmla="*/ 90 w 524"/>
                <a:gd name="T89" fmla="*/ 397 h 548"/>
                <a:gd name="T90" fmla="*/ 396 w 524"/>
                <a:gd name="T91" fmla="*/ 458 h 548"/>
                <a:gd name="T92" fmla="*/ 490 w 524"/>
                <a:gd name="T93" fmla="*/ 317 h 548"/>
                <a:gd name="T94" fmla="*/ 488 w 524"/>
                <a:gd name="T95" fmla="*/ 221 h 548"/>
                <a:gd name="T96" fmla="*/ 457 w 524"/>
                <a:gd name="T97" fmla="*/ 151 h 548"/>
                <a:gd name="T98" fmla="*/ 476 w 524"/>
                <a:gd name="T99" fmla="*/ 314 h 548"/>
                <a:gd name="T100" fmla="*/ 233 w 524"/>
                <a:gd name="T101" fmla="*/ 477 h 548"/>
                <a:gd name="T102" fmla="*/ 70 w 524"/>
                <a:gd name="T103" fmla="*/ 234 h 548"/>
                <a:gd name="T104" fmla="*/ 313 w 524"/>
                <a:gd name="T105" fmla="*/ 71 h 548"/>
                <a:gd name="T106" fmla="*/ 445 w 524"/>
                <a:gd name="T107" fmla="*/ 159 h 548"/>
                <a:gd name="T108" fmla="*/ 476 w 524"/>
                <a:gd name="T109" fmla="*/ 314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24" h="548">
                  <a:moveTo>
                    <a:pt x="488" y="221"/>
                  </a:moveTo>
                  <a:cubicBezTo>
                    <a:pt x="482" y="196"/>
                    <a:pt x="471" y="172"/>
                    <a:pt x="457" y="151"/>
                  </a:cubicBezTo>
                  <a:cubicBezTo>
                    <a:pt x="389" y="50"/>
                    <a:pt x="252" y="23"/>
                    <a:pt x="150" y="91"/>
                  </a:cubicBezTo>
                  <a:cubicBezTo>
                    <a:pt x="49" y="159"/>
                    <a:pt x="22" y="296"/>
                    <a:pt x="90" y="397"/>
                  </a:cubicBezTo>
                  <a:cubicBezTo>
                    <a:pt x="158" y="498"/>
                    <a:pt x="295" y="525"/>
                    <a:pt x="396" y="458"/>
                  </a:cubicBezTo>
                  <a:cubicBezTo>
                    <a:pt x="445" y="425"/>
                    <a:pt x="479" y="374"/>
                    <a:pt x="490" y="317"/>
                  </a:cubicBezTo>
                  <a:cubicBezTo>
                    <a:pt x="496" y="285"/>
                    <a:pt x="496" y="253"/>
                    <a:pt x="488" y="221"/>
                  </a:cubicBezTo>
                  <a:moveTo>
                    <a:pt x="476" y="314"/>
                  </a:moveTo>
                  <a:cubicBezTo>
                    <a:pt x="454" y="426"/>
                    <a:pt x="345" y="499"/>
                    <a:pt x="233" y="477"/>
                  </a:cubicBezTo>
                  <a:cubicBezTo>
                    <a:pt x="121" y="455"/>
                    <a:pt x="48" y="346"/>
                    <a:pt x="70" y="234"/>
                  </a:cubicBezTo>
                  <a:cubicBezTo>
                    <a:pt x="92" y="122"/>
                    <a:pt x="201" y="49"/>
                    <a:pt x="313" y="71"/>
                  </a:cubicBezTo>
                  <a:cubicBezTo>
                    <a:pt x="367" y="82"/>
                    <a:pt x="414" y="113"/>
                    <a:pt x="445" y="159"/>
                  </a:cubicBezTo>
                  <a:cubicBezTo>
                    <a:pt x="475" y="204"/>
                    <a:pt x="486" y="260"/>
                    <a:pt x="476" y="314"/>
                  </a:cubicBezTo>
                  <a:cubicBezTo>
                    <a:pt x="476" y="314"/>
                    <a:pt x="476" y="314"/>
                    <a:pt x="476" y="314"/>
                  </a:cubicBezTo>
                  <a:moveTo>
                    <a:pt x="488" y="221"/>
                  </a:moveTo>
                  <a:cubicBezTo>
                    <a:pt x="482" y="196"/>
                    <a:pt x="471" y="172"/>
                    <a:pt x="457" y="151"/>
                  </a:cubicBezTo>
                  <a:cubicBezTo>
                    <a:pt x="389" y="50"/>
                    <a:pt x="252" y="23"/>
                    <a:pt x="150" y="91"/>
                  </a:cubicBezTo>
                  <a:cubicBezTo>
                    <a:pt x="49" y="159"/>
                    <a:pt x="22" y="296"/>
                    <a:pt x="90" y="397"/>
                  </a:cubicBezTo>
                  <a:cubicBezTo>
                    <a:pt x="158" y="498"/>
                    <a:pt x="295" y="525"/>
                    <a:pt x="396" y="458"/>
                  </a:cubicBezTo>
                  <a:cubicBezTo>
                    <a:pt x="445" y="425"/>
                    <a:pt x="479" y="374"/>
                    <a:pt x="490" y="317"/>
                  </a:cubicBezTo>
                  <a:cubicBezTo>
                    <a:pt x="496" y="285"/>
                    <a:pt x="496" y="253"/>
                    <a:pt x="488" y="221"/>
                  </a:cubicBezTo>
                  <a:moveTo>
                    <a:pt x="476" y="314"/>
                  </a:moveTo>
                  <a:cubicBezTo>
                    <a:pt x="454" y="426"/>
                    <a:pt x="345" y="499"/>
                    <a:pt x="233" y="477"/>
                  </a:cubicBezTo>
                  <a:cubicBezTo>
                    <a:pt x="121" y="455"/>
                    <a:pt x="48" y="346"/>
                    <a:pt x="70" y="234"/>
                  </a:cubicBezTo>
                  <a:cubicBezTo>
                    <a:pt x="92" y="122"/>
                    <a:pt x="201" y="49"/>
                    <a:pt x="313" y="71"/>
                  </a:cubicBezTo>
                  <a:cubicBezTo>
                    <a:pt x="367" y="82"/>
                    <a:pt x="414" y="113"/>
                    <a:pt x="445" y="159"/>
                  </a:cubicBezTo>
                  <a:cubicBezTo>
                    <a:pt x="475" y="204"/>
                    <a:pt x="486" y="260"/>
                    <a:pt x="476" y="314"/>
                  </a:cubicBezTo>
                  <a:cubicBezTo>
                    <a:pt x="476" y="314"/>
                    <a:pt x="476" y="314"/>
                    <a:pt x="476" y="314"/>
                  </a:cubicBezTo>
                  <a:moveTo>
                    <a:pt x="515" y="215"/>
                  </a:moveTo>
                  <a:cubicBezTo>
                    <a:pt x="482" y="81"/>
                    <a:pt x="348" y="0"/>
                    <a:pt x="214" y="33"/>
                  </a:cubicBezTo>
                  <a:cubicBezTo>
                    <a:pt x="81" y="65"/>
                    <a:pt x="0" y="200"/>
                    <a:pt x="32" y="333"/>
                  </a:cubicBezTo>
                  <a:cubicBezTo>
                    <a:pt x="65" y="466"/>
                    <a:pt x="199" y="548"/>
                    <a:pt x="333" y="515"/>
                  </a:cubicBezTo>
                  <a:cubicBezTo>
                    <a:pt x="426" y="492"/>
                    <a:pt x="498" y="417"/>
                    <a:pt x="517" y="322"/>
                  </a:cubicBezTo>
                  <a:cubicBezTo>
                    <a:pt x="524" y="286"/>
                    <a:pt x="523" y="250"/>
                    <a:pt x="515" y="215"/>
                  </a:cubicBezTo>
                  <a:cubicBezTo>
                    <a:pt x="515" y="215"/>
                    <a:pt x="515" y="215"/>
                    <a:pt x="515" y="215"/>
                  </a:cubicBezTo>
                  <a:moveTo>
                    <a:pt x="503" y="319"/>
                  </a:moveTo>
                  <a:cubicBezTo>
                    <a:pt x="478" y="446"/>
                    <a:pt x="355" y="529"/>
                    <a:pt x="228" y="504"/>
                  </a:cubicBezTo>
                  <a:cubicBezTo>
                    <a:pt x="101" y="479"/>
                    <a:pt x="18" y="356"/>
                    <a:pt x="43" y="229"/>
                  </a:cubicBezTo>
                  <a:cubicBezTo>
                    <a:pt x="68" y="102"/>
                    <a:pt x="192" y="19"/>
                    <a:pt x="318" y="44"/>
                  </a:cubicBezTo>
                  <a:cubicBezTo>
                    <a:pt x="408" y="62"/>
                    <a:pt x="479" y="130"/>
                    <a:pt x="501" y="218"/>
                  </a:cubicBezTo>
                  <a:cubicBezTo>
                    <a:pt x="509" y="251"/>
                    <a:pt x="510" y="286"/>
                    <a:pt x="503" y="319"/>
                  </a:cubicBezTo>
                  <a:cubicBezTo>
                    <a:pt x="503" y="319"/>
                    <a:pt x="503" y="319"/>
                    <a:pt x="503" y="319"/>
                  </a:cubicBezTo>
                  <a:moveTo>
                    <a:pt x="457" y="151"/>
                  </a:moveTo>
                  <a:cubicBezTo>
                    <a:pt x="389" y="50"/>
                    <a:pt x="252" y="23"/>
                    <a:pt x="150" y="91"/>
                  </a:cubicBezTo>
                  <a:cubicBezTo>
                    <a:pt x="49" y="159"/>
                    <a:pt x="22" y="296"/>
                    <a:pt x="90" y="397"/>
                  </a:cubicBezTo>
                  <a:cubicBezTo>
                    <a:pt x="158" y="498"/>
                    <a:pt x="295" y="525"/>
                    <a:pt x="396" y="458"/>
                  </a:cubicBezTo>
                  <a:cubicBezTo>
                    <a:pt x="445" y="425"/>
                    <a:pt x="479" y="374"/>
                    <a:pt x="490" y="317"/>
                  </a:cubicBezTo>
                  <a:cubicBezTo>
                    <a:pt x="496" y="285"/>
                    <a:pt x="496" y="253"/>
                    <a:pt x="488" y="221"/>
                  </a:cubicBezTo>
                  <a:cubicBezTo>
                    <a:pt x="482" y="196"/>
                    <a:pt x="471" y="172"/>
                    <a:pt x="457" y="151"/>
                  </a:cubicBezTo>
                  <a:moveTo>
                    <a:pt x="476" y="314"/>
                  </a:moveTo>
                  <a:cubicBezTo>
                    <a:pt x="454" y="426"/>
                    <a:pt x="345" y="499"/>
                    <a:pt x="233" y="477"/>
                  </a:cubicBezTo>
                  <a:cubicBezTo>
                    <a:pt x="121" y="455"/>
                    <a:pt x="48" y="346"/>
                    <a:pt x="70" y="234"/>
                  </a:cubicBezTo>
                  <a:cubicBezTo>
                    <a:pt x="92" y="122"/>
                    <a:pt x="201" y="49"/>
                    <a:pt x="313" y="71"/>
                  </a:cubicBezTo>
                  <a:cubicBezTo>
                    <a:pt x="367" y="82"/>
                    <a:pt x="414" y="113"/>
                    <a:pt x="445" y="159"/>
                  </a:cubicBezTo>
                  <a:cubicBezTo>
                    <a:pt x="475" y="204"/>
                    <a:pt x="486" y="260"/>
                    <a:pt x="476" y="314"/>
                  </a:cubicBezTo>
                </a:path>
              </a:pathLst>
            </a:custGeom>
            <a:solidFill>
              <a:srgbClr val="374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8" name="Freeform 1084"/>
            <p:cNvSpPr>
              <a:spLocks/>
            </p:cNvSpPr>
            <p:nvPr/>
          </p:nvSpPr>
          <p:spPr bwMode="auto">
            <a:xfrm>
              <a:off x="5098" y="1323"/>
              <a:ext cx="11" cy="6"/>
            </a:xfrm>
            <a:custGeom>
              <a:avLst/>
              <a:gdLst>
                <a:gd name="T0" fmla="*/ 30 w 30"/>
                <a:gd name="T1" fmla="*/ 0 h 15"/>
                <a:gd name="T2" fmla="*/ 0 w 30"/>
                <a:gd name="T3" fmla="*/ 15 h 15"/>
                <a:gd name="T4" fmla="*/ 10 w 30"/>
                <a:gd name="T5" fmla="*/ 9 h 15"/>
                <a:gd name="T6" fmla="*/ 10 w 30"/>
                <a:gd name="T7" fmla="*/ 9 h 15"/>
                <a:gd name="T8" fmla="*/ 30 w 30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30" y="0"/>
                  </a:moveTo>
                  <a:cubicBezTo>
                    <a:pt x="19" y="4"/>
                    <a:pt x="9" y="9"/>
                    <a:pt x="0" y="15"/>
                  </a:cubicBezTo>
                  <a:cubicBezTo>
                    <a:pt x="3" y="13"/>
                    <a:pt x="6" y="11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6" y="5"/>
                    <a:pt x="23" y="2"/>
                    <a:pt x="30" y="0"/>
                  </a:cubicBezTo>
                </a:path>
              </a:pathLst>
            </a:custGeom>
            <a:solidFill>
              <a:srgbClr val="687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9" name="Freeform 1085"/>
            <p:cNvSpPr>
              <a:spLocks noEditPoints="1"/>
            </p:cNvSpPr>
            <p:nvPr/>
          </p:nvSpPr>
          <p:spPr bwMode="auto">
            <a:xfrm>
              <a:off x="5060" y="1359"/>
              <a:ext cx="157" cy="116"/>
            </a:xfrm>
            <a:custGeom>
              <a:avLst/>
              <a:gdLst>
                <a:gd name="T0" fmla="*/ 263 w 409"/>
                <a:gd name="T1" fmla="*/ 295 h 303"/>
                <a:gd name="T2" fmla="*/ 209 w 409"/>
                <a:gd name="T3" fmla="*/ 302 h 303"/>
                <a:gd name="T4" fmla="*/ 196 w 409"/>
                <a:gd name="T5" fmla="*/ 302 h 303"/>
                <a:gd name="T6" fmla="*/ 194 w 409"/>
                <a:gd name="T7" fmla="*/ 302 h 303"/>
                <a:gd name="T8" fmla="*/ 168 w 409"/>
                <a:gd name="T9" fmla="*/ 299 h 303"/>
                <a:gd name="T10" fmla="*/ 162 w 409"/>
                <a:gd name="T11" fmla="*/ 298 h 303"/>
                <a:gd name="T12" fmla="*/ 234 w 409"/>
                <a:gd name="T13" fmla="*/ 301 h 303"/>
                <a:gd name="T14" fmla="*/ 269 w 409"/>
                <a:gd name="T15" fmla="*/ 293 h 303"/>
                <a:gd name="T16" fmla="*/ 83 w 409"/>
                <a:gd name="T17" fmla="*/ 261 h 303"/>
                <a:gd name="T18" fmla="*/ 161 w 409"/>
                <a:gd name="T19" fmla="*/ 297 h 303"/>
                <a:gd name="T20" fmla="*/ 153 w 409"/>
                <a:gd name="T21" fmla="*/ 295 h 303"/>
                <a:gd name="T22" fmla="*/ 90 w 409"/>
                <a:gd name="T23" fmla="*/ 265 h 303"/>
                <a:gd name="T24" fmla="*/ 54 w 409"/>
                <a:gd name="T25" fmla="*/ 233 h 303"/>
                <a:gd name="T26" fmla="*/ 80 w 409"/>
                <a:gd name="T27" fmla="*/ 259 h 303"/>
                <a:gd name="T28" fmla="*/ 79 w 409"/>
                <a:gd name="T29" fmla="*/ 257 h 303"/>
                <a:gd name="T30" fmla="*/ 54 w 409"/>
                <a:gd name="T31" fmla="*/ 233 h 303"/>
                <a:gd name="T32" fmla="*/ 364 w 409"/>
                <a:gd name="T33" fmla="*/ 232 h 303"/>
                <a:gd name="T34" fmla="*/ 311 w 409"/>
                <a:gd name="T35" fmla="*/ 275 h 303"/>
                <a:gd name="T36" fmla="*/ 271 w 409"/>
                <a:gd name="T37" fmla="*/ 293 h 303"/>
                <a:gd name="T38" fmla="*/ 378 w 409"/>
                <a:gd name="T39" fmla="*/ 214 h 303"/>
                <a:gd name="T40" fmla="*/ 365 w 409"/>
                <a:gd name="T41" fmla="*/ 231 h 303"/>
                <a:gd name="T42" fmla="*/ 378 w 409"/>
                <a:gd name="T43" fmla="*/ 214 h 303"/>
                <a:gd name="T44" fmla="*/ 386 w 409"/>
                <a:gd name="T45" fmla="*/ 202 h 303"/>
                <a:gd name="T46" fmla="*/ 380 w 409"/>
                <a:gd name="T47" fmla="*/ 211 h 303"/>
                <a:gd name="T48" fmla="*/ 386 w 409"/>
                <a:gd name="T49" fmla="*/ 202 h 303"/>
                <a:gd name="T50" fmla="*/ 390 w 409"/>
                <a:gd name="T51" fmla="*/ 195 h 303"/>
                <a:gd name="T52" fmla="*/ 390 w 409"/>
                <a:gd name="T53" fmla="*/ 195 h 303"/>
                <a:gd name="T54" fmla="*/ 20 w 409"/>
                <a:gd name="T55" fmla="*/ 180 h 303"/>
                <a:gd name="T56" fmla="*/ 37 w 409"/>
                <a:gd name="T57" fmla="*/ 211 h 303"/>
                <a:gd name="T58" fmla="*/ 52 w 409"/>
                <a:gd name="T59" fmla="*/ 231 h 303"/>
                <a:gd name="T60" fmla="*/ 40 w 409"/>
                <a:gd name="T61" fmla="*/ 216 h 303"/>
                <a:gd name="T62" fmla="*/ 37 w 409"/>
                <a:gd name="T63" fmla="*/ 211 h 303"/>
                <a:gd name="T64" fmla="*/ 404 w 409"/>
                <a:gd name="T65" fmla="*/ 162 h 303"/>
                <a:gd name="T66" fmla="*/ 399 w 409"/>
                <a:gd name="T67" fmla="*/ 176 h 303"/>
                <a:gd name="T68" fmla="*/ 391 w 409"/>
                <a:gd name="T69" fmla="*/ 193 h 303"/>
                <a:gd name="T70" fmla="*/ 404 w 409"/>
                <a:gd name="T71" fmla="*/ 162 h 303"/>
                <a:gd name="T72" fmla="*/ 11 w 409"/>
                <a:gd name="T73" fmla="*/ 157 h 303"/>
                <a:gd name="T74" fmla="*/ 18 w 409"/>
                <a:gd name="T75" fmla="*/ 176 h 303"/>
                <a:gd name="T76" fmla="*/ 11 w 409"/>
                <a:gd name="T77" fmla="*/ 157 h 303"/>
                <a:gd name="T78" fmla="*/ 406 w 409"/>
                <a:gd name="T79" fmla="*/ 156 h 303"/>
                <a:gd name="T80" fmla="*/ 405 w 409"/>
                <a:gd name="T81" fmla="*/ 160 h 303"/>
                <a:gd name="T82" fmla="*/ 406 w 409"/>
                <a:gd name="T83" fmla="*/ 156 h 303"/>
                <a:gd name="T84" fmla="*/ 409 w 409"/>
                <a:gd name="T85" fmla="*/ 145 h 303"/>
                <a:gd name="T86" fmla="*/ 406 w 409"/>
                <a:gd name="T87" fmla="*/ 155 h 303"/>
                <a:gd name="T88" fmla="*/ 2 w 409"/>
                <a:gd name="T89" fmla="*/ 81 h 303"/>
                <a:gd name="T90" fmla="*/ 10 w 409"/>
                <a:gd name="T91" fmla="*/ 155 h 303"/>
                <a:gd name="T92" fmla="*/ 5 w 409"/>
                <a:gd name="T93" fmla="*/ 134 h 303"/>
                <a:gd name="T94" fmla="*/ 2 w 409"/>
                <a:gd name="T95" fmla="*/ 96 h 303"/>
                <a:gd name="T96" fmla="*/ 2 w 409"/>
                <a:gd name="T97" fmla="*/ 81 h 303"/>
                <a:gd name="T98" fmla="*/ 2 w 409"/>
                <a:gd name="T99" fmla="*/ 79 h 303"/>
                <a:gd name="T100" fmla="*/ 6 w 409"/>
                <a:gd name="T101" fmla="*/ 56 h 303"/>
                <a:gd name="T102" fmla="*/ 6 w 409"/>
                <a:gd name="T103" fmla="*/ 53 h 303"/>
                <a:gd name="T104" fmla="*/ 7 w 409"/>
                <a:gd name="T105" fmla="*/ 51 h 303"/>
                <a:gd name="T106" fmla="*/ 26 w 409"/>
                <a:gd name="T10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9" h="303">
                  <a:moveTo>
                    <a:pt x="269" y="293"/>
                  </a:moveTo>
                  <a:cubicBezTo>
                    <a:pt x="267" y="294"/>
                    <a:pt x="265" y="294"/>
                    <a:pt x="263" y="295"/>
                  </a:cubicBezTo>
                  <a:cubicBezTo>
                    <a:pt x="257" y="297"/>
                    <a:pt x="257" y="297"/>
                    <a:pt x="257" y="297"/>
                  </a:cubicBezTo>
                  <a:cubicBezTo>
                    <a:pt x="241" y="300"/>
                    <a:pt x="225" y="302"/>
                    <a:pt x="209" y="302"/>
                  </a:cubicBezTo>
                  <a:cubicBezTo>
                    <a:pt x="204" y="302"/>
                    <a:pt x="200" y="302"/>
                    <a:pt x="196" y="302"/>
                  </a:cubicBezTo>
                  <a:cubicBezTo>
                    <a:pt x="196" y="302"/>
                    <a:pt x="196" y="302"/>
                    <a:pt x="196" y="302"/>
                  </a:cubicBezTo>
                  <a:cubicBezTo>
                    <a:pt x="194" y="302"/>
                    <a:pt x="194" y="302"/>
                    <a:pt x="194" y="302"/>
                  </a:cubicBezTo>
                  <a:cubicBezTo>
                    <a:pt x="194" y="302"/>
                    <a:pt x="194" y="302"/>
                    <a:pt x="194" y="302"/>
                  </a:cubicBezTo>
                  <a:cubicBezTo>
                    <a:pt x="194" y="302"/>
                    <a:pt x="194" y="302"/>
                    <a:pt x="194" y="302"/>
                  </a:cubicBezTo>
                  <a:cubicBezTo>
                    <a:pt x="185" y="301"/>
                    <a:pt x="177" y="300"/>
                    <a:pt x="168" y="299"/>
                  </a:cubicBezTo>
                  <a:cubicBezTo>
                    <a:pt x="166" y="298"/>
                    <a:pt x="164" y="298"/>
                    <a:pt x="162" y="297"/>
                  </a:cubicBezTo>
                  <a:cubicBezTo>
                    <a:pt x="162" y="298"/>
                    <a:pt x="162" y="298"/>
                    <a:pt x="162" y="298"/>
                  </a:cubicBezTo>
                  <a:cubicBezTo>
                    <a:pt x="177" y="301"/>
                    <a:pt x="193" y="303"/>
                    <a:pt x="209" y="303"/>
                  </a:cubicBezTo>
                  <a:cubicBezTo>
                    <a:pt x="217" y="303"/>
                    <a:pt x="225" y="302"/>
                    <a:pt x="234" y="301"/>
                  </a:cubicBezTo>
                  <a:cubicBezTo>
                    <a:pt x="246" y="300"/>
                    <a:pt x="258" y="297"/>
                    <a:pt x="269" y="294"/>
                  </a:cubicBezTo>
                  <a:cubicBezTo>
                    <a:pt x="269" y="293"/>
                    <a:pt x="269" y="293"/>
                    <a:pt x="269" y="293"/>
                  </a:cubicBezTo>
                  <a:moveTo>
                    <a:pt x="84" y="260"/>
                  </a:moveTo>
                  <a:cubicBezTo>
                    <a:pt x="83" y="261"/>
                    <a:pt x="83" y="261"/>
                    <a:pt x="83" y="261"/>
                  </a:cubicBezTo>
                  <a:cubicBezTo>
                    <a:pt x="106" y="278"/>
                    <a:pt x="133" y="291"/>
                    <a:pt x="161" y="297"/>
                  </a:cubicBezTo>
                  <a:cubicBezTo>
                    <a:pt x="161" y="297"/>
                    <a:pt x="161" y="297"/>
                    <a:pt x="161" y="297"/>
                  </a:cubicBezTo>
                  <a:cubicBezTo>
                    <a:pt x="161" y="297"/>
                    <a:pt x="161" y="297"/>
                    <a:pt x="160" y="297"/>
                  </a:cubicBezTo>
                  <a:cubicBezTo>
                    <a:pt x="158" y="296"/>
                    <a:pt x="156" y="296"/>
                    <a:pt x="153" y="295"/>
                  </a:cubicBezTo>
                  <a:cubicBezTo>
                    <a:pt x="132" y="289"/>
                    <a:pt x="111" y="280"/>
                    <a:pt x="93" y="267"/>
                  </a:cubicBezTo>
                  <a:cubicBezTo>
                    <a:pt x="92" y="267"/>
                    <a:pt x="91" y="266"/>
                    <a:pt x="90" y="265"/>
                  </a:cubicBezTo>
                  <a:cubicBezTo>
                    <a:pt x="88" y="264"/>
                    <a:pt x="86" y="262"/>
                    <a:pt x="84" y="260"/>
                  </a:cubicBezTo>
                  <a:moveTo>
                    <a:pt x="54" y="233"/>
                  </a:moveTo>
                  <a:cubicBezTo>
                    <a:pt x="54" y="233"/>
                    <a:pt x="54" y="233"/>
                    <a:pt x="54" y="233"/>
                  </a:cubicBezTo>
                  <a:cubicBezTo>
                    <a:pt x="62" y="243"/>
                    <a:pt x="71" y="251"/>
                    <a:pt x="80" y="259"/>
                  </a:cubicBezTo>
                  <a:cubicBezTo>
                    <a:pt x="81" y="258"/>
                    <a:pt x="81" y="258"/>
                    <a:pt x="81" y="258"/>
                  </a:cubicBezTo>
                  <a:cubicBezTo>
                    <a:pt x="80" y="258"/>
                    <a:pt x="80" y="257"/>
                    <a:pt x="79" y="257"/>
                  </a:cubicBezTo>
                  <a:cubicBezTo>
                    <a:pt x="77" y="255"/>
                    <a:pt x="77" y="255"/>
                    <a:pt x="77" y="255"/>
                  </a:cubicBezTo>
                  <a:cubicBezTo>
                    <a:pt x="69" y="248"/>
                    <a:pt x="61" y="241"/>
                    <a:pt x="54" y="233"/>
                  </a:cubicBezTo>
                  <a:moveTo>
                    <a:pt x="364" y="232"/>
                  </a:moveTo>
                  <a:cubicBezTo>
                    <a:pt x="364" y="232"/>
                    <a:pt x="364" y="232"/>
                    <a:pt x="364" y="232"/>
                  </a:cubicBezTo>
                  <a:cubicBezTo>
                    <a:pt x="349" y="249"/>
                    <a:pt x="332" y="263"/>
                    <a:pt x="312" y="274"/>
                  </a:cubicBezTo>
                  <a:cubicBezTo>
                    <a:pt x="311" y="275"/>
                    <a:pt x="311" y="275"/>
                    <a:pt x="311" y="275"/>
                  </a:cubicBezTo>
                  <a:cubicBezTo>
                    <a:pt x="298" y="282"/>
                    <a:pt x="285" y="288"/>
                    <a:pt x="271" y="293"/>
                  </a:cubicBezTo>
                  <a:cubicBezTo>
                    <a:pt x="271" y="293"/>
                    <a:pt x="271" y="293"/>
                    <a:pt x="271" y="293"/>
                  </a:cubicBezTo>
                  <a:cubicBezTo>
                    <a:pt x="307" y="282"/>
                    <a:pt x="339" y="260"/>
                    <a:pt x="364" y="232"/>
                  </a:cubicBezTo>
                  <a:moveTo>
                    <a:pt x="378" y="214"/>
                  </a:moveTo>
                  <a:cubicBezTo>
                    <a:pt x="377" y="215"/>
                    <a:pt x="377" y="215"/>
                    <a:pt x="377" y="215"/>
                  </a:cubicBezTo>
                  <a:cubicBezTo>
                    <a:pt x="373" y="221"/>
                    <a:pt x="369" y="226"/>
                    <a:pt x="365" y="231"/>
                  </a:cubicBezTo>
                  <a:cubicBezTo>
                    <a:pt x="365" y="231"/>
                    <a:pt x="365" y="231"/>
                    <a:pt x="365" y="231"/>
                  </a:cubicBezTo>
                  <a:cubicBezTo>
                    <a:pt x="369" y="226"/>
                    <a:pt x="374" y="220"/>
                    <a:pt x="378" y="214"/>
                  </a:cubicBezTo>
                  <a:cubicBezTo>
                    <a:pt x="378" y="214"/>
                    <a:pt x="378" y="214"/>
                    <a:pt x="378" y="214"/>
                  </a:cubicBezTo>
                  <a:moveTo>
                    <a:pt x="386" y="202"/>
                  </a:moveTo>
                  <a:cubicBezTo>
                    <a:pt x="386" y="202"/>
                    <a:pt x="386" y="202"/>
                    <a:pt x="385" y="202"/>
                  </a:cubicBezTo>
                  <a:cubicBezTo>
                    <a:pt x="384" y="205"/>
                    <a:pt x="382" y="208"/>
                    <a:pt x="380" y="211"/>
                  </a:cubicBezTo>
                  <a:cubicBezTo>
                    <a:pt x="380" y="212"/>
                    <a:pt x="380" y="212"/>
                    <a:pt x="380" y="212"/>
                  </a:cubicBezTo>
                  <a:cubicBezTo>
                    <a:pt x="382" y="208"/>
                    <a:pt x="384" y="205"/>
                    <a:pt x="386" y="202"/>
                  </a:cubicBezTo>
                  <a:moveTo>
                    <a:pt x="390" y="195"/>
                  </a:moveTo>
                  <a:cubicBezTo>
                    <a:pt x="390" y="195"/>
                    <a:pt x="390" y="195"/>
                    <a:pt x="390" y="195"/>
                  </a:cubicBezTo>
                  <a:cubicBezTo>
                    <a:pt x="390" y="195"/>
                    <a:pt x="390" y="195"/>
                    <a:pt x="390" y="195"/>
                  </a:cubicBezTo>
                  <a:cubicBezTo>
                    <a:pt x="390" y="195"/>
                    <a:pt x="390" y="195"/>
                    <a:pt x="390" y="195"/>
                  </a:cubicBezTo>
                  <a:cubicBezTo>
                    <a:pt x="390" y="195"/>
                    <a:pt x="390" y="195"/>
                    <a:pt x="390" y="195"/>
                  </a:cubicBezTo>
                  <a:moveTo>
                    <a:pt x="20" y="180"/>
                  </a:moveTo>
                  <a:cubicBezTo>
                    <a:pt x="19" y="180"/>
                    <a:pt x="19" y="180"/>
                    <a:pt x="19" y="180"/>
                  </a:cubicBezTo>
                  <a:cubicBezTo>
                    <a:pt x="24" y="191"/>
                    <a:pt x="30" y="201"/>
                    <a:pt x="37" y="211"/>
                  </a:cubicBezTo>
                  <a:cubicBezTo>
                    <a:pt x="41" y="218"/>
                    <a:pt x="46" y="224"/>
                    <a:pt x="51" y="231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52" y="230"/>
                    <a:pt x="52" y="230"/>
                    <a:pt x="52" y="230"/>
                  </a:cubicBezTo>
                  <a:cubicBezTo>
                    <a:pt x="48" y="226"/>
                    <a:pt x="44" y="221"/>
                    <a:pt x="40" y="216"/>
                  </a:cubicBezTo>
                  <a:cubicBezTo>
                    <a:pt x="39" y="214"/>
                    <a:pt x="39" y="214"/>
                    <a:pt x="39" y="214"/>
                  </a:cubicBezTo>
                  <a:cubicBezTo>
                    <a:pt x="38" y="213"/>
                    <a:pt x="38" y="212"/>
                    <a:pt x="37" y="211"/>
                  </a:cubicBezTo>
                  <a:cubicBezTo>
                    <a:pt x="30" y="201"/>
                    <a:pt x="25" y="191"/>
                    <a:pt x="20" y="180"/>
                  </a:cubicBezTo>
                  <a:moveTo>
                    <a:pt x="404" y="162"/>
                  </a:moveTo>
                  <a:cubicBezTo>
                    <a:pt x="404" y="162"/>
                    <a:pt x="404" y="162"/>
                    <a:pt x="404" y="162"/>
                  </a:cubicBezTo>
                  <a:cubicBezTo>
                    <a:pt x="402" y="167"/>
                    <a:pt x="401" y="172"/>
                    <a:pt x="399" y="176"/>
                  </a:cubicBezTo>
                  <a:cubicBezTo>
                    <a:pt x="398" y="177"/>
                    <a:pt x="398" y="178"/>
                    <a:pt x="398" y="179"/>
                  </a:cubicBezTo>
                  <a:cubicBezTo>
                    <a:pt x="395" y="184"/>
                    <a:pt x="393" y="188"/>
                    <a:pt x="391" y="193"/>
                  </a:cubicBezTo>
                  <a:cubicBezTo>
                    <a:pt x="391" y="193"/>
                    <a:pt x="391" y="193"/>
                    <a:pt x="391" y="193"/>
                  </a:cubicBezTo>
                  <a:cubicBezTo>
                    <a:pt x="396" y="183"/>
                    <a:pt x="400" y="173"/>
                    <a:pt x="404" y="162"/>
                  </a:cubicBezTo>
                  <a:moveTo>
                    <a:pt x="11" y="157"/>
                  </a:moveTo>
                  <a:cubicBezTo>
                    <a:pt x="11" y="157"/>
                    <a:pt x="11" y="157"/>
                    <a:pt x="11" y="157"/>
                  </a:cubicBezTo>
                  <a:cubicBezTo>
                    <a:pt x="13" y="163"/>
                    <a:pt x="15" y="170"/>
                    <a:pt x="18" y="176"/>
                  </a:cubicBezTo>
                  <a:cubicBezTo>
                    <a:pt x="18" y="176"/>
                    <a:pt x="18" y="176"/>
                    <a:pt x="18" y="176"/>
                  </a:cubicBezTo>
                  <a:cubicBezTo>
                    <a:pt x="16" y="171"/>
                    <a:pt x="14" y="166"/>
                    <a:pt x="12" y="161"/>
                  </a:cubicBezTo>
                  <a:cubicBezTo>
                    <a:pt x="12" y="160"/>
                    <a:pt x="12" y="159"/>
                    <a:pt x="11" y="157"/>
                  </a:cubicBezTo>
                  <a:cubicBezTo>
                    <a:pt x="11" y="157"/>
                    <a:pt x="11" y="157"/>
                    <a:pt x="11" y="157"/>
                  </a:cubicBezTo>
                  <a:moveTo>
                    <a:pt x="406" y="156"/>
                  </a:moveTo>
                  <a:cubicBezTo>
                    <a:pt x="406" y="156"/>
                    <a:pt x="406" y="156"/>
                    <a:pt x="406" y="156"/>
                  </a:cubicBezTo>
                  <a:cubicBezTo>
                    <a:pt x="405" y="157"/>
                    <a:pt x="405" y="159"/>
                    <a:pt x="405" y="160"/>
                  </a:cubicBezTo>
                  <a:cubicBezTo>
                    <a:pt x="405" y="160"/>
                    <a:pt x="405" y="160"/>
                    <a:pt x="405" y="160"/>
                  </a:cubicBezTo>
                  <a:cubicBezTo>
                    <a:pt x="405" y="159"/>
                    <a:pt x="405" y="157"/>
                    <a:pt x="406" y="156"/>
                  </a:cubicBezTo>
                  <a:moveTo>
                    <a:pt x="409" y="144"/>
                  </a:moveTo>
                  <a:cubicBezTo>
                    <a:pt x="409" y="145"/>
                    <a:pt x="409" y="145"/>
                    <a:pt x="409" y="145"/>
                  </a:cubicBezTo>
                  <a:cubicBezTo>
                    <a:pt x="408" y="148"/>
                    <a:pt x="407" y="152"/>
                    <a:pt x="406" y="155"/>
                  </a:cubicBezTo>
                  <a:cubicBezTo>
                    <a:pt x="406" y="155"/>
                    <a:pt x="406" y="155"/>
                    <a:pt x="406" y="155"/>
                  </a:cubicBezTo>
                  <a:cubicBezTo>
                    <a:pt x="407" y="152"/>
                    <a:pt x="408" y="148"/>
                    <a:pt x="409" y="144"/>
                  </a:cubicBezTo>
                  <a:moveTo>
                    <a:pt x="2" y="81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0" y="106"/>
                    <a:pt x="3" y="131"/>
                    <a:pt x="10" y="155"/>
                  </a:cubicBezTo>
                  <a:cubicBezTo>
                    <a:pt x="10" y="155"/>
                    <a:pt x="10" y="155"/>
                    <a:pt x="10" y="155"/>
                  </a:cubicBezTo>
                  <a:cubicBezTo>
                    <a:pt x="8" y="148"/>
                    <a:pt x="7" y="141"/>
                    <a:pt x="5" y="134"/>
                  </a:cubicBezTo>
                  <a:cubicBezTo>
                    <a:pt x="5" y="134"/>
                    <a:pt x="5" y="133"/>
                    <a:pt x="5" y="132"/>
                  </a:cubicBezTo>
                  <a:cubicBezTo>
                    <a:pt x="3" y="120"/>
                    <a:pt x="2" y="108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1"/>
                    <a:pt x="2" y="86"/>
                    <a:pt x="2" y="81"/>
                  </a:cubicBezTo>
                  <a:moveTo>
                    <a:pt x="26" y="0"/>
                  </a:moveTo>
                  <a:cubicBezTo>
                    <a:pt x="13" y="24"/>
                    <a:pt x="5" y="51"/>
                    <a:pt x="2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3" y="71"/>
                    <a:pt x="4" y="64"/>
                    <a:pt x="6" y="56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1" y="33"/>
                    <a:pt x="17" y="16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0" name="Freeform 1086"/>
            <p:cNvSpPr>
              <a:spLocks noEditPoints="1"/>
            </p:cNvSpPr>
            <p:nvPr/>
          </p:nvSpPr>
          <p:spPr bwMode="auto">
            <a:xfrm>
              <a:off x="5080" y="1447"/>
              <a:ext cx="0" cy="2"/>
            </a:xfrm>
            <a:custGeom>
              <a:avLst/>
              <a:gdLst>
                <a:gd name="T0" fmla="*/ 1 w 2"/>
                <a:gd name="T1" fmla="*/ 2 h 3"/>
                <a:gd name="T2" fmla="*/ 1 w 2"/>
                <a:gd name="T3" fmla="*/ 2 h 3"/>
                <a:gd name="T4" fmla="*/ 2 w 2"/>
                <a:gd name="T5" fmla="*/ 3 h 3"/>
                <a:gd name="T6" fmla="*/ 2 w 2"/>
                <a:gd name="T7" fmla="*/ 3 h 3"/>
                <a:gd name="T8" fmla="*/ 1 w 2"/>
                <a:gd name="T9" fmla="*/ 2 h 3"/>
                <a:gd name="T10" fmla="*/ 0 w 2"/>
                <a:gd name="T11" fmla="*/ 0 h 3"/>
                <a:gd name="T12" fmla="*/ 0 w 2"/>
                <a:gd name="T13" fmla="*/ 1 h 3"/>
                <a:gd name="T14" fmla="*/ 0 w 2"/>
                <a:gd name="T15" fmla="*/ 1 h 3"/>
                <a:gd name="T16" fmla="*/ 0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1" name="Freeform 1087"/>
            <p:cNvSpPr>
              <a:spLocks/>
            </p:cNvSpPr>
            <p:nvPr/>
          </p:nvSpPr>
          <p:spPr bwMode="auto">
            <a:xfrm>
              <a:off x="5122" y="1473"/>
              <a:ext cx="0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2" name="Freeform 1088"/>
            <p:cNvSpPr>
              <a:spLocks/>
            </p:cNvSpPr>
            <p:nvPr/>
          </p:nvSpPr>
          <p:spPr bwMode="auto">
            <a:xfrm>
              <a:off x="5163" y="1472"/>
              <a:ext cx="1" cy="0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" name="Freeform 1089"/>
            <p:cNvSpPr>
              <a:spLocks/>
            </p:cNvSpPr>
            <p:nvPr/>
          </p:nvSpPr>
          <p:spPr bwMode="auto">
            <a:xfrm>
              <a:off x="5205" y="1440"/>
              <a:ext cx="1" cy="1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0 w 2"/>
                <a:gd name="T5" fmla="*/ 3 h 3"/>
                <a:gd name="T6" fmla="*/ 0 w 2"/>
                <a:gd name="T7" fmla="*/ 3 h 3"/>
                <a:gd name="T8" fmla="*/ 2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4" name="Freeform 1090"/>
            <p:cNvSpPr>
              <a:spLocks/>
            </p:cNvSpPr>
            <p:nvPr/>
          </p:nvSpPr>
          <p:spPr bwMode="auto">
            <a:xfrm>
              <a:off x="5060" y="1390"/>
              <a:ext cx="1" cy="0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0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5" name="Freeform 1091"/>
            <p:cNvSpPr>
              <a:spLocks noEditPoints="1"/>
            </p:cNvSpPr>
            <p:nvPr/>
          </p:nvSpPr>
          <p:spPr bwMode="auto">
            <a:xfrm>
              <a:off x="5064" y="1419"/>
              <a:ext cx="152" cy="0"/>
            </a:xfrm>
            <a:custGeom>
              <a:avLst/>
              <a:gdLst>
                <a:gd name="T0" fmla="*/ 396 w 396"/>
                <a:gd name="T1" fmla="*/ 0 h 2"/>
                <a:gd name="T2" fmla="*/ 396 w 396"/>
                <a:gd name="T3" fmla="*/ 1 h 2"/>
                <a:gd name="T4" fmla="*/ 396 w 396"/>
                <a:gd name="T5" fmla="*/ 1 h 2"/>
                <a:gd name="T6" fmla="*/ 396 w 396"/>
                <a:gd name="T7" fmla="*/ 0 h 2"/>
                <a:gd name="T8" fmla="*/ 396 w 396"/>
                <a:gd name="T9" fmla="*/ 0 h 2"/>
                <a:gd name="T10" fmla="*/ 0 w 396"/>
                <a:gd name="T11" fmla="*/ 0 h 2"/>
                <a:gd name="T12" fmla="*/ 1 w 396"/>
                <a:gd name="T13" fmla="*/ 2 h 2"/>
                <a:gd name="T14" fmla="*/ 1 w 396"/>
                <a:gd name="T15" fmla="*/ 2 h 2"/>
                <a:gd name="T16" fmla="*/ 0 w 396"/>
                <a:gd name="T17" fmla="*/ 0 h 2"/>
                <a:gd name="T18" fmla="*/ 0 w 396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2">
                  <a:moveTo>
                    <a:pt x="396" y="0"/>
                  </a:moveTo>
                  <a:cubicBezTo>
                    <a:pt x="396" y="1"/>
                    <a:pt x="396" y="1"/>
                    <a:pt x="396" y="1"/>
                  </a:cubicBezTo>
                  <a:cubicBezTo>
                    <a:pt x="396" y="1"/>
                    <a:pt x="396" y="1"/>
                    <a:pt x="396" y="1"/>
                  </a:cubicBezTo>
                  <a:cubicBezTo>
                    <a:pt x="396" y="1"/>
                    <a:pt x="396" y="1"/>
                    <a:pt x="396" y="0"/>
                  </a:cubicBezTo>
                  <a:cubicBezTo>
                    <a:pt x="396" y="0"/>
                    <a:pt x="396" y="0"/>
                    <a:pt x="396" y="0"/>
                  </a:cubicBezTo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6" name="Freeform 1092"/>
            <p:cNvSpPr>
              <a:spLocks noEditPoints="1"/>
            </p:cNvSpPr>
            <p:nvPr/>
          </p:nvSpPr>
          <p:spPr bwMode="auto">
            <a:xfrm>
              <a:off x="5079" y="1448"/>
              <a:ext cx="121" cy="0"/>
            </a:xfrm>
            <a:custGeom>
              <a:avLst/>
              <a:gdLst>
                <a:gd name="T0" fmla="*/ 314 w 314"/>
                <a:gd name="T1" fmla="*/ 0 h 1"/>
                <a:gd name="T2" fmla="*/ 313 w 314"/>
                <a:gd name="T3" fmla="*/ 1 h 1"/>
                <a:gd name="T4" fmla="*/ 313 w 314"/>
                <a:gd name="T5" fmla="*/ 1 h 1"/>
                <a:gd name="T6" fmla="*/ 314 w 314"/>
                <a:gd name="T7" fmla="*/ 0 h 1"/>
                <a:gd name="T8" fmla="*/ 314 w 314"/>
                <a:gd name="T9" fmla="*/ 0 h 1"/>
                <a:gd name="T10" fmla="*/ 0 w 314"/>
                <a:gd name="T11" fmla="*/ 0 h 1"/>
                <a:gd name="T12" fmla="*/ 2 w 314"/>
                <a:gd name="T13" fmla="*/ 1 h 1"/>
                <a:gd name="T14" fmla="*/ 2 w 314"/>
                <a:gd name="T15" fmla="*/ 1 h 1"/>
                <a:gd name="T16" fmla="*/ 1 w 314"/>
                <a:gd name="T17" fmla="*/ 0 h 1"/>
                <a:gd name="T18" fmla="*/ 1 w 314"/>
                <a:gd name="T19" fmla="*/ 0 h 1"/>
                <a:gd name="T20" fmla="*/ 0 w 314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4" h="1">
                  <a:moveTo>
                    <a:pt x="314" y="0"/>
                  </a:moveTo>
                  <a:cubicBezTo>
                    <a:pt x="313" y="0"/>
                    <a:pt x="313" y="1"/>
                    <a:pt x="313" y="1"/>
                  </a:cubicBezTo>
                  <a:cubicBezTo>
                    <a:pt x="313" y="1"/>
                    <a:pt x="313" y="1"/>
                    <a:pt x="313" y="1"/>
                  </a:cubicBezTo>
                  <a:cubicBezTo>
                    <a:pt x="313" y="1"/>
                    <a:pt x="314" y="0"/>
                    <a:pt x="314" y="0"/>
                  </a:cubicBezTo>
                  <a:cubicBezTo>
                    <a:pt x="314" y="0"/>
                    <a:pt x="314" y="0"/>
                    <a:pt x="314" y="0"/>
                  </a:cubicBezTo>
                  <a:moveTo>
                    <a:pt x="0" y="0"/>
                  </a:moveTo>
                  <a:cubicBezTo>
                    <a:pt x="1" y="0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7" name="Freeform 1093"/>
            <p:cNvSpPr>
              <a:spLocks noEditPoints="1"/>
            </p:cNvSpPr>
            <p:nvPr/>
          </p:nvSpPr>
          <p:spPr bwMode="auto">
            <a:xfrm>
              <a:off x="5067" y="1421"/>
              <a:ext cx="148" cy="7"/>
            </a:xfrm>
            <a:custGeom>
              <a:avLst/>
              <a:gdLst>
                <a:gd name="T0" fmla="*/ 0 w 387"/>
                <a:gd name="T1" fmla="*/ 16 h 20"/>
                <a:gd name="T2" fmla="*/ 0 w 387"/>
                <a:gd name="T3" fmla="*/ 16 h 20"/>
                <a:gd name="T4" fmla="*/ 1 w 387"/>
                <a:gd name="T5" fmla="*/ 20 h 20"/>
                <a:gd name="T6" fmla="*/ 2 w 387"/>
                <a:gd name="T7" fmla="*/ 20 h 20"/>
                <a:gd name="T8" fmla="*/ 0 w 387"/>
                <a:gd name="T9" fmla="*/ 16 h 20"/>
                <a:gd name="T10" fmla="*/ 387 w 387"/>
                <a:gd name="T11" fmla="*/ 0 h 20"/>
                <a:gd name="T12" fmla="*/ 387 w 387"/>
                <a:gd name="T13" fmla="*/ 0 h 20"/>
                <a:gd name="T14" fmla="*/ 386 w 387"/>
                <a:gd name="T15" fmla="*/ 2 h 20"/>
                <a:gd name="T16" fmla="*/ 386 w 387"/>
                <a:gd name="T17" fmla="*/ 2 h 20"/>
                <a:gd name="T18" fmla="*/ 387 w 387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7" h="20"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9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19"/>
                    <a:pt x="1" y="17"/>
                    <a:pt x="0" y="16"/>
                  </a:cubicBezTo>
                  <a:moveTo>
                    <a:pt x="387" y="0"/>
                  </a:moveTo>
                  <a:cubicBezTo>
                    <a:pt x="387" y="0"/>
                    <a:pt x="387" y="0"/>
                    <a:pt x="387" y="0"/>
                  </a:cubicBezTo>
                  <a:cubicBezTo>
                    <a:pt x="387" y="1"/>
                    <a:pt x="386" y="1"/>
                    <a:pt x="386" y="2"/>
                  </a:cubicBezTo>
                  <a:cubicBezTo>
                    <a:pt x="386" y="2"/>
                    <a:pt x="386" y="2"/>
                    <a:pt x="386" y="2"/>
                  </a:cubicBezTo>
                  <a:cubicBezTo>
                    <a:pt x="386" y="1"/>
                    <a:pt x="387" y="0"/>
                    <a:pt x="387" y="0"/>
                  </a:cubicBezTo>
                </a:path>
              </a:pathLst>
            </a:custGeom>
            <a:solidFill>
              <a:srgbClr val="7AA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8" name="Freeform 1094"/>
            <p:cNvSpPr>
              <a:spLocks noEditPoints="1"/>
            </p:cNvSpPr>
            <p:nvPr/>
          </p:nvSpPr>
          <p:spPr bwMode="auto">
            <a:xfrm>
              <a:off x="5090" y="1433"/>
              <a:ext cx="120" cy="26"/>
            </a:xfrm>
            <a:custGeom>
              <a:avLst/>
              <a:gdLst>
                <a:gd name="T0" fmla="*/ 1 w 311"/>
                <a:gd name="T1" fmla="*/ 65 h 68"/>
                <a:gd name="T2" fmla="*/ 0 w 311"/>
                <a:gd name="T3" fmla="*/ 66 h 68"/>
                <a:gd name="T4" fmla="*/ 3 w 311"/>
                <a:gd name="T5" fmla="*/ 68 h 68"/>
                <a:gd name="T6" fmla="*/ 4 w 311"/>
                <a:gd name="T7" fmla="*/ 67 h 68"/>
                <a:gd name="T8" fmla="*/ 1 w 311"/>
                <a:gd name="T9" fmla="*/ 65 h 68"/>
                <a:gd name="T10" fmla="*/ 311 w 311"/>
                <a:gd name="T11" fmla="*/ 0 h 68"/>
                <a:gd name="T12" fmla="*/ 310 w 311"/>
                <a:gd name="T13" fmla="*/ 2 h 68"/>
                <a:gd name="T14" fmla="*/ 310 w 311"/>
                <a:gd name="T15" fmla="*/ 2 h 68"/>
                <a:gd name="T16" fmla="*/ 311 w 311"/>
                <a:gd name="T17" fmla="*/ 0 h 68"/>
                <a:gd name="T18" fmla="*/ 311 w 311"/>
                <a:gd name="T1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1" h="68">
                  <a:moveTo>
                    <a:pt x="1" y="65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1" y="66"/>
                    <a:pt x="2" y="67"/>
                    <a:pt x="3" y="68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3" y="67"/>
                    <a:pt x="2" y="66"/>
                    <a:pt x="1" y="65"/>
                  </a:cubicBezTo>
                  <a:moveTo>
                    <a:pt x="311" y="0"/>
                  </a:moveTo>
                  <a:cubicBezTo>
                    <a:pt x="310" y="1"/>
                    <a:pt x="310" y="1"/>
                    <a:pt x="310" y="2"/>
                  </a:cubicBezTo>
                  <a:cubicBezTo>
                    <a:pt x="310" y="2"/>
                    <a:pt x="310" y="2"/>
                    <a:pt x="310" y="2"/>
                  </a:cubicBezTo>
                  <a:cubicBezTo>
                    <a:pt x="310" y="1"/>
                    <a:pt x="310" y="1"/>
                    <a:pt x="311" y="0"/>
                  </a:cubicBezTo>
                  <a:cubicBezTo>
                    <a:pt x="311" y="0"/>
                    <a:pt x="311" y="0"/>
                    <a:pt x="311" y="0"/>
                  </a:cubicBezTo>
                </a:path>
              </a:pathLst>
            </a:custGeom>
            <a:solidFill>
              <a:srgbClr val="737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9" name="Freeform 1095"/>
            <p:cNvSpPr>
              <a:spLocks/>
            </p:cNvSpPr>
            <p:nvPr/>
          </p:nvSpPr>
          <p:spPr bwMode="auto">
            <a:xfrm>
              <a:off x="5208" y="1434"/>
              <a:ext cx="1" cy="3"/>
            </a:xfrm>
            <a:custGeom>
              <a:avLst/>
              <a:gdLst>
                <a:gd name="T0" fmla="*/ 5 w 5"/>
                <a:gd name="T1" fmla="*/ 0 h 7"/>
                <a:gd name="T2" fmla="*/ 0 w 5"/>
                <a:gd name="T3" fmla="*/ 7 h 7"/>
                <a:gd name="T4" fmla="*/ 1 w 5"/>
                <a:gd name="T5" fmla="*/ 7 h 7"/>
                <a:gd name="T6" fmla="*/ 5 w 5"/>
                <a:gd name="T7" fmla="*/ 0 h 7"/>
                <a:gd name="T8" fmla="*/ 5 w 5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5" y="0"/>
                  </a:moveTo>
                  <a:cubicBezTo>
                    <a:pt x="3" y="2"/>
                    <a:pt x="2" y="5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5"/>
                    <a:pt x="3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737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0" name="Freeform 1096"/>
            <p:cNvSpPr>
              <a:spLocks/>
            </p:cNvSpPr>
            <p:nvPr/>
          </p:nvSpPr>
          <p:spPr bwMode="auto">
            <a:xfrm>
              <a:off x="5218" y="1409"/>
              <a:ext cx="0" cy="2"/>
            </a:xfrm>
            <a:custGeom>
              <a:avLst/>
              <a:gdLst>
                <a:gd name="T0" fmla="*/ 1 w 1"/>
                <a:gd name="T1" fmla="*/ 0 h 5"/>
                <a:gd name="T2" fmla="*/ 1 w 1"/>
                <a:gd name="T3" fmla="*/ 2 h 5"/>
                <a:gd name="T4" fmla="*/ 0 w 1"/>
                <a:gd name="T5" fmla="*/ 3 h 5"/>
                <a:gd name="T6" fmla="*/ 0 w 1"/>
                <a:gd name="T7" fmla="*/ 5 h 5"/>
                <a:gd name="T8" fmla="*/ 0 w 1"/>
                <a:gd name="T9" fmla="*/ 5 h 5"/>
                <a:gd name="T10" fmla="*/ 1 w 1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cubicBezTo>
                    <a:pt x="1" y="0"/>
                    <a:pt x="1" y="1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1" name="Freeform 1097"/>
            <p:cNvSpPr>
              <a:spLocks noEditPoints="1"/>
            </p:cNvSpPr>
            <p:nvPr/>
          </p:nvSpPr>
          <p:spPr bwMode="auto">
            <a:xfrm>
              <a:off x="5102" y="1317"/>
              <a:ext cx="116" cy="94"/>
            </a:xfrm>
            <a:custGeom>
              <a:avLst/>
              <a:gdLst>
                <a:gd name="T0" fmla="*/ 303 w 303"/>
                <a:gd name="T1" fmla="*/ 240 h 246"/>
                <a:gd name="T2" fmla="*/ 303 w 303"/>
                <a:gd name="T3" fmla="*/ 243 h 246"/>
                <a:gd name="T4" fmla="*/ 302 w 303"/>
                <a:gd name="T5" fmla="*/ 244 h 246"/>
                <a:gd name="T6" fmla="*/ 302 w 303"/>
                <a:gd name="T7" fmla="*/ 246 h 246"/>
                <a:gd name="T8" fmla="*/ 302 w 303"/>
                <a:gd name="T9" fmla="*/ 244 h 246"/>
                <a:gd name="T10" fmla="*/ 303 w 303"/>
                <a:gd name="T11" fmla="*/ 243 h 246"/>
                <a:gd name="T12" fmla="*/ 303 w 303"/>
                <a:gd name="T13" fmla="*/ 241 h 246"/>
                <a:gd name="T14" fmla="*/ 303 w 303"/>
                <a:gd name="T15" fmla="*/ 240 h 246"/>
                <a:gd name="T16" fmla="*/ 99 w 303"/>
                <a:gd name="T17" fmla="*/ 0 h 246"/>
                <a:gd name="T18" fmla="*/ 20 w 303"/>
                <a:gd name="T19" fmla="*/ 16 h 246"/>
                <a:gd name="T20" fmla="*/ 0 w 303"/>
                <a:gd name="T21" fmla="*/ 25 h 246"/>
                <a:gd name="T22" fmla="*/ 199 w 303"/>
                <a:gd name="T23" fmla="*/ 25 h 246"/>
                <a:gd name="T24" fmla="*/ 139 w 303"/>
                <a:gd name="T25" fmla="*/ 3 h 246"/>
                <a:gd name="T26" fmla="*/ 99 w 303"/>
                <a:gd name="T27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246">
                  <a:moveTo>
                    <a:pt x="303" y="240"/>
                  </a:moveTo>
                  <a:cubicBezTo>
                    <a:pt x="303" y="241"/>
                    <a:pt x="303" y="242"/>
                    <a:pt x="303" y="243"/>
                  </a:cubicBezTo>
                  <a:cubicBezTo>
                    <a:pt x="302" y="244"/>
                    <a:pt x="302" y="244"/>
                    <a:pt x="302" y="244"/>
                  </a:cubicBezTo>
                  <a:cubicBezTo>
                    <a:pt x="302" y="246"/>
                    <a:pt x="302" y="246"/>
                    <a:pt x="302" y="246"/>
                  </a:cubicBezTo>
                  <a:cubicBezTo>
                    <a:pt x="302" y="244"/>
                    <a:pt x="302" y="244"/>
                    <a:pt x="302" y="244"/>
                  </a:cubicBezTo>
                  <a:cubicBezTo>
                    <a:pt x="303" y="243"/>
                    <a:pt x="303" y="243"/>
                    <a:pt x="303" y="243"/>
                  </a:cubicBezTo>
                  <a:cubicBezTo>
                    <a:pt x="303" y="242"/>
                    <a:pt x="303" y="241"/>
                    <a:pt x="303" y="241"/>
                  </a:cubicBezTo>
                  <a:cubicBezTo>
                    <a:pt x="303" y="240"/>
                    <a:pt x="303" y="240"/>
                    <a:pt x="303" y="240"/>
                  </a:cubicBezTo>
                  <a:moveTo>
                    <a:pt x="99" y="0"/>
                  </a:moveTo>
                  <a:cubicBezTo>
                    <a:pt x="72" y="0"/>
                    <a:pt x="45" y="5"/>
                    <a:pt x="20" y="16"/>
                  </a:cubicBezTo>
                  <a:cubicBezTo>
                    <a:pt x="13" y="18"/>
                    <a:pt x="6" y="21"/>
                    <a:pt x="0" y="25"/>
                  </a:cubicBezTo>
                  <a:cubicBezTo>
                    <a:pt x="199" y="25"/>
                    <a:pt x="199" y="25"/>
                    <a:pt x="199" y="25"/>
                  </a:cubicBezTo>
                  <a:cubicBezTo>
                    <a:pt x="180" y="15"/>
                    <a:pt x="160" y="8"/>
                    <a:pt x="139" y="3"/>
                  </a:cubicBezTo>
                  <a:cubicBezTo>
                    <a:pt x="126" y="1"/>
                    <a:pt x="113" y="0"/>
                    <a:pt x="99" y="0"/>
                  </a:cubicBezTo>
                </a:path>
              </a:pathLst>
            </a:custGeom>
            <a:solidFill>
              <a:srgbClr val="687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2" name="Freeform 1098"/>
            <p:cNvSpPr>
              <a:spLocks noEditPoints="1"/>
            </p:cNvSpPr>
            <p:nvPr/>
          </p:nvSpPr>
          <p:spPr bwMode="auto">
            <a:xfrm>
              <a:off x="5060" y="1327"/>
              <a:ext cx="159" cy="148"/>
            </a:xfrm>
            <a:custGeom>
              <a:avLst/>
              <a:gdLst>
                <a:gd name="T0" fmla="*/ 192 w 413"/>
                <a:gd name="T1" fmla="*/ 298 h 387"/>
                <a:gd name="T2" fmla="*/ 181 w 413"/>
                <a:gd name="T3" fmla="*/ 264 h 387"/>
                <a:gd name="T4" fmla="*/ 237 w 413"/>
                <a:gd name="T5" fmla="*/ 248 h 387"/>
                <a:gd name="T6" fmla="*/ 194 w 413"/>
                <a:gd name="T7" fmla="*/ 276 h 387"/>
                <a:gd name="T8" fmla="*/ 194 w 413"/>
                <a:gd name="T9" fmla="*/ 298 h 387"/>
                <a:gd name="T10" fmla="*/ 298 w 413"/>
                <a:gd name="T11" fmla="*/ 271 h 387"/>
                <a:gd name="T12" fmla="*/ 87 w 413"/>
                <a:gd name="T13" fmla="*/ 243 h 387"/>
                <a:gd name="T14" fmla="*/ 77 w 413"/>
                <a:gd name="T15" fmla="*/ 298 h 387"/>
                <a:gd name="T16" fmla="*/ 166 w 413"/>
                <a:gd name="T17" fmla="*/ 259 h 387"/>
                <a:gd name="T18" fmla="*/ 186 w 413"/>
                <a:gd name="T19" fmla="*/ 240 h 387"/>
                <a:gd name="T20" fmla="*/ 192 w 413"/>
                <a:gd name="T21" fmla="*/ 252 h 387"/>
                <a:gd name="T22" fmla="*/ 203 w 413"/>
                <a:gd name="T23" fmla="*/ 235 h 387"/>
                <a:gd name="T24" fmla="*/ 193 w 413"/>
                <a:gd name="T25" fmla="*/ 252 h 387"/>
                <a:gd name="T26" fmla="*/ 232 w 413"/>
                <a:gd name="T27" fmla="*/ 246 h 387"/>
                <a:gd name="T28" fmla="*/ 299 w 413"/>
                <a:gd name="T29" fmla="*/ 268 h 387"/>
                <a:gd name="T30" fmla="*/ 308 w 413"/>
                <a:gd name="T31" fmla="*/ 230 h 387"/>
                <a:gd name="T32" fmla="*/ 321 w 413"/>
                <a:gd name="T33" fmla="*/ 221 h 387"/>
                <a:gd name="T34" fmla="*/ 309 w 413"/>
                <a:gd name="T35" fmla="*/ 262 h 387"/>
                <a:gd name="T36" fmla="*/ 397 w 413"/>
                <a:gd name="T37" fmla="*/ 261 h 387"/>
                <a:gd name="T38" fmla="*/ 310 w 413"/>
                <a:gd name="T39" fmla="*/ 286 h 387"/>
                <a:gd name="T40" fmla="*/ 376 w 413"/>
                <a:gd name="T41" fmla="*/ 298 h 387"/>
                <a:gd name="T42" fmla="*/ 310 w 413"/>
                <a:gd name="T43" fmla="*/ 300 h 387"/>
                <a:gd name="T44" fmla="*/ 308 w 413"/>
                <a:gd name="T45" fmla="*/ 305 h 387"/>
                <a:gd name="T46" fmla="*/ 193 w 413"/>
                <a:gd name="T47" fmla="*/ 305 h 387"/>
                <a:gd name="T48" fmla="*/ 255 w 413"/>
                <a:gd name="T49" fmla="*/ 382 h 387"/>
                <a:gd name="T50" fmla="*/ 255 w 413"/>
                <a:gd name="T51" fmla="*/ 382 h 387"/>
                <a:gd name="T52" fmla="*/ 375 w 413"/>
                <a:gd name="T53" fmla="*/ 300 h 387"/>
                <a:gd name="T54" fmla="*/ 407 w 413"/>
                <a:gd name="T55" fmla="*/ 230 h 387"/>
                <a:gd name="T56" fmla="*/ 321 w 413"/>
                <a:gd name="T57" fmla="*/ 221 h 387"/>
                <a:gd name="T58" fmla="*/ 77 w 413"/>
                <a:gd name="T59" fmla="*/ 219 h 387"/>
                <a:gd name="T60" fmla="*/ 88 w 413"/>
                <a:gd name="T61" fmla="*/ 239 h 387"/>
                <a:gd name="T62" fmla="*/ 184 w 413"/>
                <a:gd name="T63" fmla="*/ 238 h 387"/>
                <a:gd name="T64" fmla="*/ 297 w 413"/>
                <a:gd name="T65" fmla="*/ 219 h 387"/>
                <a:gd name="T66" fmla="*/ 199 w 413"/>
                <a:gd name="T67" fmla="*/ 219 h 387"/>
                <a:gd name="T68" fmla="*/ 298 w 413"/>
                <a:gd name="T69" fmla="*/ 221 h 387"/>
                <a:gd name="T70" fmla="*/ 351 w 413"/>
                <a:gd name="T71" fmla="*/ 138 h 387"/>
                <a:gd name="T72" fmla="*/ 4 w 413"/>
                <a:gd name="T73" fmla="*/ 138 h 387"/>
                <a:gd name="T74" fmla="*/ 0 w 413"/>
                <a:gd name="T75" fmla="*/ 166 h 387"/>
                <a:gd name="T76" fmla="*/ 9 w 413"/>
                <a:gd name="T77" fmla="*/ 242 h 387"/>
                <a:gd name="T78" fmla="*/ 38 w 413"/>
                <a:gd name="T79" fmla="*/ 301 h 387"/>
                <a:gd name="T80" fmla="*/ 91 w 413"/>
                <a:gd name="T81" fmla="*/ 352 h 387"/>
                <a:gd name="T82" fmla="*/ 192 w 413"/>
                <a:gd name="T83" fmla="*/ 387 h 387"/>
                <a:gd name="T84" fmla="*/ 151 w 413"/>
                <a:gd name="T85" fmla="*/ 380 h 387"/>
                <a:gd name="T86" fmla="*/ 192 w 413"/>
                <a:gd name="T87" fmla="*/ 300 h 387"/>
                <a:gd name="T88" fmla="*/ 88 w 413"/>
                <a:gd name="T89" fmla="*/ 350 h 387"/>
                <a:gd name="T90" fmla="*/ 77 w 413"/>
                <a:gd name="T91" fmla="*/ 301 h 387"/>
                <a:gd name="T92" fmla="*/ 75 w 413"/>
                <a:gd name="T93" fmla="*/ 305 h 387"/>
                <a:gd name="T94" fmla="*/ 75 w 413"/>
                <a:gd name="T95" fmla="*/ 298 h 387"/>
                <a:gd name="T96" fmla="*/ 65 w 413"/>
                <a:gd name="T97" fmla="*/ 242 h 387"/>
                <a:gd name="T98" fmla="*/ 64 w 413"/>
                <a:gd name="T99" fmla="*/ 238 h 387"/>
                <a:gd name="T100" fmla="*/ 76 w 413"/>
                <a:gd name="T101" fmla="*/ 219 h 387"/>
                <a:gd name="T102" fmla="*/ 76 w 413"/>
                <a:gd name="T103" fmla="*/ 179 h 387"/>
                <a:gd name="T104" fmla="*/ 77 w 413"/>
                <a:gd name="T105" fmla="*/ 217 h 387"/>
                <a:gd name="T106" fmla="*/ 193 w 413"/>
                <a:gd name="T107" fmla="*/ 179 h 387"/>
                <a:gd name="T108" fmla="*/ 298 w 413"/>
                <a:gd name="T109" fmla="*/ 217 h 387"/>
                <a:gd name="T110" fmla="*/ 309 w 413"/>
                <a:gd name="T111" fmla="*/ 138 h 387"/>
                <a:gd name="T112" fmla="*/ 321 w 413"/>
                <a:gd name="T113" fmla="*/ 217 h 387"/>
                <a:gd name="T114" fmla="*/ 351 w 413"/>
                <a:gd name="T115" fmla="*/ 219 h 387"/>
                <a:gd name="T116" fmla="*/ 409 w 413"/>
                <a:gd name="T117" fmla="*/ 221 h 387"/>
                <a:gd name="T118" fmla="*/ 413 w 413"/>
                <a:gd name="T119" fmla="*/ 181 h 387"/>
                <a:gd name="T120" fmla="*/ 91 w 413"/>
                <a:gd name="T121" fmla="*/ 10 h 387"/>
                <a:gd name="T122" fmla="*/ 408 w 413"/>
                <a:gd name="T123" fmla="*/ 136 h 387"/>
                <a:gd name="T124" fmla="*/ 91 w 413"/>
                <a:gd name="T125" fmla="*/ 9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3" h="387">
                  <a:moveTo>
                    <a:pt x="169" y="260"/>
                  </a:moveTo>
                  <a:cubicBezTo>
                    <a:pt x="169" y="260"/>
                    <a:pt x="169" y="260"/>
                    <a:pt x="169" y="260"/>
                  </a:cubicBezTo>
                  <a:cubicBezTo>
                    <a:pt x="137" y="298"/>
                    <a:pt x="137" y="298"/>
                    <a:pt x="137" y="298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192" y="276"/>
                    <a:pt x="192" y="276"/>
                    <a:pt x="192" y="276"/>
                  </a:cubicBezTo>
                  <a:cubicBezTo>
                    <a:pt x="192" y="276"/>
                    <a:pt x="192" y="276"/>
                    <a:pt x="192" y="276"/>
                  </a:cubicBezTo>
                  <a:cubicBezTo>
                    <a:pt x="186" y="275"/>
                    <a:pt x="181" y="270"/>
                    <a:pt x="181" y="264"/>
                  </a:cubicBezTo>
                  <a:cubicBezTo>
                    <a:pt x="181" y="263"/>
                    <a:pt x="181" y="263"/>
                    <a:pt x="181" y="262"/>
                  </a:cubicBezTo>
                  <a:cubicBezTo>
                    <a:pt x="181" y="262"/>
                    <a:pt x="181" y="262"/>
                    <a:pt x="181" y="262"/>
                  </a:cubicBezTo>
                  <a:cubicBezTo>
                    <a:pt x="169" y="260"/>
                    <a:pt x="169" y="260"/>
                    <a:pt x="169" y="260"/>
                  </a:cubicBezTo>
                  <a:moveTo>
                    <a:pt x="237" y="248"/>
                  </a:moveTo>
                  <a:cubicBezTo>
                    <a:pt x="204" y="260"/>
                    <a:pt x="204" y="260"/>
                    <a:pt x="204" y="260"/>
                  </a:cubicBezTo>
                  <a:cubicBezTo>
                    <a:pt x="204" y="260"/>
                    <a:pt x="204" y="260"/>
                    <a:pt x="204" y="260"/>
                  </a:cubicBezTo>
                  <a:cubicBezTo>
                    <a:pt x="205" y="262"/>
                    <a:pt x="205" y="263"/>
                    <a:pt x="205" y="264"/>
                  </a:cubicBezTo>
                  <a:cubicBezTo>
                    <a:pt x="205" y="270"/>
                    <a:pt x="200" y="275"/>
                    <a:pt x="194" y="276"/>
                  </a:cubicBezTo>
                  <a:cubicBezTo>
                    <a:pt x="193" y="276"/>
                    <a:pt x="193" y="276"/>
                    <a:pt x="193" y="276"/>
                  </a:cubicBezTo>
                  <a:cubicBezTo>
                    <a:pt x="193" y="276"/>
                    <a:pt x="193" y="276"/>
                    <a:pt x="193" y="276"/>
                  </a:cubicBezTo>
                  <a:cubicBezTo>
                    <a:pt x="193" y="298"/>
                    <a:pt x="193" y="298"/>
                    <a:pt x="193" y="298"/>
                  </a:cubicBezTo>
                  <a:cubicBezTo>
                    <a:pt x="194" y="298"/>
                    <a:pt x="194" y="298"/>
                    <a:pt x="194" y="298"/>
                  </a:cubicBezTo>
                  <a:cubicBezTo>
                    <a:pt x="308" y="298"/>
                    <a:pt x="308" y="298"/>
                    <a:pt x="308" y="298"/>
                  </a:cubicBezTo>
                  <a:cubicBezTo>
                    <a:pt x="308" y="286"/>
                    <a:pt x="308" y="286"/>
                    <a:pt x="308" y="286"/>
                  </a:cubicBezTo>
                  <a:cubicBezTo>
                    <a:pt x="302" y="285"/>
                    <a:pt x="297" y="280"/>
                    <a:pt x="297" y="274"/>
                  </a:cubicBezTo>
                  <a:cubicBezTo>
                    <a:pt x="297" y="273"/>
                    <a:pt x="298" y="272"/>
                    <a:pt x="298" y="271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7" y="248"/>
                    <a:pt x="237" y="248"/>
                    <a:pt x="237" y="248"/>
                  </a:cubicBezTo>
                  <a:moveTo>
                    <a:pt x="87" y="243"/>
                  </a:moveTo>
                  <a:cubicBezTo>
                    <a:pt x="87" y="243"/>
                    <a:pt x="87" y="243"/>
                    <a:pt x="87" y="243"/>
                  </a:cubicBezTo>
                  <a:cubicBezTo>
                    <a:pt x="86" y="248"/>
                    <a:pt x="82" y="251"/>
                    <a:pt x="77" y="251"/>
                  </a:cubicBezTo>
                  <a:cubicBezTo>
                    <a:pt x="77" y="251"/>
                    <a:pt x="77" y="251"/>
                    <a:pt x="77" y="251"/>
                  </a:cubicBezTo>
                  <a:cubicBezTo>
                    <a:pt x="77" y="298"/>
                    <a:pt x="77" y="298"/>
                    <a:pt x="77" y="298"/>
                  </a:cubicBezTo>
                  <a:cubicBezTo>
                    <a:pt x="77" y="298"/>
                    <a:pt x="77" y="298"/>
                    <a:pt x="77" y="298"/>
                  </a:cubicBezTo>
                  <a:cubicBezTo>
                    <a:pt x="132" y="298"/>
                    <a:pt x="132" y="298"/>
                    <a:pt x="132" y="298"/>
                  </a:cubicBezTo>
                  <a:cubicBezTo>
                    <a:pt x="132" y="298"/>
                    <a:pt x="132" y="298"/>
                    <a:pt x="132" y="298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87" y="243"/>
                    <a:pt x="87" y="243"/>
                    <a:pt x="87" y="243"/>
                  </a:cubicBezTo>
                  <a:moveTo>
                    <a:pt x="187" y="240"/>
                  </a:moveTo>
                  <a:cubicBezTo>
                    <a:pt x="186" y="240"/>
                    <a:pt x="186" y="240"/>
                    <a:pt x="186" y="240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82" y="259"/>
                    <a:pt x="182" y="259"/>
                    <a:pt x="182" y="259"/>
                  </a:cubicBezTo>
                  <a:cubicBezTo>
                    <a:pt x="182" y="259"/>
                    <a:pt x="182" y="259"/>
                    <a:pt x="182" y="259"/>
                  </a:cubicBezTo>
                  <a:cubicBezTo>
                    <a:pt x="184" y="255"/>
                    <a:pt x="188" y="253"/>
                    <a:pt x="192" y="252"/>
                  </a:cubicBezTo>
                  <a:cubicBezTo>
                    <a:pt x="192" y="242"/>
                    <a:pt x="192" y="242"/>
                    <a:pt x="192" y="242"/>
                  </a:cubicBezTo>
                  <a:cubicBezTo>
                    <a:pt x="192" y="241"/>
                    <a:pt x="192" y="241"/>
                    <a:pt x="192" y="241"/>
                  </a:cubicBezTo>
                  <a:cubicBezTo>
                    <a:pt x="190" y="241"/>
                    <a:pt x="188" y="241"/>
                    <a:pt x="187" y="240"/>
                  </a:cubicBezTo>
                  <a:moveTo>
                    <a:pt x="203" y="235"/>
                  </a:moveTo>
                  <a:cubicBezTo>
                    <a:pt x="201" y="239"/>
                    <a:pt x="198" y="241"/>
                    <a:pt x="194" y="241"/>
                  </a:cubicBezTo>
                  <a:cubicBezTo>
                    <a:pt x="193" y="241"/>
                    <a:pt x="193" y="241"/>
                    <a:pt x="193" y="241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93" y="252"/>
                    <a:pt x="193" y="252"/>
                    <a:pt x="193" y="252"/>
                  </a:cubicBezTo>
                  <a:cubicBezTo>
                    <a:pt x="194" y="252"/>
                    <a:pt x="194" y="252"/>
                    <a:pt x="194" y="252"/>
                  </a:cubicBezTo>
                  <a:cubicBezTo>
                    <a:pt x="197" y="252"/>
                    <a:pt x="201" y="254"/>
                    <a:pt x="203" y="257"/>
                  </a:cubicBezTo>
                  <a:cubicBezTo>
                    <a:pt x="203" y="257"/>
                    <a:pt x="203" y="257"/>
                    <a:pt x="203" y="257"/>
                  </a:cubicBezTo>
                  <a:cubicBezTo>
                    <a:pt x="232" y="246"/>
                    <a:pt x="232" y="246"/>
                    <a:pt x="232" y="246"/>
                  </a:cubicBezTo>
                  <a:cubicBezTo>
                    <a:pt x="203" y="235"/>
                    <a:pt x="203" y="235"/>
                    <a:pt x="203" y="235"/>
                  </a:cubicBezTo>
                  <a:moveTo>
                    <a:pt x="299" y="224"/>
                  </a:moveTo>
                  <a:cubicBezTo>
                    <a:pt x="241" y="246"/>
                    <a:pt x="241" y="246"/>
                    <a:pt x="241" y="246"/>
                  </a:cubicBezTo>
                  <a:cubicBezTo>
                    <a:pt x="299" y="268"/>
                    <a:pt x="299" y="268"/>
                    <a:pt x="299" y="268"/>
                  </a:cubicBezTo>
                  <a:cubicBezTo>
                    <a:pt x="299" y="268"/>
                    <a:pt x="299" y="268"/>
                    <a:pt x="299" y="268"/>
                  </a:cubicBezTo>
                  <a:cubicBezTo>
                    <a:pt x="301" y="265"/>
                    <a:pt x="304" y="262"/>
                    <a:pt x="308" y="262"/>
                  </a:cubicBezTo>
                  <a:cubicBezTo>
                    <a:pt x="308" y="262"/>
                    <a:pt x="308" y="262"/>
                    <a:pt x="308" y="262"/>
                  </a:cubicBezTo>
                  <a:cubicBezTo>
                    <a:pt x="308" y="230"/>
                    <a:pt x="308" y="230"/>
                    <a:pt x="308" y="230"/>
                  </a:cubicBezTo>
                  <a:cubicBezTo>
                    <a:pt x="308" y="230"/>
                    <a:pt x="308" y="230"/>
                    <a:pt x="308" y="230"/>
                  </a:cubicBezTo>
                  <a:cubicBezTo>
                    <a:pt x="304" y="229"/>
                    <a:pt x="301" y="227"/>
                    <a:pt x="299" y="224"/>
                  </a:cubicBezTo>
                  <a:moveTo>
                    <a:pt x="321" y="221"/>
                  </a:moveTo>
                  <a:cubicBezTo>
                    <a:pt x="321" y="221"/>
                    <a:pt x="321" y="221"/>
                    <a:pt x="321" y="221"/>
                  </a:cubicBezTo>
                  <a:cubicBezTo>
                    <a:pt x="319" y="226"/>
                    <a:pt x="315" y="229"/>
                    <a:pt x="310" y="230"/>
                  </a:cubicBezTo>
                  <a:cubicBezTo>
                    <a:pt x="309" y="230"/>
                    <a:pt x="309" y="230"/>
                    <a:pt x="309" y="230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10" y="262"/>
                    <a:pt x="310" y="262"/>
                    <a:pt x="310" y="262"/>
                  </a:cubicBezTo>
                  <a:cubicBezTo>
                    <a:pt x="315" y="262"/>
                    <a:pt x="319" y="266"/>
                    <a:pt x="321" y="271"/>
                  </a:cubicBezTo>
                  <a:cubicBezTo>
                    <a:pt x="321" y="271"/>
                    <a:pt x="321" y="271"/>
                    <a:pt x="321" y="271"/>
                  </a:cubicBezTo>
                  <a:cubicBezTo>
                    <a:pt x="397" y="261"/>
                    <a:pt x="397" y="261"/>
                    <a:pt x="397" y="261"/>
                  </a:cubicBezTo>
                  <a:cubicBezTo>
                    <a:pt x="396" y="262"/>
                    <a:pt x="396" y="263"/>
                    <a:pt x="396" y="264"/>
                  </a:cubicBezTo>
                  <a:cubicBezTo>
                    <a:pt x="321" y="273"/>
                    <a:pt x="321" y="273"/>
                    <a:pt x="321" y="273"/>
                  </a:cubicBezTo>
                  <a:cubicBezTo>
                    <a:pt x="321" y="274"/>
                    <a:pt x="321" y="274"/>
                    <a:pt x="321" y="274"/>
                  </a:cubicBezTo>
                  <a:cubicBezTo>
                    <a:pt x="321" y="280"/>
                    <a:pt x="317" y="285"/>
                    <a:pt x="310" y="286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98"/>
                    <a:pt x="309" y="298"/>
                    <a:pt x="309" y="298"/>
                  </a:cubicBezTo>
                  <a:cubicBezTo>
                    <a:pt x="376" y="298"/>
                    <a:pt x="376" y="298"/>
                    <a:pt x="376" y="298"/>
                  </a:cubicBezTo>
                  <a:cubicBezTo>
                    <a:pt x="376" y="299"/>
                    <a:pt x="376" y="299"/>
                    <a:pt x="376" y="299"/>
                  </a:cubicBezTo>
                  <a:cubicBezTo>
                    <a:pt x="375" y="300"/>
                    <a:pt x="375" y="300"/>
                    <a:pt x="375" y="300"/>
                  </a:cubicBezTo>
                  <a:cubicBezTo>
                    <a:pt x="310" y="300"/>
                    <a:pt x="310" y="300"/>
                    <a:pt x="310" y="300"/>
                  </a:cubicBezTo>
                  <a:cubicBezTo>
                    <a:pt x="310" y="300"/>
                    <a:pt x="310" y="300"/>
                    <a:pt x="310" y="300"/>
                  </a:cubicBezTo>
                  <a:cubicBezTo>
                    <a:pt x="310" y="305"/>
                    <a:pt x="310" y="305"/>
                    <a:pt x="310" y="305"/>
                  </a:cubicBezTo>
                  <a:cubicBezTo>
                    <a:pt x="310" y="359"/>
                    <a:pt x="310" y="359"/>
                    <a:pt x="310" y="359"/>
                  </a:cubicBezTo>
                  <a:cubicBezTo>
                    <a:pt x="309" y="360"/>
                    <a:pt x="309" y="360"/>
                    <a:pt x="309" y="360"/>
                  </a:cubicBezTo>
                  <a:cubicBezTo>
                    <a:pt x="308" y="305"/>
                    <a:pt x="308" y="305"/>
                    <a:pt x="308" y="305"/>
                  </a:cubicBezTo>
                  <a:cubicBezTo>
                    <a:pt x="308" y="300"/>
                    <a:pt x="308" y="300"/>
                    <a:pt x="308" y="300"/>
                  </a:cubicBezTo>
                  <a:cubicBezTo>
                    <a:pt x="194" y="300"/>
                    <a:pt x="194" y="300"/>
                    <a:pt x="194" y="300"/>
                  </a:cubicBezTo>
                  <a:cubicBezTo>
                    <a:pt x="193" y="300"/>
                    <a:pt x="193" y="300"/>
                    <a:pt x="193" y="300"/>
                  </a:cubicBezTo>
                  <a:cubicBezTo>
                    <a:pt x="193" y="305"/>
                    <a:pt x="193" y="305"/>
                    <a:pt x="193" y="305"/>
                  </a:cubicBezTo>
                  <a:cubicBezTo>
                    <a:pt x="194" y="305"/>
                    <a:pt x="194" y="305"/>
                    <a:pt x="194" y="305"/>
                  </a:cubicBezTo>
                  <a:cubicBezTo>
                    <a:pt x="194" y="380"/>
                    <a:pt x="194" y="380"/>
                    <a:pt x="194" y="380"/>
                  </a:cubicBezTo>
                  <a:cubicBezTo>
                    <a:pt x="261" y="380"/>
                    <a:pt x="261" y="380"/>
                    <a:pt x="261" y="380"/>
                  </a:cubicBezTo>
                  <a:cubicBezTo>
                    <a:pt x="255" y="382"/>
                    <a:pt x="255" y="382"/>
                    <a:pt x="255" y="382"/>
                  </a:cubicBezTo>
                  <a:cubicBezTo>
                    <a:pt x="194" y="382"/>
                    <a:pt x="194" y="382"/>
                    <a:pt x="194" y="382"/>
                  </a:cubicBezTo>
                  <a:cubicBezTo>
                    <a:pt x="194" y="387"/>
                    <a:pt x="194" y="387"/>
                    <a:pt x="194" y="387"/>
                  </a:cubicBezTo>
                  <a:cubicBezTo>
                    <a:pt x="198" y="387"/>
                    <a:pt x="202" y="387"/>
                    <a:pt x="207" y="387"/>
                  </a:cubicBezTo>
                  <a:cubicBezTo>
                    <a:pt x="223" y="387"/>
                    <a:pt x="239" y="385"/>
                    <a:pt x="255" y="382"/>
                  </a:cubicBezTo>
                  <a:cubicBezTo>
                    <a:pt x="261" y="380"/>
                    <a:pt x="261" y="380"/>
                    <a:pt x="261" y="380"/>
                  </a:cubicBezTo>
                  <a:cubicBezTo>
                    <a:pt x="278" y="375"/>
                    <a:pt x="294" y="369"/>
                    <a:pt x="309" y="360"/>
                  </a:cubicBezTo>
                  <a:cubicBezTo>
                    <a:pt x="310" y="359"/>
                    <a:pt x="310" y="359"/>
                    <a:pt x="310" y="359"/>
                  </a:cubicBezTo>
                  <a:cubicBezTo>
                    <a:pt x="336" y="344"/>
                    <a:pt x="358" y="324"/>
                    <a:pt x="375" y="300"/>
                  </a:cubicBezTo>
                  <a:cubicBezTo>
                    <a:pt x="376" y="299"/>
                    <a:pt x="376" y="299"/>
                    <a:pt x="376" y="299"/>
                  </a:cubicBezTo>
                  <a:cubicBezTo>
                    <a:pt x="384" y="288"/>
                    <a:pt x="390" y="276"/>
                    <a:pt x="396" y="264"/>
                  </a:cubicBezTo>
                  <a:cubicBezTo>
                    <a:pt x="396" y="263"/>
                    <a:pt x="396" y="262"/>
                    <a:pt x="397" y="261"/>
                  </a:cubicBezTo>
                  <a:cubicBezTo>
                    <a:pt x="401" y="251"/>
                    <a:pt x="404" y="240"/>
                    <a:pt x="407" y="230"/>
                  </a:cubicBezTo>
                  <a:cubicBezTo>
                    <a:pt x="407" y="230"/>
                    <a:pt x="407" y="230"/>
                    <a:pt x="407" y="229"/>
                  </a:cubicBezTo>
                  <a:cubicBezTo>
                    <a:pt x="407" y="229"/>
                    <a:pt x="407" y="229"/>
                    <a:pt x="407" y="229"/>
                  </a:cubicBezTo>
                  <a:cubicBezTo>
                    <a:pt x="407" y="230"/>
                    <a:pt x="407" y="230"/>
                    <a:pt x="407" y="230"/>
                  </a:cubicBezTo>
                  <a:cubicBezTo>
                    <a:pt x="321" y="221"/>
                    <a:pt x="321" y="221"/>
                    <a:pt x="321" y="221"/>
                  </a:cubicBezTo>
                  <a:cubicBezTo>
                    <a:pt x="321" y="221"/>
                    <a:pt x="321" y="221"/>
                    <a:pt x="321" y="221"/>
                  </a:cubicBezTo>
                  <a:moveTo>
                    <a:pt x="188" y="219"/>
                  </a:moveTo>
                  <a:cubicBezTo>
                    <a:pt x="187" y="219"/>
                    <a:pt x="187" y="219"/>
                    <a:pt x="187" y="219"/>
                  </a:cubicBezTo>
                  <a:cubicBezTo>
                    <a:pt x="77" y="219"/>
                    <a:pt x="77" y="219"/>
                    <a:pt x="77" y="219"/>
                  </a:cubicBezTo>
                  <a:cubicBezTo>
                    <a:pt x="77" y="219"/>
                    <a:pt x="77" y="219"/>
                    <a:pt x="77" y="219"/>
                  </a:cubicBezTo>
                  <a:cubicBezTo>
                    <a:pt x="77" y="227"/>
                    <a:pt x="77" y="227"/>
                    <a:pt x="77" y="227"/>
                  </a:cubicBezTo>
                  <a:cubicBezTo>
                    <a:pt x="77" y="227"/>
                    <a:pt x="77" y="227"/>
                    <a:pt x="77" y="227"/>
                  </a:cubicBezTo>
                  <a:cubicBezTo>
                    <a:pt x="83" y="228"/>
                    <a:pt x="88" y="233"/>
                    <a:pt x="88" y="239"/>
                  </a:cubicBezTo>
                  <a:cubicBezTo>
                    <a:pt x="88" y="239"/>
                    <a:pt x="88" y="239"/>
                    <a:pt x="88" y="239"/>
                  </a:cubicBezTo>
                  <a:cubicBezTo>
                    <a:pt x="168" y="256"/>
                    <a:pt x="168" y="256"/>
                    <a:pt x="168" y="256"/>
                  </a:cubicBezTo>
                  <a:cubicBezTo>
                    <a:pt x="168" y="256"/>
                    <a:pt x="168" y="256"/>
                    <a:pt x="168" y="256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2" y="236"/>
                    <a:pt x="181" y="233"/>
                    <a:pt x="181" y="231"/>
                  </a:cubicBezTo>
                  <a:cubicBezTo>
                    <a:pt x="181" y="226"/>
                    <a:pt x="183" y="221"/>
                    <a:pt x="188" y="219"/>
                  </a:cubicBezTo>
                  <a:moveTo>
                    <a:pt x="297" y="219"/>
                  </a:moveTo>
                  <a:cubicBezTo>
                    <a:pt x="199" y="219"/>
                    <a:pt x="199" y="219"/>
                    <a:pt x="199" y="219"/>
                  </a:cubicBezTo>
                  <a:cubicBezTo>
                    <a:pt x="198" y="219"/>
                    <a:pt x="198" y="219"/>
                    <a:pt x="198" y="219"/>
                  </a:cubicBezTo>
                  <a:cubicBezTo>
                    <a:pt x="198" y="219"/>
                    <a:pt x="198" y="219"/>
                    <a:pt x="199" y="219"/>
                  </a:cubicBezTo>
                  <a:cubicBezTo>
                    <a:pt x="199" y="219"/>
                    <a:pt x="199" y="219"/>
                    <a:pt x="199" y="219"/>
                  </a:cubicBezTo>
                  <a:cubicBezTo>
                    <a:pt x="203" y="222"/>
                    <a:pt x="206" y="227"/>
                    <a:pt x="204" y="232"/>
                  </a:cubicBezTo>
                  <a:cubicBezTo>
                    <a:pt x="237" y="244"/>
                    <a:pt x="237" y="244"/>
                    <a:pt x="237" y="244"/>
                  </a:cubicBezTo>
                  <a:cubicBezTo>
                    <a:pt x="237" y="244"/>
                    <a:pt x="237" y="244"/>
                    <a:pt x="237" y="244"/>
                  </a:cubicBezTo>
                  <a:cubicBezTo>
                    <a:pt x="298" y="221"/>
                    <a:pt x="298" y="221"/>
                    <a:pt x="298" y="221"/>
                  </a:cubicBezTo>
                  <a:cubicBezTo>
                    <a:pt x="298" y="220"/>
                    <a:pt x="298" y="220"/>
                    <a:pt x="297" y="219"/>
                  </a:cubicBezTo>
                  <a:cubicBezTo>
                    <a:pt x="297" y="219"/>
                    <a:pt x="297" y="219"/>
                    <a:pt x="297" y="219"/>
                  </a:cubicBezTo>
                  <a:moveTo>
                    <a:pt x="408" y="138"/>
                  </a:moveTo>
                  <a:cubicBezTo>
                    <a:pt x="351" y="138"/>
                    <a:pt x="351" y="138"/>
                    <a:pt x="351" y="138"/>
                  </a:cubicBezTo>
                  <a:cubicBezTo>
                    <a:pt x="309" y="138"/>
                    <a:pt x="309" y="138"/>
                    <a:pt x="309" y="138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41"/>
                    <a:pt x="4" y="141"/>
                    <a:pt x="4" y="141"/>
                  </a:cubicBezTo>
                  <a:cubicBezTo>
                    <a:pt x="2" y="149"/>
                    <a:pt x="1" y="156"/>
                    <a:pt x="1" y="164"/>
                  </a:cubicBezTo>
                  <a:cubicBezTo>
                    <a:pt x="1" y="165"/>
                    <a:pt x="0" y="165"/>
                    <a:pt x="0" y="166"/>
                  </a:cubicBezTo>
                  <a:cubicBezTo>
                    <a:pt x="0" y="171"/>
                    <a:pt x="0" y="176"/>
                    <a:pt x="0" y="181"/>
                  </a:cubicBezTo>
                  <a:cubicBezTo>
                    <a:pt x="0" y="193"/>
                    <a:pt x="1" y="205"/>
                    <a:pt x="3" y="217"/>
                  </a:cubicBezTo>
                  <a:cubicBezTo>
                    <a:pt x="3" y="218"/>
                    <a:pt x="3" y="219"/>
                    <a:pt x="3" y="219"/>
                  </a:cubicBezTo>
                  <a:cubicBezTo>
                    <a:pt x="5" y="227"/>
                    <a:pt x="7" y="235"/>
                    <a:pt x="9" y="242"/>
                  </a:cubicBezTo>
                  <a:cubicBezTo>
                    <a:pt x="10" y="244"/>
                    <a:pt x="10" y="245"/>
                    <a:pt x="10" y="246"/>
                  </a:cubicBezTo>
                  <a:cubicBezTo>
                    <a:pt x="16" y="264"/>
                    <a:pt x="25" y="281"/>
                    <a:pt x="35" y="296"/>
                  </a:cubicBezTo>
                  <a:cubicBezTo>
                    <a:pt x="36" y="297"/>
                    <a:pt x="36" y="298"/>
                    <a:pt x="37" y="299"/>
                  </a:cubicBezTo>
                  <a:cubicBezTo>
                    <a:pt x="38" y="301"/>
                    <a:pt x="38" y="301"/>
                    <a:pt x="38" y="301"/>
                  </a:cubicBezTo>
                  <a:cubicBezTo>
                    <a:pt x="49" y="316"/>
                    <a:pt x="61" y="329"/>
                    <a:pt x="75" y="340"/>
                  </a:cubicBezTo>
                  <a:cubicBezTo>
                    <a:pt x="77" y="342"/>
                    <a:pt x="77" y="342"/>
                    <a:pt x="77" y="342"/>
                  </a:cubicBezTo>
                  <a:cubicBezTo>
                    <a:pt x="81" y="345"/>
                    <a:pt x="84" y="348"/>
                    <a:pt x="88" y="350"/>
                  </a:cubicBezTo>
                  <a:cubicBezTo>
                    <a:pt x="89" y="351"/>
                    <a:pt x="90" y="352"/>
                    <a:pt x="91" y="352"/>
                  </a:cubicBezTo>
                  <a:cubicBezTo>
                    <a:pt x="109" y="365"/>
                    <a:pt x="130" y="374"/>
                    <a:pt x="151" y="380"/>
                  </a:cubicBezTo>
                  <a:cubicBezTo>
                    <a:pt x="154" y="381"/>
                    <a:pt x="156" y="381"/>
                    <a:pt x="158" y="382"/>
                  </a:cubicBezTo>
                  <a:cubicBezTo>
                    <a:pt x="161" y="382"/>
                    <a:pt x="164" y="383"/>
                    <a:pt x="166" y="384"/>
                  </a:cubicBezTo>
                  <a:cubicBezTo>
                    <a:pt x="175" y="385"/>
                    <a:pt x="183" y="386"/>
                    <a:pt x="192" y="387"/>
                  </a:cubicBezTo>
                  <a:cubicBezTo>
                    <a:pt x="192" y="387"/>
                    <a:pt x="192" y="387"/>
                    <a:pt x="192" y="387"/>
                  </a:cubicBezTo>
                  <a:cubicBezTo>
                    <a:pt x="192" y="382"/>
                    <a:pt x="192" y="382"/>
                    <a:pt x="192" y="382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6" y="381"/>
                    <a:pt x="154" y="380"/>
                    <a:pt x="151" y="380"/>
                  </a:cubicBezTo>
                  <a:cubicBezTo>
                    <a:pt x="192" y="380"/>
                    <a:pt x="192" y="380"/>
                    <a:pt x="192" y="380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35" y="300"/>
                    <a:pt x="135" y="300"/>
                    <a:pt x="135" y="300"/>
                  </a:cubicBezTo>
                  <a:cubicBezTo>
                    <a:pt x="135" y="301"/>
                    <a:pt x="135" y="301"/>
                    <a:pt x="135" y="301"/>
                  </a:cubicBezTo>
                  <a:cubicBezTo>
                    <a:pt x="91" y="352"/>
                    <a:pt x="91" y="352"/>
                    <a:pt x="91" y="352"/>
                  </a:cubicBezTo>
                  <a:cubicBezTo>
                    <a:pt x="90" y="352"/>
                    <a:pt x="89" y="351"/>
                    <a:pt x="88" y="350"/>
                  </a:cubicBezTo>
                  <a:cubicBezTo>
                    <a:pt x="130" y="301"/>
                    <a:pt x="130" y="301"/>
                    <a:pt x="130" y="301"/>
                  </a:cubicBezTo>
                  <a:cubicBezTo>
                    <a:pt x="131" y="300"/>
                    <a:pt x="131" y="300"/>
                    <a:pt x="131" y="300"/>
                  </a:cubicBezTo>
                  <a:cubicBezTo>
                    <a:pt x="77" y="300"/>
                    <a:pt x="77" y="300"/>
                    <a:pt x="77" y="300"/>
                  </a:cubicBezTo>
                  <a:cubicBezTo>
                    <a:pt x="77" y="301"/>
                    <a:pt x="77" y="301"/>
                    <a:pt x="77" y="301"/>
                  </a:cubicBezTo>
                  <a:cubicBezTo>
                    <a:pt x="77" y="305"/>
                    <a:pt x="77" y="305"/>
                    <a:pt x="77" y="305"/>
                  </a:cubicBezTo>
                  <a:cubicBezTo>
                    <a:pt x="77" y="342"/>
                    <a:pt x="77" y="342"/>
                    <a:pt x="77" y="342"/>
                  </a:cubicBezTo>
                  <a:cubicBezTo>
                    <a:pt x="75" y="340"/>
                    <a:pt x="75" y="340"/>
                    <a:pt x="75" y="340"/>
                  </a:cubicBezTo>
                  <a:cubicBezTo>
                    <a:pt x="75" y="305"/>
                    <a:pt x="75" y="305"/>
                    <a:pt x="75" y="305"/>
                  </a:cubicBezTo>
                  <a:cubicBezTo>
                    <a:pt x="75" y="300"/>
                    <a:pt x="75" y="300"/>
                    <a:pt x="75" y="300"/>
                  </a:cubicBezTo>
                  <a:cubicBezTo>
                    <a:pt x="38" y="300"/>
                    <a:pt x="38" y="300"/>
                    <a:pt x="38" y="300"/>
                  </a:cubicBezTo>
                  <a:cubicBezTo>
                    <a:pt x="37" y="298"/>
                    <a:pt x="37" y="298"/>
                    <a:pt x="37" y="298"/>
                  </a:cubicBezTo>
                  <a:cubicBezTo>
                    <a:pt x="75" y="298"/>
                    <a:pt x="75" y="298"/>
                    <a:pt x="75" y="298"/>
                  </a:cubicBezTo>
                  <a:cubicBezTo>
                    <a:pt x="76" y="251"/>
                    <a:pt x="76" y="251"/>
                    <a:pt x="76" y="251"/>
                  </a:cubicBezTo>
                  <a:cubicBezTo>
                    <a:pt x="75" y="251"/>
                    <a:pt x="75" y="251"/>
                    <a:pt x="75" y="251"/>
                  </a:cubicBezTo>
                  <a:cubicBezTo>
                    <a:pt x="70" y="251"/>
                    <a:pt x="66" y="247"/>
                    <a:pt x="65" y="242"/>
                  </a:cubicBezTo>
                  <a:cubicBezTo>
                    <a:pt x="65" y="242"/>
                    <a:pt x="65" y="242"/>
                    <a:pt x="65" y="242"/>
                  </a:cubicBezTo>
                  <a:cubicBezTo>
                    <a:pt x="65" y="242"/>
                    <a:pt x="65" y="242"/>
                    <a:pt x="65" y="242"/>
                  </a:cubicBezTo>
                  <a:cubicBezTo>
                    <a:pt x="10" y="246"/>
                    <a:pt x="10" y="246"/>
                    <a:pt x="10" y="246"/>
                  </a:cubicBezTo>
                  <a:cubicBezTo>
                    <a:pt x="10" y="245"/>
                    <a:pt x="10" y="243"/>
                    <a:pt x="9" y="242"/>
                  </a:cubicBezTo>
                  <a:cubicBezTo>
                    <a:pt x="64" y="238"/>
                    <a:pt x="64" y="238"/>
                    <a:pt x="64" y="238"/>
                  </a:cubicBezTo>
                  <a:cubicBezTo>
                    <a:pt x="64" y="238"/>
                    <a:pt x="64" y="238"/>
                    <a:pt x="64" y="238"/>
                  </a:cubicBezTo>
                  <a:cubicBezTo>
                    <a:pt x="65" y="232"/>
                    <a:pt x="70" y="228"/>
                    <a:pt x="75" y="227"/>
                  </a:cubicBezTo>
                  <a:cubicBezTo>
                    <a:pt x="76" y="227"/>
                    <a:pt x="76" y="227"/>
                    <a:pt x="76" y="227"/>
                  </a:cubicBezTo>
                  <a:cubicBezTo>
                    <a:pt x="76" y="219"/>
                    <a:pt x="76" y="219"/>
                    <a:pt x="76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8"/>
                    <a:pt x="3" y="218"/>
                    <a:pt x="3" y="217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192" y="217"/>
                    <a:pt x="192" y="217"/>
                    <a:pt x="192" y="217"/>
                  </a:cubicBezTo>
                  <a:cubicBezTo>
                    <a:pt x="192" y="179"/>
                    <a:pt x="192" y="179"/>
                    <a:pt x="192" y="179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3" y="179"/>
                    <a:pt x="193" y="179"/>
                    <a:pt x="193" y="179"/>
                  </a:cubicBezTo>
                  <a:cubicBezTo>
                    <a:pt x="193" y="217"/>
                    <a:pt x="193" y="217"/>
                    <a:pt x="193" y="217"/>
                  </a:cubicBezTo>
                  <a:cubicBezTo>
                    <a:pt x="193" y="217"/>
                    <a:pt x="193" y="217"/>
                    <a:pt x="193" y="217"/>
                  </a:cubicBezTo>
                  <a:cubicBezTo>
                    <a:pt x="297" y="217"/>
                    <a:pt x="297" y="217"/>
                    <a:pt x="297" y="217"/>
                  </a:cubicBezTo>
                  <a:cubicBezTo>
                    <a:pt x="298" y="217"/>
                    <a:pt x="298" y="217"/>
                    <a:pt x="298" y="217"/>
                  </a:cubicBezTo>
                  <a:cubicBezTo>
                    <a:pt x="298" y="211"/>
                    <a:pt x="303" y="207"/>
                    <a:pt x="308" y="206"/>
                  </a:cubicBezTo>
                  <a:cubicBezTo>
                    <a:pt x="308" y="206"/>
                    <a:pt x="308" y="206"/>
                    <a:pt x="308" y="206"/>
                  </a:cubicBezTo>
                  <a:cubicBezTo>
                    <a:pt x="308" y="179"/>
                    <a:pt x="308" y="179"/>
                    <a:pt x="308" y="179"/>
                  </a:cubicBezTo>
                  <a:cubicBezTo>
                    <a:pt x="309" y="138"/>
                    <a:pt x="309" y="138"/>
                    <a:pt x="309" y="138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9" y="206"/>
                    <a:pt x="309" y="206"/>
                    <a:pt x="309" y="206"/>
                  </a:cubicBezTo>
                  <a:cubicBezTo>
                    <a:pt x="310" y="206"/>
                    <a:pt x="310" y="206"/>
                    <a:pt x="310" y="206"/>
                  </a:cubicBezTo>
                  <a:cubicBezTo>
                    <a:pt x="316" y="206"/>
                    <a:pt x="321" y="211"/>
                    <a:pt x="321" y="217"/>
                  </a:cubicBezTo>
                  <a:cubicBezTo>
                    <a:pt x="351" y="217"/>
                    <a:pt x="351" y="217"/>
                    <a:pt x="351" y="217"/>
                  </a:cubicBezTo>
                  <a:cubicBezTo>
                    <a:pt x="410" y="218"/>
                    <a:pt x="410" y="218"/>
                    <a:pt x="410" y="218"/>
                  </a:cubicBezTo>
                  <a:cubicBezTo>
                    <a:pt x="409" y="219"/>
                    <a:pt x="409" y="219"/>
                    <a:pt x="409" y="219"/>
                  </a:cubicBezTo>
                  <a:cubicBezTo>
                    <a:pt x="351" y="219"/>
                    <a:pt x="351" y="219"/>
                    <a:pt x="351" y="219"/>
                  </a:cubicBezTo>
                  <a:cubicBezTo>
                    <a:pt x="330" y="219"/>
                    <a:pt x="330" y="219"/>
                    <a:pt x="330" y="219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8" y="225"/>
                    <a:pt x="408" y="223"/>
                    <a:pt x="409" y="221"/>
                  </a:cubicBezTo>
                  <a:cubicBezTo>
                    <a:pt x="409" y="221"/>
                    <a:pt x="409" y="221"/>
                    <a:pt x="409" y="221"/>
                  </a:cubicBezTo>
                  <a:cubicBezTo>
                    <a:pt x="409" y="219"/>
                    <a:pt x="409" y="219"/>
                    <a:pt x="409" y="219"/>
                  </a:cubicBezTo>
                  <a:cubicBezTo>
                    <a:pt x="410" y="218"/>
                    <a:pt x="410" y="218"/>
                    <a:pt x="410" y="218"/>
                  </a:cubicBezTo>
                  <a:cubicBezTo>
                    <a:pt x="410" y="217"/>
                    <a:pt x="410" y="216"/>
                    <a:pt x="410" y="215"/>
                  </a:cubicBezTo>
                  <a:cubicBezTo>
                    <a:pt x="412" y="203"/>
                    <a:pt x="413" y="192"/>
                    <a:pt x="413" y="181"/>
                  </a:cubicBezTo>
                  <a:cubicBezTo>
                    <a:pt x="413" y="166"/>
                    <a:pt x="411" y="152"/>
                    <a:pt x="408" y="138"/>
                  </a:cubicBezTo>
                  <a:moveTo>
                    <a:pt x="107" y="0"/>
                  </a:moveTo>
                  <a:cubicBezTo>
                    <a:pt x="103" y="2"/>
                    <a:pt x="100" y="4"/>
                    <a:pt x="97" y="6"/>
                  </a:cubicBezTo>
                  <a:cubicBezTo>
                    <a:pt x="95" y="7"/>
                    <a:pt x="93" y="8"/>
                    <a:pt x="91" y="10"/>
                  </a:cubicBezTo>
                  <a:cubicBezTo>
                    <a:pt x="62" y="29"/>
                    <a:pt x="39" y="55"/>
                    <a:pt x="24" y="85"/>
                  </a:cubicBezTo>
                  <a:cubicBezTo>
                    <a:pt x="15" y="101"/>
                    <a:pt x="9" y="118"/>
                    <a:pt x="5" y="136"/>
                  </a:cubicBezTo>
                  <a:cubicBezTo>
                    <a:pt x="351" y="136"/>
                    <a:pt x="351" y="136"/>
                    <a:pt x="351" y="136"/>
                  </a:cubicBezTo>
                  <a:cubicBezTo>
                    <a:pt x="408" y="136"/>
                    <a:pt x="408" y="136"/>
                    <a:pt x="408" y="136"/>
                  </a:cubicBezTo>
                  <a:cubicBezTo>
                    <a:pt x="402" y="111"/>
                    <a:pt x="392" y="87"/>
                    <a:pt x="378" y="66"/>
                  </a:cubicBezTo>
                  <a:cubicBezTo>
                    <a:pt x="372" y="57"/>
                    <a:pt x="365" y="49"/>
                    <a:pt x="358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66" y="29"/>
                    <a:pt x="78" y="19"/>
                    <a:pt x="91" y="9"/>
                  </a:cubicBezTo>
                  <a:cubicBezTo>
                    <a:pt x="96" y="6"/>
                    <a:pt x="102" y="3"/>
                    <a:pt x="10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3" name="Freeform 1099"/>
            <p:cNvSpPr>
              <a:spLocks/>
            </p:cNvSpPr>
            <p:nvPr/>
          </p:nvSpPr>
          <p:spPr bwMode="auto">
            <a:xfrm>
              <a:off x="5081" y="1327"/>
              <a:ext cx="117" cy="15"/>
            </a:xfrm>
            <a:custGeom>
              <a:avLst/>
              <a:gdLst>
                <a:gd name="T0" fmla="*/ 252 w 304"/>
                <a:gd name="T1" fmla="*/ 0 h 41"/>
                <a:gd name="T2" fmla="*/ 53 w 304"/>
                <a:gd name="T3" fmla="*/ 0 h 41"/>
                <a:gd name="T4" fmla="*/ 53 w 304"/>
                <a:gd name="T5" fmla="*/ 0 h 41"/>
                <a:gd name="T6" fmla="*/ 37 w 304"/>
                <a:gd name="T7" fmla="*/ 9 h 41"/>
                <a:gd name="T8" fmla="*/ 0 w 304"/>
                <a:gd name="T9" fmla="*/ 41 h 41"/>
                <a:gd name="T10" fmla="*/ 304 w 304"/>
                <a:gd name="T11" fmla="*/ 41 h 41"/>
                <a:gd name="T12" fmla="*/ 253 w 304"/>
                <a:gd name="T13" fmla="*/ 1 h 41"/>
                <a:gd name="T14" fmla="*/ 252 w 304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1">
                  <a:moveTo>
                    <a:pt x="252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3"/>
                    <a:pt x="42" y="6"/>
                    <a:pt x="37" y="9"/>
                  </a:cubicBezTo>
                  <a:cubicBezTo>
                    <a:pt x="24" y="19"/>
                    <a:pt x="12" y="29"/>
                    <a:pt x="0" y="41"/>
                  </a:cubicBezTo>
                  <a:cubicBezTo>
                    <a:pt x="304" y="41"/>
                    <a:pt x="304" y="41"/>
                    <a:pt x="304" y="41"/>
                  </a:cubicBezTo>
                  <a:cubicBezTo>
                    <a:pt x="289" y="25"/>
                    <a:pt x="272" y="11"/>
                    <a:pt x="253" y="1"/>
                  </a:cubicBezTo>
                  <a:cubicBezTo>
                    <a:pt x="253" y="0"/>
                    <a:pt x="252" y="0"/>
                    <a:pt x="252" y="0"/>
                  </a:cubicBezTo>
                </a:path>
              </a:pathLst>
            </a:custGeom>
            <a:solidFill>
              <a:srgbClr val="7AA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4" name="Freeform 1100"/>
            <p:cNvSpPr>
              <a:spLocks noEditPoints="1"/>
            </p:cNvSpPr>
            <p:nvPr/>
          </p:nvSpPr>
          <p:spPr bwMode="auto">
            <a:xfrm>
              <a:off x="5089" y="1380"/>
              <a:ext cx="1" cy="78"/>
            </a:xfrm>
            <a:custGeom>
              <a:avLst/>
              <a:gdLst>
                <a:gd name="T0" fmla="*/ 1 w 1"/>
                <a:gd name="T1" fmla="*/ 62 h 78"/>
                <a:gd name="T2" fmla="*/ 0 w 1"/>
                <a:gd name="T3" fmla="*/ 62 h 78"/>
                <a:gd name="T4" fmla="*/ 0 w 1"/>
                <a:gd name="T5" fmla="*/ 64 h 78"/>
                <a:gd name="T6" fmla="*/ 0 w 1"/>
                <a:gd name="T7" fmla="*/ 77 h 78"/>
                <a:gd name="T8" fmla="*/ 1 w 1"/>
                <a:gd name="T9" fmla="*/ 78 h 78"/>
                <a:gd name="T10" fmla="*/ 1 w 1"/>
                <a:gd name="T11" fmla="*/ 64 h 78"/>
                <a:gd name="T12" fmla="*/ 1 w 1"/>
                <a:gd name="T13" fmla="*/ 62 h 78"/>
                <a:gd name="T14" fmla="*/ 1 w 1"/>
                <a:gd name="T15" fmla="*/ 62 h 78"/>
                <a:gd name="T16" fmla="*/ 1 w 1"/>
                <a:gd name="T17" fmla="*/ 43 h 78"/>
                <a:gd name="T18" fmla="*/ 1 w 1"/>
                <a:gd name="T19" fmla="*/ 43 h 78"/>
                <a:gd name="T20" fmla="*/ 0 w 1"/>
                <a:gd name="T21" fmla="*/ 61 h 78"/>
                <a:gd name="T22" fmla="*/ 1 w 1"/>
                <a:gd name="T23" fmla="*/ 61 h 78"/>
                <a:gd name="T24" fmla="*/ 1 w 1"/>
                <a:gd name="T25" fmla="*/ 43 h 78"/>
                <a:gd name="T26" fmla="*/ 1 w 1"/>
                <a:gd name="T27" fmla="*/ 31 h 78"/>
                <a:gd name="T28" fmla="*/ 1 w 1"/>
                <a:gd name="T29" fmla="*/ 31 h 78"/>
                <a:gd name="T30" fmla="*/ 1 w 1"/>
                <a:gd name="T31" fmla="*/ 34 h 78"/>
                <a:gd name="T32" fmla="*/ 1 w 1"/>
                <a:gd name="T33" fmla="*/ 34 h 78"/>
                <a:gd name="T34" fmla="*/ 1 w 1"/>
                <a:gd name="T35" fmla="*/ 31 h 78"/>
                <a:gd name="T36" fmla="*/ 1 w 1"/>
                <a:gd name="T37" fmla="*/ 0 h 78"/>
                <a:gd name="T38" fmla="*/ 1 w 1"/>
                <a:gd name="T39" fmla="*/ 15 h 78"/>
                <a:gd name="T40" fmla="*/ 1 w 1"/>
                <a:gd name="T41" fmla="*/ 30 h 78"/>
                <a:gd name="T42" fmla="*/ 1 w 1"/>
                <a:gd name="T43" fmla="*/ 30 h 78"/>
                <a:gd name="T44" fmla="*/ 1 w 1"/>
                <a:gd name="T45" fmla="*/ 15 h 78"/>
                <a:gd name="T46" fmla="*/ 1 w 1"/>
                <a:gd name="T4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" h="78">
                  <a:moveTo>
                    <a:pt x="1" y="62"/>
                  </a:moveTo>
                  <a:lnTo>
                    <a:pt x="0" y="62"/>
                  </a:lnTo>
                  <a:lnTo>
                    <a:pt x="0" y="64"/>
                  </a:lnTo>
                  <a:lnTo>
                    <a:pt x="0" y="77"/>
                  </a:lnTo>
                  <a:lnTo>
                    <a:pt x="1" y="78"/>
                  </a:lnTo>
                  <a:lnTo>
                    <a:pt x="1" y="64"/>
                  </a:lnTo>
                  <a:lnTo>
                    <a:pt x="1" y="62"/>
                  </a:lnTo>
                  <a:lnTo>
                    <a:pt x="1" y="62"/>
                  </a:lnTo>
                  <a:close/>
                  <a:moveTo>
                    <a:pt x="1" y="43"/>
                  </a:moveTo>
                  <a:lnTo>
                    <a:pt x="1" y="43"/>
                  </a:lnTo>
                  <a:lnTo>
                    <a:pt x="0" y="61"/>
                  </a:lnTo>
                  <a:lnTo>
                    <a:pt x="1" y="61"/>
                  </a:lnTo>
                  <a:lnTo>
                    <a:pt x="1" y="43"/>
                  </a:lnTo>
                  <a:close/>
                  <a:moveTo>
                    <a:pt x="1" y="31"/>
                  </a:moveTo>
                  <a:lnTo>
                    <a:pt x="1" y="31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1"/>
                  </a:lnTo>
                  <a:close/>
                  <a:moveTo>
                    <a:pt x="1" y="0"/>
                  </a:moveTo>
                  <a:lnTo>
                    <a:pt x="1" y="15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5" name="Freeform 1101"/>
            <p:cNvSpPr>
              <a:spLocks noEditPoints="1"/>
            </p:cNvSpPr>
            <p:nvPr/>
          </p:nvSpPr>
          <p:spPr bwMode="auto">
            <a:xfrm>
              <a:off x="5089" y="1380"/>
              <a:ext cx="1" cy="78"/>
            </a:xfrm>
            <a:custGeom>
              <a:avLst/>
              <a:gdLst>
                <a:gd name="T0" fmla="*/ 1 w 1"/>
                <a:gd name="T1" fmla="*/ 62 h 78"/>
                <a:gd name="T2" fmla="*/ 0 w 1"/>
                <a:gd name="T3" fmla="*/ 62 h 78"/>
                <a:gd name="T4" fmla="*/ 0 w 1"/>
                <a:gd name="T5" fmla="*/ 64 h 78"/>
                <a:gd name="T6" fmla="*/ 0 w 1"/>
                <a:gd name="T7" fmla="*/ 77 h 78"/>
                <a:gd name="T8" fmla="*/ 1 w 1"/>
                <a:gd name="T9" fmla="*/ 78 h 78"/>
                <a:gd name="T10" fmla="*/ 1 w 1"/>
                <a:gd name="T11" fmla="*/ 64 h 78"/>
                <a:gd name="T12" fmla="*/ 1 w 1"/>
                <a:gd name="T13" fmla="*/ 62 h 78"/>
                <a:gd name="T14" fmla="*/ 1 w 1"/>
                <a:gd name="T15" fmla="*/ 62 h 78"/>
                <a:gd name="T16" fmla="*/ 1 w 1"/>
                <a:gd name="T17" fmla="*/ 43 h 78"/>
                <a:gd name="T18" fmla="*/ 1 w 1"/>
                <a:gd name="T19" fmla="*/ 43 h 78"/>
                <a:gd name="T20" fmla="*/ 0 w 1"/>
                <a:gd name="T21" fmla="*/ 61 h 78"/>
                <a:gd name="T22" fmla="*/ 1 w 1"/>
                <a:gd name="T23" fmla="*/ 61 h 78"/>
                <a:gd name="T24" fmla="*/ 1 w 1"/>
                <a:gd name="T25" fmla="*/ 43 h 78"/>
                <a:gd name="T26" fmla="*/ 1 w 1"/>
                <a:gd name="T27" fmla="*/ 31 h 78"/>
                <a:gd name="T28" fmla="*/ 1 w 1"/>
                <a:gd name="T29" fmla="*/ 31 h 78"/>
                <a:gd name="T30" fmla="*/ 1 w 1"/>
                <a:gd name="T31" fmla="*/ 34 h 78"/>
                <a:gd name="T32" fmla="*/ 1 w 1"/>
                <a:gd name="T33" fmla="*/ 34 h 78"/>
                <a:gd name="T34" fmla="*/ 1 w 1"/>
                <a:gd name="T35" fmla="*/ 31 h 78"/>
                <a:gd name="T36" fmla="*/ 1 w 1"/>
                <a:gd name="T37" fmla="*/ 0 h 78"/>
                <a:gd name="T38" fmla="*/ 1 w 1"/>
                <a:gd name="T39" fmla="*/ 15 h 78"/>
                <a:gd name="T40" fmla="*/ 1 w 1"/>
                <a:gd name="T41" fmla="*/ 30 h 78"/>
                <a:gd name="T42" fmla="*/ 1 w 1"/>
                <a:gd name="T43" fmla="*/ 30 h 78"/>
                <a:gd name="T44" fmla="*/ 1 w 1"/>
                <a:gd name="T45" fmla="*/ 15 h 78"/>
                <a:gd name="T46" fmla="*/ 1 w 1"/>
                <a:gd name="T4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" h="78">
                  <a:moveTo>
                    <a:pt x="1" y="62"/>
                  </a:moveTo>
                  <a:lnTo>
                    <a:pt x="0" y="62"/>
                  </a:lnTo>
                  <a:lnTo>
                    <a:pt x="0" y="64"/>
                  </a:lnTo>
                  <a:lnTo>
                    <a:pt x="0" y="77"/>
                  </a:lnTo>
                  <a:lnTo>
                    <a:pt x="1" y="78"/>
                  </a:lnTo>
                  <a:lnTo>
                    <a:pt x="1" y="64"/>
                  </a:lnTo>
                  <a:lnTo>
                    <a:pt x="1" y="62"/>
                  </a:lnTo>
                  <a:lnTo>
                    <a:pt x="1" y="62"/>
                  </a:lnTo>
                  <a:moveTo>
                    <a:pt x="1" y="43"/>
                  </a:moveTo>
                  <a:lnTo>
                    <a:pt x="1" y="43"/>
                  </a:lnTo>
                  <a:lnTo>
                    <a:pt x="0" y="61"/>
                  </a:lnTo>
                  <a:lnTo>
                    <a:pt x="1" y="61"/>
                  </a:lnTo>
                  <a:lnTo>
                    <a:pt x="1" y="43"/>
                  </a:lnTo>
                  <a:moveTo>
                    <a:pt x="1" y="31"/>
                  </a:moveTo>
                  <a:lnTo>
                    <a:pt x="1" y="31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1"/>
                  </a:lnTo>
                  <a:moveTo>
                    <a:pt x="1" y="0"/>
                  </a:moveTo>
                  <a:lnTo>
                    <a:pt x="1" y="15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15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6" name="Freeform 1102"/>
            <p:cNvSpPr>
              <a:spLocks noEditPoints="1"/>
            </p:cNvSpPr>
            <p:nvPr/>
          </p:nvSpPr>
          <p:spPr bwMode="auto">
            <a:xfrm>
              <a:off x="5134" y="1380"/>
              <a:ext cx="1" cy="95"/>
            </a:xfrm>
            <a:custGeom>
              <a:avLst/>
              <a:gdLst>
                <a:gd name="T0" fmla="*/ 2 w 2"/>
                <a:gd name="T1" fmla="*/ 244 h 249"/>
                <a:gd name="T2" fmla="*/ 0 w 2"/>
                <a:gd name="T3" fmla="*/ 244 h 249"/>
                <a:gd name="T4" fmla="*/ 0 w 2"/>
                <a:gd name="T5" fmla="*/ 249 h 249"/>
                <a:gd name="T6" fmla="*/ 0 w 2"/>
                <a:gd name="T7" fmla="*/ 249 h 249"/>
                <a:gd name="T8" fmla="*/ 2 w 2"/>
                <a:gd name="T9" fmla="*/ 249 h 249"/>
                <a:gd name="T10" fmla="*/ 2 w 2"/>
                <a:gd name="T11" fmla="*/ 249 h 249"/>
                <a:gd name="T12" fmla="*/ 2 w 2"/>
                <a:gd name="T13" fmla="*/ 244 h 249"/>
                <a:gd name="T14" fmla="*/ 1 w 2"/>
                <a:gd name="T15" fmla="*/ 162 h 249"/>
                <a:gd name="T16" fmla="*/ 0 w 2"/>
                <a:gd name="T17" fmla="*/ 162 h 249"/>
                <a:gd name="T18" fmla="*/ 0 w 2"/>
                <a:gd name="T19" fmla="*/ 167 h 249"/>
                <a:gd name="T20" fmla="*/ 0 w 2"/>
                <a:gd name="T21" fmla="*/ 242 h 249"/>
                <a:gd name="T22" fmla="*/ 2 w 2"/>
                <a:gd name="T23" fmla="*/ 242 h 249"/>
                <a:gd name="T24" fmla="*/ 2 w 2"/>
                <a:gd name="T25" fmla="*/ 167 h 249"/>
                <a:gd name="T26" fmla="*/ 1 w 2"/>
                <a:gd name="T27" fmla="*/ 167 h 249"/>
                <a:gd name="T28" fmla="*/ 1 w 2"/>
                <a:gd name="T29" fmla="*/ 162 h 249"/>
                <a:gd name="T30" fmla="*/ 0 w 2"/>
                <a:gd name="T31" fmla="*/ 138 h 249"/>
                <a:gd name="T32" fmla="*/ 0 w 2"/>
                <a:gd name="T33" fmla="*/ 138 h 249"/>
                <a:gd name="T34" fmla="*/ 0 w 2"/>
                <a:gd name="T35" fmla="*/ 160 h 249"/>
                <a:gd name="T36" fmla="*/ 1 w 2"/>
                <a:gd name="T37" fmla="*/ 160 h 249"/>
                <a:gd name="T38" fmla="*/ 1 w 2"/>
                <a:gd name="T39" fmla="*/ 138 h 249"/>
                <a:gd name="T40" fmla="*/ 1 w 2"/>
                <a:gd name="T41" fmla="*/ 138 h 249"/>
                <a:gd name="T42" fmla="*/ 1 w 2"/>
                <a:gd name="T43" fmla="*/ 138 h 249"/>
                <a:gd name="T44" fmla="*/ 0 w 2"/>
                <a:gd name="T45" fmla="*/ 138 h 249"/>
                <a:gd name="T46" fmla="*/ 0 w 2"/>
                <a:gd name="T47" fmla="*/ 138 h 249"/>
                <a:gd name="T48" fmla="*/ 0 w 2"/>
                <a:gd name="T49" fmla="*/ 103 h 249"/>
                <a:gd name="T50" fmla="*/ 0 w 2"/>
                <a:gd name="T51" fmla="*/ 104 h 249"/>
                <a:gd name="T52" fmla="*/ 0 w 2"/>
                <a:gd name="T53" fmla="*/ 114 h 249"/>
                <a:gd name="T54" fmla="*/ 0 w 2"/>
                <a:gd name="T55" fmla="*/ 114 h 249"/>
                <a:gd name="T56" fmla="*/ 1 w 2"/>
                <a:gd name="T57" fmla="*/ 114 h 249"/>
                <a:gd name="T58" fmla="*/ 1 w 2"/>
                <a:gd name="T59" fmla="*/ 104 h 249"/>
                <a:gd name="T60" fmla="*/ 1 w 2"/>
                <a:gd name="T61" fmla="*/ 103 h 249"/>
                <a:gd name="T62" fmla="*/ 0 w 2"/>
                <a:gd name="T63" fmla="*/ 103 h 249"/>
                <a:gd name="T64" fmla="*/ 0 w 2"/>
                <a:gd name="T65" fmla="*/ 103 h 249"/>
                <a:gd name="T66" fmla="*/ 0 w 2"/>
                <a:gd name="T67" fmla="*/ 0 h 249"/>
                <a:gd name="T68" fmla="*/ 0 w 2"/>
                <a:gd name="T69" fmla="*/ 41 h 249"/>
                <a:gd name="T70" fmla="*/ 0 w 2"/>
                <a:gd name="T71" fmla="*/ 79 h 249"/>
                <a:gd name="T72" fmla="*/ 0 w 2"/>
                <a:gd name="T73" fmla="*/ 79 h 249"/>
                <a:gd name="T74" fmla="*/ 1 w 2"/>
                <a:gd name="T75" fmla="*/ 79 h 249"/>
                <a:gd name="T76" fmla="*/ 1 w 2"/>
                <a:gd name="T77" fmla="*/ 41 h 249"/>
                <a:gd name="T78" fmla="*/ 0 w 2"/>
                <a:gd name="T7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" h="249">
                  <a:moveTo>
                    <a:pt x="2" y="244"/>
                  </a:moveTo>
                  <a:cubicBezTo>
                    <a:pt x="0" y="244"/>
                    <a:pt x="0" y="244"/>
                    <a:pt x="0" y="244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2" y="249"/>
                    <a:pt x="2" y="249"/>
                    <a:pt x="2" y="249"/>
                  </a:cubicBezTo>
                  <a:cubicBezTo>
                    <a:pt x="2" y="249"/>
                    <a:pt x="2" y="249"/>
                    <a:pt x="2" y="249"/>
                  </a:cubicBezTo>
                  <a:cubicBezTo>
                    <a:pt x="2" y="244"/>
                    <a:pt x="2" y="244"/>
                    <a:pt x="2" y="244"/>
                  </a:cubicBezTo>
                  <a:moveTo>
                    <a:pt x="1" y="162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2" y="242"/>
                    <a:pt x="2" y="242"/>
                    <a:pt x="2" y="242"/>
                  </a:cubicBezTo>
                  <a:cubicBezTo>
                    <a:pt x="2" y="167"/>
                    <a:pt x="2" y="167"/>
                    <a:pt x="2" y="167"/>
                  </a:cubicBezTo>
                  <a:cubicBezTo>
                    <a:pt x="1" y="167"/>
                    <a:pt x="1" y="167"/>
                    <a:pt x="1" y="167"/>
                  </a:cubicBezTo>
                  <a:cubicBezTo>
                    <a:pt x="1" y="162"/>
                    <a:pt x="1" y="162"/>
                    <a:pt x="1" y="162"/>
                  </a:cubicBezTo>
                  <a:moveTo>
                    <a:pt x="0" y="138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1" y="160"/>
                    <a:pt x="1" y="160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8"/>
                    <a:pt x="0" y="138"/>
                    <a:pt x="0" y="138"/>
                  </a:cubicBezTo>
                  <a:moveTo>
                    <a:pt x="0" y="103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moveTo>
                    <a:pt x="0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7" name="Freeform 1103"/>
            <p:cNvSpPr>
              <a:spLocks noEditPoints="1"/>
            </p:cNvSpPr>
            <p:nvPr/>
          </p:nvSpPr>
          <p:spPr bwMode="auto">
            <a:xfrm>
              <a:off x="5179" y="1380"/>
              <a:ext cx="1" cy="85"/>
            </a:xfrm>
            <a:custGeom>
              <a:avLst/>
              <a:gdLst>
                <a:gd name="T0" fmla="*/ 2 w 2"/>
                <a:gd name="T1" fmla="*/ 162 h 222"/>
                <a:gd name="T2" fmla="*/ 0 w 2"/>
                <a:gd name="T3" fmla="*/ 162 h 222"/>
                <a:gd name="T4" fmla="*/ 0 w 2"/>
                <a:gd name="T5" fmla="*/ 167 h 222"/>
                <a:gd name="T6" fmla="*/ 1 w 2"/>
                <a:gd name="T7" fmla="*/ 222 h 222"/>
                <a:gd name="T8" fmla="*/ 2 w 2"/>
                <a:gd name="T9" fmla="*/ 221 h 222"/>
                <a:gd name="T10" fmla="*/ 2 w 2"/>
                <a:gd name="T11" fmla="*/ 167 h 222"/>
                <a:gd name="T12" fmla="*/ 2 w 2"/>
                <a:gd name="T13" fmla="*/ 162 h 222"/>
                <a:gd name="T14" fmla="*/ 2 w 2"/>
                <a:gd name="T15" fmla="*/ 162 h 222"/>
                <a:gd name="T16" fmla="*/ 0 w 2"/>
                <a:gd name="T17" fmla="*/ 148 h 222"/>
                <a:gd name="T18" fmla="*/ 0 w 2"/>
                <a:gd name="T19" fmla="*/ 160 h 222"/>
                <a:gd name="T20" fmla="*/ 1 w 2"/>
                <a:gd name="T21" fmla="*/ 160 h 222"/>
                <a:gd name="T22" fmla="*/ 1 w 2"/>
                <a:gd name="T23" fmla="*/ 148 h 222"/>
                <a:gd name="T24" fmla="*/ 0 w 2"/>
                <a:gd name="T25" fmla="*/ 148 h 222"/>
                <a:gd name="T26" fmla="*/ 0 w 2"/>
                <a:gd name="T27" fmla="*/ 148 h 222"/>
                <a:gd name="T28" fmla="*/ 0 w 2"/>
                <a:gd name="T29" fmla="*/ 92 h 222"/>
                <a:gd name="T30" fmla="*/ 0 w 2"/>
                <a:gd name="T31" fmla="*/ 92 h 222"/>
                <a:gd name="T32" fmla="*/ 0 w 2"/>
                <a:gd name="T33" fmla="*/ 124 h 222"/>
                <a:gd name="T34" fmla="*/ 0 w 2"/>
                <a:gd name="T35" fmla="*/ 124 h 222"/>
                <a:gd name="T36" fmla="*/ 0 w 2"/>
                <a:gd name="T37" fmla="*/ 124 h 222"/>
                <a:gd name="T38" fmla="*/ 1 w 2"/>
                <a:gd name="T39" fmla="*/ 124 h 222"/>
                <a:gd name="T40" fmla="*/ 1 w 2"/>
                <a:gd name="T41" fmla="*/ 124 h 222"/>
                <a:gd name="T42" fmla="*/ 1 w 2"/>
                <a:gd name="T43" fmla="*/ 92 h 222"/>
                <a:gd name="T44" fmla="*/ 1 w 2"/>
                <a:gd name="T45" fmla="*/ 92 h 222"/>
                <a:gd name="T46" fmla="*/ 0 w 2"/>
                <a:gd name="T47" fmla="*/ 92 h 222"/>
                <a:gd name="T48" fmla="*/ 1 w 2"/>
                <a:gd name="T49" fmla="*/ 0 h 222"/>
                <a:gd name="T50" fmla="*/ 0 w 2"/>
                <a:gd name="T51" fmla="*/ 41 h 222"/>
                <a:gd name="T52" fmla="*/ 0 w 2"/>
                <a:gd name="T53" fmla="*/ 68 h 222"/>
                <a:gd name="T54" fmla="*/ 0 w 2"/>
                <a:gd name="T55" fmla="*/ 68 h 222"/>
                <a:gd name="T56" fmla="*/ 1 w 2"/>
                <a:gd name="T57" fmla="*/ 68 h 222"/>
                <a:gd name="T58" fmla="*/ 1 w 2"/>
                <a:gd name="T59" fmla="*/ 68 h 222"/>
                <a:gd name="T60" fmla="*/ 1 w 2"/>
                <a:gd name="T61" fmla="*/ 41 h 222"/>
                <a:gd name="T62" fmla="*/ 1 w 2"/>
                <a:gd name="T6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" h="222">
                  <a:moveTo>
                    <a:pt x="2" y="162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" y="222"/>
                    <a:pt x="1" y="222"/>
                    <a:pt x="1" y="222"/>
                  </a:cubicBezTo>
                  <a:cubicBezTo>
                    <a:pt x="2" y="221"/>
                    <a:pt x="2" y="221"/>
                    <a:pt x="2" y="221"/>
                  </a:cubicBezTo>
                  <a:cubicBezTo>
                    <a:pt x="2" y="167"/>
                    <a:pt x="2" y="167"/>
                    <a:pt x="2" y="167"/>
                  </a:cubicBezTo>
                  <a:cubicBezTo>
                    <a:pt x="2" y="162"/>
                    <a:pt x="2" y="162"/>
                    <a:pt x="2" y="162"/>
                  </a:cubicBezTo>
                  <a:cubicBezTo>
                    <a:pt x="2" y="162"/>
                    <a:pt x="2" y="162"/>
                    <a:pt x="2" y="162"/>
                  </a:cubicBezTo>
                  <a:moveTo>
                    <a:pt x="0" y="148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1" y="160"/>
                    <a:pt x="1" y="160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92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0" y="92"/>
                    <a:pt x="0" y="92"/>
                    <a:pt x="0" y="92"/>
                  </a:cubicBezTo>
                  <a:moveTo>
                    <a:pt x="1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1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8" name="Freeform 1104"/>
            <p:cNvSpPr>
              <a:spLocks/>
            </p:cNvSpPr>
            <p:nvPr/>
          </p:nvSpPr>
          <p:spPr bwMode="auto">
            <a:xfrm>
              <a:off x="5062" y="1379"/>
              <a:ext cx="155" cy="1"/>
            </a:xfrm>
            <a:custGeom>
              <a:avLst/>
              <a:gdLst>
                <a:gd name="T0" fmla="*/ 1 w 404"/>
                <a:gd name="T1" fmla="*/ 0 h 2"/>
                <a:gd name="T2" fmla="*/ 0 w 404"/>
                <a:gd name="T3" fmla="*/ 2 h 2"/>
                <a:gd name="T4" fmla="*/ 0 w 404"/>
                <a:gd name="T5" fmla="*/ 2 h 2"/>
                <a:gd name="T6" fmla="*/ 72 w 404"/>
                <a:gd name="T7" fmla="*/ 2 h 2"/>
                <a:gd name="T8" fmla="*/ 189 w 404"/>
                <a:gd name="T9" fmla="*/ 2 h 2"/>
                <a:gd name="T10" fmla="*/ 305 w 404"/>
                <a:gd name="T11" fmla="*/ 2 h 2"/>
                <a:gd name="T12" fmla="*/ 347 w 404"/>
                <a:gd name="T13" fmla="*/ 2 h 2"/>
                <a:gd name="T14" fmla="*/ 404 w 404"/>
                <a:gd name="T15" fmla="*/ 2 h 2"/>
                <a:gd name="T16" fmla="*/ 404 w 404"/>
                <a:gd name="T17" fmla="*/ 0 h 2"/>
                <a:gd name="T18" fmla="*/ 347 w 404"/>
                <a:gd name="T19" fmla="*/ 0 h 2"/>
                <a:gd name="T20" fmla="*/ 1 w 404"/>
                <a:gd name="T21" fmla="*/ 0 h 2"/>
                <a:gd name="T22" fmla="*/ 1 w 404"/>
                <a:gd name="T2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4" h="2">
                  <a:moveTo>
                    <a:pt x="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189" y="2"/>
                    <a:pt x="189" y="2"/>
                    <a:pt x="189" y="2"/>
                  </a:cubicBezTo>
                  <a:cubicBezTo>
                    <a:pt x="305" y="2"/>
                    <a:pt x="305" y="2"/>
                    <a:pt x="305" y="2"/>
                  </a:cubicBezTo>
                  <a:cubicBezTo>
                    <a:pt x="347" y="2"/>
                    <a:pt x="347" y="2"/>
                    <a:pt x="347" y="2"/>
                  </a:cubicBezTo>
                  <a:cubicBezTo>
                    <a:pt x="404" y="2"/>
                    <a:pt x="404" y="2"/>
                    <a:pt x="404" y="2"/>
                  </a:cubicBezTo>
                  <a:cubicBezTo>
                    <a:pt x="404" y="1"/>
                    <a:pt x="404" y="1"/>
                    <a:pt x="404" y="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9" name="Freeform 1105"/>
            <p:cNvSpPr>
              <a:spLocks noEditPoints="1"/>
            </p:cNvSpPr>
            <p:nvPr/>
          </p:nvSpPr>
          <p:spPr bwMode="auto">
            <a:xfrm>
              <a:off x="5062" y="1410"/>
              <a:ext cx="156" cy="1"/>
            </a:xfrm>
            <a:custGeom>
              <a:avLst/>
              <a:gdLst>
                <a:gd name="T0" fmla="*/ 295 w 407"/>
                <a:gd name="T1" fmla="*/ 0 h 2"/>
                <a:gd name="T2" fmla="*/ 294 w 407"/>
                <a:gd name="T3" fmla="*/ 0 h 2"/>
                <a:gd name="T4" fmla="*/ 190 w 407"/>
                <a:gd name="T5" fmla="*/ 0 h 2"/>
                <a:gd name="T6" fmla="*/ 190 w 407"/>
                <a:gd name="T7" fmla="*/ 0 h 2"/>
                <a:gd name="T8" fmla="*/ 189 w 407"/>
                <a:gd name="T9" fmla="*/ 0 h 2"/>
                <a:gd name="T10" fmla="*/ 189 w 407"/>
                <a:gd name="T11" fmla="*/ 0 h 2"/>
                <a:gd name="T12" fmla="*/ 74 w 407"/>
                <a:gd name="T13" fmla="*/ 0 h 2"/>
                <a:gd name="T14" fmla="*/ 74 w 407"/>
                <a:gd name="T15" fmla="*/ 0 h 2"/>
                <a:gd name="T16" fmla="*/ 73 w 407"/>
                <a:gd name="T17" fmla="*/ 0 h 2"/>
                <a:gd name="T18" fmla="*/ 0 w 407"/>
                <a:gd name="T19" fmla="*/ 0 h 2"/>
                <a:gd name="T20" fmla="*/ 0 w 407"/>
                <a:gd name="T21" fmla="*/ 2 h 2"/>
                <a:gd name="T22" fmla="*/ 73 w 407"/>
                <a:gd name="T23" fmla="*/ 2 h 2"/>
                <a:gd name="T24" fmla="*/ 74 w 407"/>
                <a:gd name="T25" fmla="*/ 2 h 2"/>
                <a:gd name="T26" fmla="*/ 74 w 407"/>
                <a:gd name="T27" fmla="*/ 2 h 2"/>
                <a:gd name="T28" fmla="*/ 184 w 407"/>
                <a:gd name="T29" fmla="*/ 2 h 2"/>
                <a:gd name="T30" fmla="*/ 185 w 407"/>
                <a:gd name="T31" fmla="*/ 2 h 2"/>
                <a:gd name="T32" fmla="*/ 189 w 407"/>
                <a:gd name="T33" fmla="*/ 1 h 2"/>
                <a:gd name="T34" fmla="*/ 190 w 407"/>
                <a:gd name="T35" fmla="*/ 1 h 2"/>
                <a:gd name="T36" fmla="*/ 195 w 407"/>
                <a:gd name="T37" fmla="*/ 2 h 2"/>
                <a:gd name="T38" fmla="*/ 196 w 407"/>
                <a:gd name="T39" fmla="*/ 2 h 2"/>
                <a:gd name="T40" fmla="*/ 294 w 407"/>
                <a:gd name="T41" fmla="*/ 2 h 2"/>
                <a:gd name="T42" fmla="*/ 294 w 407"/>
                <a:gd name="T43" fmla="*/ 1 h 2"/>
                <a:gd name="T44" fmla="*/ 294 w 407"/>
                <a:gd name="T45" fmla="*/ 1 h 2"/>
                <a:gd name="T46" fmla="*/ 295 w 407"/>
                <a:gd name="T47" fmla="*/ 0 h 2"/>
                <a:gd name="T48" fmla="*/ 348 w 407"/>
                <a:gd name="T49" fmla="*/ 0 h 2"/>
                <a:gd name="T50" fmla="*/ 318 w 407"/>
                <a:gd name="T51" fmla="*/ 0 h 2"/>
                <a:gd name="T52" fmla="*/ 318 w 407"/>
                <a:gd name="T53" fmla="*/ 1 h 2"/>
                <a:gd name="T54" fmla="*/ 318 w 407"/>
                <a:gd name="T55" fmla="*/ 1 h 2"/>
                <a:gd name="T56" fmla="*/ 318 w 407"/>
                <a:gd name="T57" fmla="*/ 1 h 2"/>
                <a:gd name="T58" fmla="*/ 318 w 407"/>
                <a:gd name="T59" fmla="*/ 1 h 2"/>
                <a:gd name="T60" fmla="*/ 326 w 407"/>
                <a:gd name="T61" fmla="*/ 2 h 2"/>
                <a:gd name="T62" fmla="*/ 327 w 407"/>
                <a:gd name="T63" fmla="*/ 2 h 2"/>
                <a:gd name="T64" fmla="*/ 348 w 407"/>
                <a:gd name="T65" fmla="*/ 2 h 2"/>
                <a:gd name="T66" fmla="*/ 406 w 407"/>
                <a:gd name="T67" fmla="*/ 2 h 2"/>
                <a:gd name="T68" fmla="*/ 407 w 407"/>
                <a:gd name="T69" fmla="*/ 1 h 2"/>
                <a:gd name="T70" fmla="*/ 348 w 407"/>
                <a:gd name="T7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7" h="2">
                  <a:moveTo>
                    <a:pt x="295" y="0"/>
                  </a:moveTo>
                  <a:cubicBezTo>
                    <a:pt x="294" y="0"/>
                    <a:pt x="294" y="0"/>
                    <a:pt x="294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184" y="2"/>
                    <a:pt x="184" y="2"/>
                    <a:pt x="184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6" y="1"/>
                    <a:pt x="187" y="1"/>
                    <a:pt x="189" y="1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92" y="1"/>
                    <a:pt x="194" y="1"/>
                    <a:pt x="195" y="2"/>
                  </a:cubicBezTo>
                  <a:cubicBezTo>
                    <a:pt x="196" y="2"/>
                    <a:pt x="196" y="2"/>
                    <a:pt x="196" y="2"/>
                  </a:cubicBezTo>
                  <a:cubicBezTo>
                    <a:pt x="294" y="2"/>
                    <a:pt x="294" y="2"/>
                    <a:pt x="294" y="2"/>
                  </a:cubicBezTo>
                  <a:cubicBezTo>
                    <a:pt x="294" y="2"/>
                    <a:pt x="294" y="1"/>
                    <a:pt x="294" y="1"/>
                  </a:cubicBezTo>
                  <a:cubicBezTo>
                    <a:pt x="294" y="1"/>
                    <a:pt x="294" y="1"/>
                    <a:pt x="294" y="1"/>
                  </a:cubicBezTo>
                  <a:cubicBezTo>
                    <a:pt x="294" y="0"/>
                    <a:pt x="295" y="0"/>
                    <a:pt x="295" y="0"/>
                  </a:cubicBezTo>
                  <a:moveTo>
                    <a:pt x="348" y="0"/>
                  </a:moveTo>
                  <a:cubicBezTo>
                    <a:pt x="318" y="0"/>
                    <a:pt x="318" y="0"/>
                    <a:pt x="318" y="0"/>
                  </a:cubicBezTo>
                  <a:cubicBezTo>
                    <a:pt x="318" y="0"/>
                    <a:pt x="318" y="0"/>
                    <a:pt x="318" y="1"/>
                  </a:cubicBezTo>
                  <a:cubicBezTo>
                    <a:pt x="318" y="1"/>
                    <a:pt x="318" y="1"/>
                    <a:pt x="318" y="1"/>
                  </a:cubicBezTo>
                  <a:cubicBezTo>
                    <a:pt x="318" y="1"/>
                    <a:pt x="318" y="1"/>
                    <a:pt x="318" y="1"/>
                  </a:cubicBezTo>
                  <a:cubicBezTo>
                    <a:pt x="318" y="1"/>
                    <a:pt x="318" y="1"/>
                    <a:pt x="318" y="1"/>
                  </a:cubicBezTo>
                  <a:cubicBezTo>
                    <a:pt x="326" y="2"/>
                    <a:pt x="326" y="2"/>
                    <a:pt x="326" y="2"/>
                  </a:cubicBezTo>
                  <a:cubicBezTo>
                    <a:pt x="327" y="2"/>
                    <a:pt x="327" y="2"/>
                    <a:pt x="327" y="2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406" y="2"/>
                    <a:pt x="406" y="2"/>
                    <a:pt x="406" y="2"/>
                  </a:cubicBezTo>
                  <a:cubicBezTo>
                    <a:pt x="407" y="1"/>
                    <a:pt x="407" y="1"/>
                    <a:pt x="407" y="1"/>
                  </a:cubicBezTo>
                  <a:cubicBezTo>
                    <a:pt x="348" y="0"/>
                    <a:pt x="348" y="0"/>
                    <a:pt x="348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0" name="Freeform 1106"/>
            <p:cNvSpPr>
              <a:spLocks noEditPoints="1"/>
            </p:cNvSpPr>
            <p:nvPr/>
          </p:nvSpPr>
          <p:spPr bwMode="auto">
            <a:xfrm>
              <a:off x="5075" y="1441"/>
              <a:ext cx="130" cy="1"/>
            </a:xfrm>
            <a:custGeom>
              <a:avLst/>
              <a:gdLst>
                <a:gd name="T0" fmla="*/ 36 w 130"/>
                <a:gd name="T1" fmla="*/ 0 h 1"/>
                <a:gd name="T2" fmla="*/ 36 w 130"/>
                <a:gd name="T3" fmla="*/ 0 h 1"/>
                <a:gd name="T4" fmla="*/ 15 w 130"/>
                <a:gd name="T5" fmla="*/ 0 h 1"/>
                <a:gd name="T6" fmla="*/ 15 w 130"/>
                <a:gd name="T7" fmla="*/ 0 h 1"/>
                <a:gd name="T8" fmla="*/ 14 w 130"/>
                <a:gd name="T9" fmla="*/ 0 h 1"/>
                <a:gd name="T10" fmla="*/ 0 w 130"/>
                <a:gd name="T11" fmla="*/ 0 h 1"/>
                <a:gd name="T12" fmla="*/ 0 w 130"/>
                <a:gd name="T13" fmla="*/ 1 h 1"/>
                <a:gd name="T14" fmla="*/ 14 w 130"/>
                <a:gd name="T15" fmla="*/ 1 h 1"/>
                <a:gd name="T16" fmla="*/ 15 w 130"/>
                <a:gd name="T17" fmla="*/ 1 h 1"/>
                <a:gd name="T18" fmla="*/ 36 w 130"/>
                <a:gd name="T19" fmla="*/ 1 h 1"/>
                <a:gd name="T20" fmla="*/ 36 w 130"/>
                <a:gd name="T21" fmla="*/ 0 h 1"/>
                <a:gd name="T22" fmla="*/ 36 w 130"/>
                <a:gd name="T23" fmla="*/ 0 h 1"/>
                <a:gd name="T24" fmla="*/ 130 w 130"/>
                <a:gd name="T25" fmla="*/ 0 h 1"/>
                <a:gd name="T26" fmla="*/ 104 w 130"/>
                <a:gd name="T27" fmla="*/ 0 h 1"/>
                <a:gd name="T28" fmla="*/ 104 w 130"/>
                <a:gd name="T29" fmla="*/ 0 h 1"/>
                <a:gd name="T30" fmla="*/ 60 w 130"/>
                <a:gd name="T31" fmla="*/ 0 h 1"/>
                <a:gd name="T32" fmla="*/ 60 w 130"/>
                <a:gd name="T33" fmla="*/ 0 h 1"/>
                <a:gd name="T34" fmla="*/ 59 w 130"/>
                <a:gd name="T35" fmla="*/ 0 h 1"/>
                <a:gd name="T36" fmla="*/ 59 w 130"/>
                <a:gd name="T37" fmla="*/ 0 h 1"/>
                <a:gd name="T38" fmla="*/ 38 w 130"/>
                <a:gd name="T39" fmla="*/ 0 h 1"/>
                <a:gd name="T40" fmla="*/ 38 w 130"/>
                <a:gd name="T41" fmla="*/ 0 h 1"/>
                <a:gd name="T42" fmla="*/ 37 w 130"/>
                <a:gd name="T43" fmla="*/ 1 h 1"/>
                <a:gd name="T44" fmla="*/ 59 w 130"/>
                <a:gd name="T45" fmla="*/ 1 h 1"/>
                <a:gd name="T46" fmla="*/ 59 w 130"/>
                <a:gd name="T47" fmla="*/ 1 h 1"/>
                <a:gd name="T48" fmla="*/ 60 w 130"/>
                <a:gd name="T49" fmla="*/ 1 h 1"/>
                <a:gd name="T50" fmla="*/ 60 w 130"/>
                <a:gd name="T51" fmla="*/ 1 h 1"/>
                <a:gd name="T52" fmla="*/ 104 w 130"/>
                <a:gd name="T53" fmla="*/ 1 h 1"/>
                <a:gd name="T54" fmla="*/ 105 w 130"/>
                <a:gd name="T55" fmla="*/ 1 h 1"/>
                <a:gd name="T56" fmla="*/ 129 w 130"/>
                <a:gd name="T57" fmla="*/ 1 h 1"/>
                <a:gd name="T58" fmla="*/ 130 w 130"/>
                <a:gd name="T59" fmla="*/ 0 h 1"/>
                <a:gd name="T60" fmla="*/ 130 w 130"/>
                <a:gd name="T6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0" h="1">
                  <a:moveTo>
                    <a:pt x="36" y="0"/>
                  </a:moveTo>
                  <a:lnTo>
                    <a:pt x="36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36" y="1"/>
                  </a:lnTo>
                  <a:lnTo>
                    <a:pt x="36" y="0"/>
                  </a:lnTo>
                  <a:lnTo>
                    <a:pt x="36" y="0"/>
                  </a:lnTo>
                  <a:close/>
                  <a:moveTo>
                    <a:pt x="130" y="0"/>
                  </a:moveTo>
                  <a:lnTo>
                    <a:pt x="104" y="0"/>
                  </a:lnTo>
                  <a:lnTo>
                    <a:pt x="104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7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104" y="1"/>
                  </a:lnTo>
                  <a:lnTo>
                    <a:pt x="105" y="1"/>
                  </a:lnTo>
                  <a:lnTo>
                    <a:pt x="129" y="1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1" name="Freeform 1107"/>
            <p:cNvSpPr>
              <a:spLocks noEditPoints="1"/>
            </p:cNvSpPr>
            <p:nvPr/>
          </p:nvSpPr>
          <p:spPr bwMode="auto">
            <a:xfrm>
              <a:off x="5075" y="1441"/>
              <a:ext cx="130" cy="1"/>
            </a:xfrm>
            <a:custGeom>
              <a:avLst/>
              <a:gdLst>
                <a:gd name="T0" fmla="*/ 36 w 130"/>
                <a:gd name="T1" fmla="*/ 0 h 1"/>
                <a:gd name="T2" fmla="*/ 36 w 130"/>
                <a:gd name="T3" fmla="*/ 0 h 1"/>
                <a:gd name="T4" fmla="*/ 15 w 130"/>
                <a:gd name="T5" fmla="*/ 0 h 1"/>
                <a:gd name="T6" fmla="*/ 15 w 130"/>
                <a:gd name="T7" fmla="*/ 0 h 1"/>
                <a:gd name="T8" fmla="*/ 14 w 130"/>
                <a:gd name="T9" fmla="*/ 0 h 1"/>
                <a:gd name="T10" fmla="*/ 0 w 130"/>
                <a:gd name="T11" fmla="*/ 0 h 1"/>
                <a:gd name="T12" fmla="*/ 0 w 130"/>
                <a:gd name="T13" fmla="*/ 1 h 1"/>
                <a:gd name="T14" fmla="*/ 14 w 130"/>
                <a:gd name="T15" fmla="*/ 1 h 1"/>
                <a:gd name="T16" fmla="*/ 15 w 130"/>
                <a:gd name="T17" fmla="*/ 1 h 1"/>
                <a:gd name="T18" fmla="*/ 36 w 130"/>
                <a:gd name="T19" fmla="*/ 1 h 1"/>
                <a:gd name="T20" fmla="*/ 36 w 130"/>
                <a:gd name="T21" fmla="*/ 0 h 1"/>
                <a:gd name="T22" fmla="*/ 36 w 130"/>
                <a:gd name="T23" fmla="*/ 0 h 1"/>
                <a:gd name="T24" fmla="*/ 130 w 130"/>
                <a:gd name="T25" fmla="*/ 0 h 1"/>
                <a:gd name="T26" fmla="*/ 104 w 130"/>
                <a:gd name="T27" fmla="*/ 0 h 1"/>
                <a:gd name="T28" fmla="*/ 104 w 130"/>
                <a:gd name="T29" fmla="*/ 0 h 1"/>
                <a:gd name="T30" fmla="*/ 60 w 130"/>
                <a:gd name="T31" fmla="*/ 0 h 1"/>
                <a:gd name="T32" fmla="*/ 60 w 130"/>
                <a:gd name="T33" fmla="*/ 0 h 1"/>
                <a:gd name="T34" fmla="*/ 59 w 130"/>
                <a:gd name="T35" fmla="*/ 0 h 1"/>
                <a:gd name="T36" fmla="*/ 59 w 130"/>
                <a:gd name="T37" fmla="*/ 0 h 1"/>
                <a:gd name="T38" fmla="*/ 38 w 130"/>
                <a:gd name="T39" fmla="*/ 0 h 1"/>
                <a:gd name="T40" fmla="*/ 38 w 130"/>
                <a:gd name="T41" fmla="*/ 0 h 1"/>
                <a:gd name="T42" fmla="*/ 37 w 130"/>
                <a:gd name="T43" fmla="*/ 1 h 1"/>
                <a:gd name="T44" fmla="*/ 59 w 130"/>
                <a:gd name="T45" fmla="*/ 1 h 1"/>
                <a:gd name="T46" fmla="*/ 59 w 130"/>
                <a:gd name="T47" fmla="*/ 1 h 1"/>
                <a:gd name="T48" fmla="*/ 60 w 130"/>
                <a:gd name="T49" fmla="*/ 1 h 1"/>
                <a:gd name="T50" fmla="*/ 60 w 130"/>
                <a:gd name="T51" fmla="*/ 1 h 1"/>
                <a:gd name="T52" fmla="*/ 104 w 130"/>
                <a:gd name="T53" fmla="*/ 1 h 1"/>
                <a:gd name="T54" fmla="*/ 105 w 130"/>
                <a:gd name="T55" fmla="*/ 1 h 1"/>
                <a:gd name="T56" fmla="*/ 129 w 130"/>
                <a:gd name="T57" fmla="*/ 1 h 1"/>
                <a:gd name="T58" fmla="*/ 130 w 130"/>
                <a:gd name="T59" fmla="*/ 0 h 1"/>
                <a:gd name="T60" fmla="*/ 130 w 130"/>
                <a:gd name="T6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0" h="1">
                  <a:moveTo>
                    <a:pt x="36" y="0"/>
                  </a:moveTo>
                  <a:lnTo>
                    <a:pt x="36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36" y="1"/>
                  </a:lnTo>
                  <a:lnTo>
                    <a:pt x="36" y="0"/>
                  </a:lnTo>
                  <a:lnTo>
                    <a:pt x="36" y="0"/>
                  </a:lnTo>
                  <a:moveTo>
                    <a:pt x="130" y="0"/>
                  </a:moveTo>
                  <a:lnTo>
                    <a:pt x="104" y="0"/>
                  </a:lnTo>
                  <a:lnTo>
                    <a:pt x="104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7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104" y="1"/>
                  </a:lnTo>
                  <a:lnTo>
                    <a:pt x="105" y="1"/>
                  </a:lnTo>
                  <a:lnTo>
                    <a:pt x="129" y="1"/>
                  </a:lnTo>
                  <a:lnTo>
                    <a:pt x="130" y="0"/>
                  </a:lnTo>
                  <a:lnTo>
                    <a:pt x="13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2" name="Freeform 1108"/>
            <p:cNvSpPr>
              <a:spLocks/>
            </p:cNvSpPr>
            <p:nvPr/>
          </p:nvSpPr>
          <p:spPr bwMode="auto">
            <a:xfrm>
              <a:off x="5118" y="1472"/>
              <a:ext cx="43" cy="1"/>
            </a:xfrm>
            <a:custGeom>
              <a:avLst/>
              <a:gdLst>
                <a:gd name="T0" fmla="*/ 43 w 110"/>
                <a:gd name="T1" fmla="*/ 0 h 2"/>
                <a:gd name="T2" fmla="*/ 41 w 110"/>
                <a:gd name="T3" fmla="*/ 0 h 2"/>
                <a:gd name="T4" fmla="*/ 0 w 110"/>
                <a:gd name="T5" fmla="*/ 0 h 2"/>
                <a:gd name="T6" fmla="*/ 7 w 110"/>
                <a:gd name="T7" fmla="*/ 2 h 2"/>
                <a:gd name="T8" fmla="*/ 41 w 110"/>
                <a:gd name="T9" fmla="*/ 2 h 2"/>
                <a:gd name="T10" fmla="*/ 43 w 110"/>
                <a:gd name="T11" fmla="*/ 2 h 2"/>
                <a:gd name="T12" fmla="*/ 104 w 110"/>
                <a:gd name="T13" fmla="*/ 2 h 2"/>
                <a:gd name="T14" fmla="*/ 110 w 110"/>
                <a:gd name="T15" fmla="*/ 0 h 2"/>
                <a:gd name="T16" fmla="*/ 43 w 11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2">
                  <a:moveTo>
                    <a:pt x="43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5" y="1"/>
                    <a:pt x="7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3" name="Freeform 1109"/>
            <p:cNvSpPr>
              <a:spLocks noEditPoints="1"/>
            </p:cNvSpPr>
            <p:nvPr/>
          </p:nvSpPr>
          <p:spPr bwMode="auto">
            <a:xfrm>
              <a:off x="5064" y="1410"/>
              <a:ext cx="153" cy="17"/>
            </a:xfrm>
            <a:custGeom>
              <a:avLst/>
              <a:gdLst>
                <a:gd name="T0" fmla="*/ 163 w 399"/>
                <a:gd name="T1" fmla="*/ 39 h 44"/>
                <a:gd name="T2" fmla="*/ 163 w 399"/>
                <a:gd name="T3" fmla="*/ 39 h 44"/>
                <a:gd name="T4" fmla="*/ 160 w 399"/>
                <a:gd name="T5" fmla="*/ 42 h 44"/>
                <a:gd name="T6" fmla="*/ 172 w 399"/>
                <a:gd name="T7" fmla="*/ 44 h 44"/>
                <a:gd name="T8" fmla="*/ 173 w 399"/>
                <a:gd name="T9" fmla="*/ 41 h 44"/>
                <a:gd name="T10" fmla="*/ 173 w 399"/>
                <a:gd name="T11" fmla="*/ 41 h 44"/>
                <a:gd name="T12" fmla="*/ 173 w 399"/>
                <a:gd name="T13" fmla="*/ 41 h 44"/>
                <a:gd name="T14" fmla="*/ 163 w 399"/>
                <a:gd name="T15" fmla="*/ 39 h 44"/>
                <a:gd name="T16" fmla="*/ 223 w 399"/>
                <a:gd name="T17" fmla="*/ 28 h 44"/>
                <a:gd name="T18" fmla="*/ 194 w 399"/>
                <a:gd name="T19" fmla="*/ 39 h 44"/>
                <a:gd name="T20" fmla="*/ 194 w 399"/>
                <a:gd name="T21" fmla="*/ 39 h 44"/>
                <a:gd name="T22" fmla="*/ 194 w 399"/>
                <a:gd name="T23" fmla="*/ 40 h 44"/>
                <a:gd name="T24" fmla="*/ 195 w 399"/>
                <a:gd name="T25" fmla="*/ 42 h 44"/>
                <a:gd name="T26" fmla="*/ 195 w 399"/>
                <a:gd name="T27" fmla="*/ 42 h 44"/>
                <a:gd name="T28" fmla="*/ 195 w 399"/>
                <a:gd name="T29" fmla="*/ 42 h 44"/>
                <a:gd name="T30" fmla="*/ 228 w 399"/>
                <a:gd name="T31" fmla="*/ 30 h 44"/>
                <a:gd name="T32" fmla="*/ 224 w 399"/>
                <a:gd name="T33" fmla="*/ 28 h 44"/>
                <a:gd name="T34" fmla="*/ 223 w 399"/>
                <a:gd name="T35" fmla="*/ 28 h 44"/>
                <a:gd name="T36" fmla="*/ 79 w 399"/>
                <a:gd name="T37" fmla="*/ 21 h 44"/>
                <a:gd name="T38" fmla="*/ 79 w 399"/>
                <a:gd name="T39" fmla="*/ 22 h 44"/>
                <a:gd name="T40" fmla="*/ 78 w 399"/>
                <a:gd name="T41" fmla="*/ 25 h 44"/>
                <a:gd name="T42" fmla="*/ 157 w 399"/>
                <a:gd name="T43" fmla="*/ 41 h 44"/>
                <a:gd name="T44" fmla="*/ 157 w 399"/>
                <a:gd name="T45" fmla="*/ 41 h 44"/>
                <a:gd name="T46" fmla="*/ 159 w 399"/>
                <a:gd name="T47" fmla="*/ 38 h 44"/>
                <a:gd name="T48" fmla="*/ 159 w 399"/>
                <a:gd name="T49" fmla="*/ 38 h 44"/>
                <a:gd name="T50" fmla="*/ 159 w 399"/>
                <a:gd name="T51" fmla="*/ 38 h 44"/>
                <a:gd name="T52" fmla="*/ 79 w 399"/>
                <a:gd name="T53" fmla="*/ 21 h 44"/>
                <a:gd name="T54" fmla="*/ 55 w 399"/>
                <a:gd name="T55" fmla="*/ 20 h 44"/>
                <a:gd name="T56" fmla="*/ 55 w 399"/>
                <a:gd name="T57" fmla="*/ 20 h 44"/>
                <a:gd name="T58" fmla="*/ 0 w 399"/>
                <a:gd name="T59" fmla="*/ 24 h 44"/>
                <a:gd name="T60" fmla="*/ 1 w 399"/>
                <a:gd name="T61" fmla="*/ 28 h 44"/>
                <a:gd name="T62" fmla="*/ 56 w 399"/>
                <a:gd name="T63" fmla="*/ 24 h 44"/>
                <a:gd name="T64" fmla="*/ 56 w 399"/>
                <a:gd name="T65" fmla="*/ 24 h 44"/>
                <a:gd name="T66" fmla="*/ 55 w 399"/>
                <a:gd name="T67" fmla="*/ 21 h 44"/>
                <a:gd name="T68" fmla="*/ 55 w 399"/>
                <a:gd name="T69" fmla="*/ 20 h 44"/>
                <a:gd name="T70" fmla="*/ 55 w 399"/>
                <a:gd name="T71" fmla="*/ 20 h 44"/>
                <a:gd name="T72" fmla="*/ 289 w 399"/>
                <a:gd name="T73" fmla="*/ 3 h 44"/>
                <a:gd name="T74" fmla="*/ 228 w 399"/>
                <a:gd name="T75" fmla="*/ 26 h 44"/>
                <a:gd name="T76" fmla="*/ 228 w 399"/>
                <a:gd name="T77" fmla="*/ 26 h 44"/>
                <a:gd name="T78" fmla="*/ 228 w 399"/>
                <a:gd name="T79" fmla="*/ 27 h 44"/>
                <a:gd name="T80" fmla="*/ 232 w 399"/>
                <a:gd name="T81" fmla="*/ 28 h 44"/>
                <a:gd name="T82" fmla="*/ 232 w 399"/>
                <a:gd name="T83" fmla="*/ 28 h 44"/>
                <a:gd name="T84" fmla="*/ 290 w 399"/>
                <a:gd name="T85" fmla="*/ 6 h 44"/>
                <a:gd name="T86" fmla="*/ 290 w 399"/>
                <a:gd name="T87" fmla="*/ 6 h 44"/>
                <a:gd name="T88" fmla="*/ 289 w 399"/>
                <a:gd name="T89" fmla="*/ 3 h 44"/>
                <a:gd name="T90" fmla="*/ 289 w 399"/>
                <a:gd name="T91" fmla="*/ 3 h 44"/>
                <a:gd name="T92" fmla="*/ 312 w 399"/>
                <a:gd name="T93" fmla="*/ 0 h 44"/>
                <a:gd name="T94" fmla="*/ 312 w 399"/>
                <a:gd name="T95" fmla="*/ 0 h 44"/>
                <a:gd name="T96" fmla="*/ 312 w 399"/>
                <a:gd name="T97" fmla="*/ 1 h 44"/>
                <a:gd name="T98" fmla="*/ 312 w 399"/>
                <a:gd name="T99" fmla="*/ 3 h 44"/>
                <a:gd name="T100" fmla="*/ 312 w 399"/>
                <a:gd name="T101" fmla="*/ 3 h 44"/>
                <a:gd name="T102" fmla="*/ 398 w 399"/>
                <a:gd name="T103" fmla="*/ 12 h 44"/>
                <a:gd name="T104" fmla="*/ 398 w 399"/>
                <a:gd name="T105" fmla="*/ 11 h 44"/>
                <a:gd name="T106" fmla="*/ 399 w 399"/>
                <a:gd name="T107" fmla="*/ 10 h 44"/>
                <a:gd name="T108" fmla="*/ 321 w 399"/>
                <a:gd name="T109" fmla="*/ 1 h 44"/>
                <a:gd name="T110" fmla="*/ 320 w 399"/>
                <a:gd name="T111" fmla="*/ 1 h 44"/>
                <a:gd name="T112" fmla="*/ 312 w 399"/>
                <a:gd name="T113" fmla="*/ 0 h 44"/>
                <a:gd name="T114" fmla="*/ 312 w 399"/>
                <a:gd name="T11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9" h="44">
                  <a:moveTo>
                    <a:pt x="163" y="39"/>
                  </a:moveTo>
                  <a:cubicBezTo>
                    <a:pt x="163" y="39"/>
                    <a:pt x="163" y="39"/>
                    <a:pt x="163" y="39"/>
                  </a:cubicBezTo>
                  <a:cubicBezTo>
                    <a:pt x="160" y="42"/>
                    <a:pt x="160" y="42"/>
                    <a:pt x="160" y="42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2" y="43"/>
                    <a:pt x="172" y="42"/>
                    <a:pt x="173" y="41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63" y="39"/>
                    <a:pt x="163" y="39"/>
                    <a:pt x="163" y="39"/>
                  </a:cubicBezTo>
                  <a:moveTo>
                    <a:pt x="223" y="28"/>
                  </a:moveTo>
                  <a:cubicBezTo>
                    <a:pt x="194" y="39"/>
                    <a:pt x="194" y="39"/>
                    <a:pt x="194" y="39"/>
                  </a:cubicBezTo>
                  <a:cubicBezTo>
                    <a:pt x="194" y="39"/>
                    <a:pt x="194" y="39"/>
                    <a:pt x="194" y="39"/>
                  </a:cubicBezTo>
                  <a:cubicBezTo>
                    <a:pt x="194" y="39"/>
                    <a:pt x="194" y="40"/>
                    <a:pt x="194" y="40"/>
                  </a:cubicBezTo>
                  <a:cubicBezTo>
                    <a:pt x="194" y="41"/>
                    <a:pt x="195" y="41"/>
                    <a:pt x="195" y="42"/>
                  </a:cubicBezTo>
                  <a:cubicBezTo>
                    <a:pt x="195" y="42"/>
                    <a:pt x="195" y="42"/>
                    <a:pt x="195" y="42"/>
                  </a:cubicBezTo>
                  <a:cubicBezTo>
                    <a:pt x="195" y="42"/>
                    <a:pt x="195" y="42"/>
                    <a:pt x="195" y="42"/>
                  </a:cubicBezTo>
                  <a:cubicBezTo>
                    <a:pt x="228" y="30"/>
                    <a:pt x="228" y="30"/>
                    <a:pt x="228" y="30"/>
                  </a:cubicBezTo>
                  <a:cubicBezTo>
                    <a:pt x="224" y="28"/>
                    <a:pt x="224" y="28"/>
                    <a:pt x="224" y="28"/>
                  </a:cubicBezTo>
                  <a:cubicBezTo>
                    <a:pt x="223" y="28"/>
                    <a:pt x="223" y="28"/>
                    <a:pt x="223" y="28"/>
                  </a:cubicBezTo>
                  <a:moveTo>
                    <a:pt x="79" y="21"/>
                  </a:moveTo>
                  <a:cubicBezTo>
                    <a:pt x="79" y="22"/>
                    <a:pt x="79" y="22"/>
                    <a:pt x="79" y="22"/>
                  </a:cubicBezTo>
                  <a:cubicBezTo>
                    <a:pt x="79" y="23"/>
                    <a:pt x="79" y="24"/>
                    <a:pt x="78" y="25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59" y="38"/>
                    <a:pt x="159" y="38"/>
                    <a:pt x="159" y="38"/>
                  </a:cubicBezTo>
                  <a:cubicBezTo>
                    <a:pt x="159" y="38"/>
                    <a:pt x="159" y="38"/>
                    <a:pt x="159" y="38"/>
                  </a:cubicBezTo>
                  <a:cubicBezTo>
                    <a:pt x="159" y="38"/>
                    <a:pt x="159" y="38"/>
                    <a:pt x="159" y="38"/>
                  </a:cubicBezTo>
                  <a:cubicBezTo>
                    <a:pt x="79" y="21"/>
                    <a:pt x="79" y="21"/>
                    <a:pt x="79" y="21"/>
                  </a:cubicBezTo>
                  <a:moveTo>
                    <a:pt x="55" y="20"/>
                  </a:moveTo>
                  <a:cubicBezTo>
                    <a:pt x="55" y="20"/>
                    <a:pt x="55" y="20"/>
                    <a:pt x="55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5"/>
                    <a:pt x="1" y="27"/>
                    <a:pt x="1" y="28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5" y="23"/>
                    <a:pt x="55" y="22"/>
                    <a:pt x="55" y="21"/>
                  </a:cubicBezTo>
                  <a:cubicBezTo>
                    <a:pt x="55" y="21"/>
                    <a:pt x="55" y="21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moveTo>
                    <a:pt x="289" y="3"/>
                  </a:moveTo>
                  <a:cubicBezTo>
                    <a:pt x="228" y="26"/>
                    <a:pt x="228" y="26"/>
                    <a:pt x="228" y="26"/>
                  </a:cubicBezTo>
                  <a:cubicBezTo>
                    <a:pt x="228" y="26"/>
                    <a:pt x="228" y="26"/>
                    <a:pt x="228" y="26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32" y="28"/>
                    <a:pt x="232" y="28"/>
                    <a:pt x="232" y="28"/>
                  </a:cubicBezTo>
                  <a:cubicBezTo>
                    <a:pt x="232" y="28"/>
                    <a:pt x="232" y="28"/>
                    <a:pt x="232" y="28"/>
                  </a:cubicBezTo>
                  <a:cubicBezTo>
                    <a:pt x="290" y="6"/>
                    <a:pt x="290" y="6"/>
                    <a:pt x="290" y="6"/>
                  </a:cubicBezTo>
                  <a:cubicBezTo>
                    <a:pt x="290" y="6"/>
                    <a:pt x="290" y="6"/>
                    <a:pt x="290" y="6"/>
                  </a:cubicBezTo>
                  <a:cubicBezTo>
                    <a:pt x="290" y="5"/>
                    <a:pt x="289" y="4"/>
                    <a:pt x="289" y="3"/>
                  </a:cubicBezTo>
                  <a:cubicBezTo>
                    <a:pt x="289" y="3"/>
                    <a:pt x="289" y="3"/>
                    <a:pt x="289" y="3"/>
                  </a:cubicBezTo>
                  <a:moveTo>
                    <a:pt x="312" y="0"/>
                  </a:moveTo>
                  <a:cubicBezTo>
                    <a:pt x="312" y="0"/>
                    <a:pt x="312" y="0"/>
                    <a:pt x="312" y="0"/>
                  </a:cubicBezTo>
                  <a:cubicBezTo>
                    <a:pt x="312" y="1"/>
                    <a:pt x="312" y="1"/>
                    <a:pt x="312" y="1"/>
                  </a:cubicBezTo>
                  <a:cubicBezTo>
                    <a:pt x="312" y="2"/>
                    <a:pt x="312" y="2"/>
                    <a:pt x="312" y="3"/>
                  </a:cubicBezTo>
                  <a:cubicBezTo>
                    <a:pt x="312" y="3"/>
                    <a:pt x="312" y="3"/>
                    <a:pt x="312" y="3"/>
                  </a:cubicBezTo>
                  <a:cubicBezTo>
                    <a:pt x="398" y="12"/>
                    <a:pt x="398" y="12"/>
                    <a:pt x="398" y="12"/>
                  </a:cubicBezTo>
                  <a:cubicBezTo>
                    <a:pt x="398" y="12"/>
                    <a:pt x="398" y="12"/>
                    <a:pt x="398" y="11"/>
                  </a:cubicBezTo>
                  <a:cubicBezTo>
                    <a:pt x="398" y="11"/>
                    <a:pt x="398" y="10"/>
                    <a:pt x="399" y="10"/>
                  </a:cubicBezTo>
                  <a:cubicBezTo>
                    <a:pt x="321" y="1"/>
                    <a:pt x="321" y="1"/>
                    <a:pt x="321" y="1"/>
                  </a:cubicBezTo>
                  <a:cubicBezTo>
                    <a:pt x="320" y="1"/>
                    <a:pt x="320" y="1"/>
                    <a:pt x="320" y="1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solidFill>
              <a:srgbClr val="7AA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4" name="Freeform 1110"/>
            <p:cNvSpPr>
              <a:spLocks/>
            </p:cNvSpPr>
            <p:nvPr/>
          </p:nvSpPr>
          <p:spPr bwMode="auto">
            <a:xfrm>
              <a:off x="5132" y="1425"/>
              <a:ext cx="5" cy="6"/>
            </a:xfrm>
            <a:custGeom>
              <a:avLst/>
              <a:gdLst>
                <a:gd name="T0" fmla="*/ 9 w 15"/>
                <a:gd name="T1" fmla="*/ 0 h 16"/>
                <a:gd name="T2" fmla="*/ 7 w 15"/>
                <a:gd name="T3" fmla="*/ 0 h 16"/>
                <a:gd name="T4" fmla="*/ 1 w 15"/>
                <a:gd name="T5" fmla="*/ 4 h 16"/>
                <a:gd name="T6" fmla="*/ 0 w 15"/>
                <a:gd name="T7" fmla="*/ 8 h 16"/>
                <a:gd name="T8" fmla="*/ 7 w 15"/>
                <a:gd name="T9" fmla="*/ 16 h 16"/>
                <a:gd name="T10" fmla="*/ 8 w 15"/>
                <a:gd name="T11" fmla="*/ 16 h 16"/>
                <a:gd name="T12" fmla="*/ 9 w 15"/>
                <a:gd name="T13" fmla="*/ 16 h 16"/>
                <a:gd name="T14" fmla="*/ 15 w 15"/>
                <a:gd name="T15" fmla="*/ 8 h 16"/>
                <a:gd name="T16" fmla="*/ 15 w 15"/>
                <a:gd name="T17" fmla="*/ 6 h 16"/>
                <a:gd name="T18" fmla="*/ 14 w 15"/>
                <a:gd name="T19" fmla="*/ 3 h 16"/>
                <a:gd name="T20" fmla="*/ 9 w 15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6">
                  <a:moveTo>
                    <a:pt x="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1"/>
                    <a:pt x="3" y="2"/>
                    <a:pt x="1" y="4"/>
                  </a:cubicBezTo>
                  <a:cubicBezTo>
                    <a:pt x="1" y="5"/>
                    <a:pt x="0" y="7"/>
                    <a:pt x="0" y="8"/>
                  </a:cubicBezTo>
                  <a:cubicBezTo>
                    <a:pt x="0" y="12"/>
                    <a:pt x="3" y="15"/>
                    <a:pt x="7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2" y="15"/>
                    <a:pt x="15" y="12"/>
                    <a:pt x="15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5" y="5"/>
                    <a:pt x="14" y="4"/>
                    <a:pt x="14" y="3"/>
                  </a:cubicBezTo>
                  <a:cubicBezTo>
                    <a:pt x="12" y="2"/>
                    <a:pt x="11" y="1"/>
                    <a:pt x="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5" name="Freeform 1111"/>
            <p:cNvSpPr>
              <a:spLocks noEditPoints="1"/>
            </p:cNvSpPr>
            <p:nvPr/>
          </p:nvSpPr>
          <p:spPr bwMode="auto">
            <a:xfrm>
              <a:off x="5130" y="1423"/>
              <a:ext cx="9" cy="9"/>
            </a:xfrm>
            <a:custGeom>
              <a:avLst/>
              <a:gdLst>
                <a:gd name="T0" fmla="*/ 11 w 24"/>
                <a:gd name="T1" fmla="*/ 20 h 24"/>
                <a:gd name="T2" fmla="*/ 4 w 24"/>
                <a:gd name="T3" fmla="*/ 12 h 24"/>
                <a:gd name="T4" fmla="*/ 5 w 24"/>
                <a:gd name="T5" fmla="*/ 8 h 24"/>
                <a:gd name="T6" fmla="*/ 11 w 24"/>
                <a:gd name="T7" fmla="*/ 4 h 24"/>
                <a:gd name="T8" fmla="*/ 13 w 24"/>
                <a:gd name="T9" fmla="*/ 4 h 24"/>
                <a:gd name="T10" fmla="*/ 18 w 24"/>
                <a:gd name="T11" fmla="*/ 7 h 24"/>
                <a:gd name="T12" fmla="*/ 19 w 24"/>
                <a:gd name="T13" fmla="*/ 10 h 24"/>
                <a:gd name="T14" fmla="*/ 19 w 24"/>
                <a:gd name="T15" fmla="*/ 12 h 24"/>
                <a:gd name="T16" fmla="*/ 13 w 24"/>
                <a:gd name="T17" fmla="*/ 20 h 24"/>
                <a:gd name="T18" fmla="*/ 12 w 24"/>
                <a:gd name="T19" fmla="*/ 20 h 24"/>
                <a:gd name="T20" fmla="*/ 11 w 24"/>
                <a:gd name="T21" fmla="*/ 20 h 24"/>
                <a:gd name="T22" fmla="*/ 13 w 24"/>
                <a:gd name="T23" fmla="*/ 0 h 24"/>
                <a:gd name="T24" fmla="*/ 12 w 24"/>
                <a:gd name="T25" fmla="*/ 0 h 24"/>
                <a:gd name="T26" fmla="*/ 11 w 24"/>
                <a:gd name="T27" fmla="*/ 0 h 24"/>
                <a:gd name="T28" fmla="*/ 11 w 24"/>
                <a:gd name="T29" fmla="*/ 0 h 24"/>
                <a:gd name="T30" fmla="*/ 1 w 24"/>
                <a:gd name="T31" fmla="*/ 7 h 24"/>
                <a:gd name="T32" fmla="*/ 1 w 24"/>
                <a:gd name="T33" fmla="*/ 7 h 24"/>
                <a:gd name="T34" fmla="*/ 0 w 24"/>
                <a:gd name="T35" fmla="*/ 10 h 24"/>
                <a:gd name="T36" fmla="*/ 0 w 24"/>
                <a:gd name="T37" fmla="*/ 10 h 24"/>
                <a:gd name="T38" fmla="*/ 0 w 24"/>
                <a:gd name="T39" fmla="*/ 12 h 24"/>
                <a:gd name="T40" fmla="*/ 11 w 24"/>
                <a:gd name="T41" fmla="*/ 24 h 24"/>
                <a:gd name="T42" fmla="*/ 11 w 24"/>
                <a:gd name="T43" fmla="*/ 24 h 24"/>
                <a:gd name="T44" fmla="*/ 12 w 24"/>
                <a:gd name="T45" fmla="*/ 24 h 24"/>
                <a:gd name="T46" fmla="*/ 12 w 24"/>
                <a:gd name="T47" fmla="*/ 24 h 24"/>
                <a:gd name="T48" fmla="*/ 13 w 24"/>
                <a:gd name="T49" fmla="*/ 24 h 24"/>
                <a:gd name="T50" fmla="*/ 24 w 24"/>
                <a:gd name="T51" fmla="*/ 12 h 24"/>
                <a:gd name="T52" fmla="*/ 23 w 24"/>
                <a:gd name="T53" fmla="*/ 8 h 24"/>
                <a:gd name="T54" fmla="*/ 23 w 24"/>
                <a:gd name="T55" fmla="*/ 8 h 24"/>
                <a:gd name="T56" fmla="*/ 22 w 24"/>
                <a:gd name="T57" fmla="*/ 6 h 24"/>
                <a:gd name="T58" fmla="*/ 22 w 24"/>
                <a:gd name="T59" fmla="*/ 5 h 24"/>
                <a:gd name="T60" fmla="*/ 13 w 24"/>
                <a:gd name="T6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" h="24">
                  <a:moveTo>
                    <a:pt x="11" y="20"/>
                  </a:moveTo>
                  <a:cubicBezTo>
                    <a:pt x="7" y="19"/>
                    <a:pt x="4" y="16"/>
                    <a:pt x="4" y="12"/>
                  </a:cubicBezTo>
                  <a:cubicBezTo>
                    <a:pt x="4" y="11"/>
                    <a:pt x="5" y="9"/>
                    <a:pt x="5" y="8"/>
                  </a:cubicBezTo>
                  <a:cubicBezTo>
                    <a:pt x="7" y="6"/>
                    <a:pt x="9" y="5"/>
                    <a:pt x="11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5"/>
                    <a:pt x="16" y="6"/>
                    <a:pt x="18" y="7"/>
                  </a:cubicBezTo>
                  <a:cubicBezTo>
                    <a:pt x="18" y="8"/>
                    <a:pt x="19" y="9"/>
                    <a:pt x="19" y="10"/>
                  </a:cubicBezTo>
                  <a:cubicBezTo>
                    <a:pt x="19" y="11"/>
                    <a:pt x="19" y="11"/>
                    <a:pt x="19" y="12"/>
                  </a:cubicBezTo>
                  <a:cubicBezTo>
                    <a:pt x="19" y="16"/>
                    <a:pt x="16" y="19"/>
                    <a:pt x="13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20"/>
                    <a:pt x="11" y="20"/>
                    <a:pt x="11" y="20"/>
                  </a:cubicBezTo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1"/>
                    <a:pt x="3" y="3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8"/>
                    <a:pt x="5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9" y="23"/>
                    <a:pt x="24" y="18"/>
                    <a:pt x="24" y="12"/>
                  </a:cubicBezTo>
                  <a:cubicBezTo>
                    <a:pt x="24" y="11"/>
                    <a:pt x="24" y="10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2" y="7"/>
                    <a:pt x="22" y="6"/>
                  </a:cubicBezTo>
                  <a:cubicBezTo>
                    <a:pt x="22" y="6"/>
                    <a:pt x="22" y="5"/>
                    <a:pt x="22" y="5"/>
                  </a:cubicBezTo>
                  <a:cubicBezTo>
                    <a:pt x="20" y="2"/>
                    <a:pt x="16" y="0"/>
                    <a:pt x="13" y="0"/>
                  </a:cubicBezTo>
                </a:path>
              </a:pathLst>
            </a:custGeom>
            <a:solidFill>
              <a:srgbClr val="7AA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6" name="Freeform 1112"/>
            <p:cNvSpPr>
              <a:spLocks/>
            </p:cNvSpPr>
            <p:nvPr/>
          </p:nvSpPr>
          <p:spPr bwMode="auto">
            <a:xfrm>
              <a:off x="5087" y="1416"/>
              <a:ext cx="6" cy="5"/>
            </a:xfrm>
            <a:custGeom>
              <a:avLst/>
              <a:gdLst>
                <a:gd name="T0" fmla="*/ 8 w 15"/>
                <a:gd name="T1" fmla="*/ 0 h 15"/>
                <a:gd name="T2" fmla="*/ 6 w 15"/>
                <a:gd name="T3" fmla="*/ 0 h 15"/>
                <a:gd name="T4" fmla="*/ 0 w 15"/>
                <a:gd name="T5" fmla="*/ 6 h 15"/>
                <a:gd name="T6" fmla="*/ 0 w 15"/>
                <a:gd name="T7" fmla="*/ 7 h 15"/>
                <a:gd name="T8" fmla="*/ 0 w 15"/>
                <a:gd name="T9" fmla="*/ 10 h 15"/>
                <a:gd name="T10" fmla="*/ 6 w 15"/>
                <a:gd name="T11" fmla="*/ 15 h 15"/>
                <a:gd name="T12" fmla="*/ 8 w 15"/>
                <a:gd name="T13" fmla="*/ 15 h 15"/>
                <a:gd name="T14" fmla="*/ 14 w 15"/>
                <a:gd name="T15" fmla="*/ 11 h 15"/>
                <a:gd name="T16" fmla="*/ 15 w 15"/>
                <a:gd name="T17" fmla="*/ 7 h 15"/>
                <a:gd name="T18" fmla="*/ 15 w 15"/>
                <a:gd name="T19" fmla="*/ 7 h 15"/>
                <a:gd name="T20" fmla="*/ 15 w 15"/>
                <a:gd name="T21" fmla="*/ 7 h 15"/>
                <a:gd name="T22" fmla="*/ 8 w 15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1" y="13"/>
                    <a:pt x="3" y="15"/>
                    <a:pt x="6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1" y="15"/>
                    <a:pt x="13" y="13"/>
                    <a:pt x="14" y="11"/>
                  </a:cubicBezTo>
                  <a:cubicBezTo>
                    <a:pt x="14" y="10"/>
                    <a:pt x="15" y="9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3"/>
                    <a:pt x="12" y="0"/>
                    <a:pt x="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7" name="Freeform 1113"/>
            <p:cNvSpPr>
              <a:spLocks noEditPoints="1"/>
            </p:cNvSpPr>
            <p:nvPr/>
          </p:nvSpPr>
          <p:spPr bwMode="auto">
            <a:xfrm>
              <a:off x="5085" y="1414"/>
              <a:ext cx="9" cy="9"/>
            </a:xfrm>
            <a:custGeom>
              <a:avLst/>
              <a:gdLst>
                <a:gd name="T0" fmla="*/ 11 w 24"/>
                <a:gd name="T1" fmla="*/ 20 h 24"/>
                <a:gd name="T2" fmla="*/ 5 w 24"/>
                <a:gd name="T3" fmla="*/ 15 h 24"/>
                <a:gd name="T4" fmla="*/ 5 w 24"/>
                <a:gd name="T5" fmla="*/ 12 h 24"/>
                <a:gd name="T6" fmla="*/ 5 w 24"/>
                <a:gd name="T7" fmla="*/ 11 h 24"/>
                <a:gd name="T8" fmla="*/ 11 w 24"/>
                <a:gd name="T9" fmla="*/ 5 h 24"/>
                <a:gd name="T10" fmla="*/ 13 w 24"/>
                <a:gd name="T11" fmla="*/ 5 h 24"/>
                <a:gd name="T12" fmla="*/ 20 w 24"/>
                <a:gd name="T13" fmla="*/ 12 h 24"/>
                <a:gd name="T14" fmla="*/ 20 w 24"/>
                <a:gd name="T15" fmla="*/ 12 h 24"/>
                <a:gd name="T16" fmla="*/ 20 w 24"/>
                <a:gd name="T17" fmla="*/ 12 h 24"/>
                <a:gd name="T18" fmla="*/ 19 w 24"/>
                <a:gd name="T19" fmla="*/ 16 h 24"/>
                <a:gd name="T20" fmla="*/ 13 w 24"/>
                <a:gd name="T21" fmla="*/ 20 h 24"/>
                <a:gd name="T22" fmla="*/ 11 w 24"/>
                <a:gd name="T23" fmla="*/ 20 h 24"/>
                <a:gd name="T24" fmla="*/ 13 w 24"/>
                <a:gd name="T25" fmla="*/ 0 h 24"/>
                <a:gd name="T26" fmla="*/ 13 w 24"/>
                <a:gd name="T27" fmla="*/ 0 h 24"/>
                <a:gd name="T28" fmla="*/ 12 w 24"/>
                <a:gd name="T29" fmla="*/ 0 h 24"/>
                <a:gd name="T30" fmla="*/ 11 w 24"/>
                <a:gd name="T31" fmla="*/ 0 h 24"/>
                <a:gd name="T32" fmla="*/ 0 w 24"/>
                <a:gd name="T33" fmla="*/ 11 h 24"/>
                <a:gd name="T34" fmla="*/ 0 w 24"/>
                <a:gd name="T35" fmla="*/ 11 h 24"/>
                <a:gd name="T36" fmla="*/ 0 w 24"/>
                <a:gd name="T37" fmla="*/ 12 h 24"/>
                <a:gd name="T38" fmla="*/ 1 w 24"/>
                <a:gd name="T39" fmla="*/ 15 h 24"/>
                <a:gd name="T40" fmla="*/ 1 w 24"/>
                <a:gd name="T41" fmla="*/ 15 h 24"/>
                <a:gd name="T42" fmla="*/ 11 w 24"/>
                <a:gd name="T43" fmla="*/ 24 h 24"/>
                <a:gd name="T44" fmla="*/ 12 w 24"/>
                <a:gd name="T45" fmla="*/ 24 h 24"/>
                <a:gd name="T46" fmla="*/ 13 w 24"/>
                <a:gd name="T47" fmla="*/ 24 h 24"/>
                <a:gd name="T48" fmla="*/ 13 w 24"/>
                <a:gd name="T49" fmla="*/ 24 h 24"/>
                <a:gd name="T50" fmla="*/ 23 w 24"/>
                <a:gd name="T51" fmla="*/ 16 h 24"/>
                <a:gd name="T52" fmla="*/ 23 w 24"/>
                <a:gd name="T53" fmla="*/ 16 h 24"/>
                <a:gd name="T54" fmla="*/ 24 w 24"/>
                <a:gd name="T55" fmla="*/ 13 h 24"/>
                <a:gd name="T56" fmla="*/ 24 w 24"/>
                <a:gd name="T57" fmla="*/ 12 h 24"/>
                <a:gd name="T58" fmla="*/ 24 w 24"/>
                <a:gd name="T59" fmla="*/ 12 h 24"/>
                <a:gd name="T60" fmla="*/ 13 w 24"/>
                <a:gd name="T6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" h="24">
                  <a:moveTo>
                    <a:pt x="11" y="20"/>
                  </a:moveTo>
                  <a:cubicBezTo>
                    <a:pt x="8" y="20"/>
                    <a:pt x="6" y="18"/>
                    <a:pt x="5" y="15"/>
                  </a:cubicBezTo>
                  <a:cubicBezTo>
                    <a:pt x="5" y="14"/>
                    <a:pt x="5" y="13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7" y="5"/>
                    <a:pt x="19" y="8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4"/>
                    <a:pt x="19" y="15"/>
                    <a:pt x="19" y="16"/>
                  </a:cubicBezTo>
                  <a:cubicBezTo>
                    <a:pt x="18" y="18"/>
                    <a:pt x="16" y="20"/>
                    <a:pt x="13" y="20"/>
                  </a:cubicBezTo>
                  <a:cubicBezTo>
                    <a:pt x="11" y="20"/>
                    <a:pt x="11" y="20"/>
                    <a:pt x="11" y="20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1"/>
                    <a:pt x="1" y="5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20"/>
                    <a:pt x="6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8" y="24"/>
                    <a:pt x="22" y="21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5"/>
                    <a:pt x="24" y="14"/>
                    <a:pt x="24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19" y="1"/>
                    <a:pt x="13" y="0"/>
                  </a:cubicBezTo>
                </a:path>
              </a:pathLst>
            </a:custGeom>
            <a:solidFill>
              <a:srgbClr val="7AA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8" name="Freeform 1114"/>
            <p:cNvSpPr>
              <a:spLocks/>
            </p:cNvSpPr>
            <p:nvPr/>
          </p:nvSpPr>
          <p:spPr bwMode="auto">
            <a:xfrm>
              <a:off x="5176" y="1407"/>
              <a:ext cx="6" cy="6"/>
            </a:xfrm>
            <a:custGeom>
              <a:avLst/>
              <a:gdLst>
                <a:gd name="T0" fmla="*/ 8 w 15"/>
                <a:gd name="T1" fmla="*/ 0 h 15"/>
                <a:gd name="T2" fmla="*/ 7 w 15"/>
                <a:gd name="T3" fmla="*/ 0 h 15"/>
                <a:gd name="T4" fmla="*/ 0 w 15"/>
                <a:gd name="T5" fmla="*/ 8 h 15"/>
                <a:gd name="T6" fmla="*/ 0 w 15"/>
                <a:gd name="T7" fmla="*/ 8 h 15"/>
                <a:gd name="T8" fmla="*/ 0 w 15"/>
                <a:gd name="T9" fmla="*/ 9 h 15"/>
                <a:gd name="T10" fmla="*/ 0 w 15"/>
                <a:gd name="T11" fmla="*/ 10 h 15"/>
                <a:gd name="T12" fmla="*/ 1 w 15"/>
                <a:gd name="T13" fmla="*/ 12 h 15"/>
                <a:gd name="T14" fmla="*/ 7 w 15"/>
                <a:gd name="T15" fmla="*/ 15 h 15"/>
                <a:gd name="T16" fmla="*/ 8 w 15"/>
                <a:gd name="T17" fmla="*/ 15 h 15"/>
                <a:gd name="T18" fmla="*/ 15 w 15"/>
                <a:gd name="T19" fmla="*/ 11 h 15"/>
                <a:gd name="T20" fmla="*/ 15 w 15"/>
                <a:gd name="T21" fmla="*/ 9 h 15"/>
                <a:gd name="T22" fmla="*/ 15 w 15"/>
                <a:gd name="T23" fmla="*/ 8 h 15"/>
                <a:gd name="T24" fmla="*/ 15 w 15"/>
                <a:gd name="T25" fmla="*/ 8 h 15"/>
                <a:gd name="T26" fmla="*/ 8 w 15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1"/>
                    <a:pt x="0" y="4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1" y="12"/>
                  </a:cubicBezTo>
                  <a:cubicBezTo>
                    <a:pt x="3" y="14"/>
                    <a:pt x="5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1" y="15"/>
                    <a:pt x="14" y="13"/>
                    <a:pt x="15" y="11"/>
                  </a:cubicBezTo>
                  <a:cubicBezTo>
                    <a:pt x="15" y="10"/>
                    <a:pt x="15" y="10"/>
                    <a:pt x="15" y="9"/>
                  </a:cubicBezTo>
                  <a:cubicBezTo>
                    <a:pt x="15" y="9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1"/>
                    <a:pt x="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9" name="Freeform 1115"/>
            <p:cNvSpPr>
              <a:spLocks noEditPoints="1"/>
            </p:cNvSpPr>
            <p:nvPr/>
          </p:nvSpPr>
          <p:spPr bwMode="auto">
            <a:xfrm>
              <a:off x="5175" y="1406"/>
              <a:ext cx="9" cy="9"/>
            </a:xfrm>
            <a:custGeom>
              <a:avLst/>
              <a:gdLst>
                <a:gd name="T0" fmla="*/ 12 w 24"/>
                <a:gd name="T1" fmla="*/ 19 h 24"/>
                <a:gd name="T2" fmla="*/ 6 w 24"/>
                <a:gd name="T3" fmla="*/ 16 h 24"/>
                <a:gd name="T4" fmla="*/ 5 w 24"/>
                <a:gd name="T5" fmla="*/ 14 h 24"/>
                <a:gd name="T6" fmla="*/ 5 w 24"/>
                <a:gd name="T7" fmla="*/ 13 h 24"/>
                <a:gd name="T8" fmla="*/ 5 w 24"/>
                <a:gd name="T9" fmla="*/ 12 h 24"/>
                <a:gd name="T10" fmla="*/ 5 w 24"/>
                <a:gd name="T11" fmla="*/ 12 h 24"/>
                <a:gd name="T12" fmla="*/ 12 w 24"/>
                <a:gd name="T13" fmla="*/ 4 h 24"/>
                <a:gd name="T14" fmla="*/ 13 w 24"/>
                <a:gd name="T15" fmla="*/ 4 h 24"/>
                <a:gd name="T16" fmla="*/ 20 w 24"/>
                <a:gd name="T17" fmla="*/ 12 h 24"/>
                <a:gd name="T18" fmla="*/ 20 w 24"/>
                <a:gd name="T19" fmla="*/ 12 h 24"/>
                <a:gd name="T20" fmla="*/ 20 w 24"/>
                <a:gd name="T21" fmla="*/ 13 h 24"/>
                <a:gd name="T22" fmla="*/ 20 w 24"/>
                <a:gd name="T23" fmla="*/ 15 h 24"/>
                <a:gd name="T24" fmla="*/ 13 w 24"/>
                <a:gd name="T25" fmla="*/ 19 h 24"/>
                <a:gd name="T26" fmla="*/ 12 w 24"/>
                <a:gd name="T27" fmla="*/ 19 h 24"/>
                <a:gd name="T28" fmla="*/ 13 w 24"/>
                <a:gd name="T29" fmla="*/ 0 h 24"/>
                <a:gd name="T30" fmla="*/ 12 w 24"/>
                <a:gd name="T31" fmla="*/ 0 h 24"/>
                <a:gd name="T32" fmla="*/ 12 w 24"/>
                <a:gd name="T33" fmla="*/ 0 h 24"/>
                <a:gd name="T34" fmla="*/ 11 w 24"/>
                <a:gd name="T35" fmla="*/ 0 h 24"/>
                <a:gd name="T36" fmla="*/ 1 w 24"/>
                <a:gd name="T37" fmla="*/ 11 h 24"/>
                <a:gd name="T38" fmla="*/ 0 w 24"/>
                <a:gd name="T39" fmla="*/ 12 h 24"/>
                <a:gd name="T40" fmla="*/ 0 w 24"/>
                <a:gd name="T41" fmla="*/ 12 h 24"/>
                <a:gd name="T42" fmla="*/ 0 w 24"/>
                <a:gd name="T43" fmla="*/ 13 h 24"/>
                <a:gd name="T44" fmla="*/ 0 w 24"/>
                <a:gd name="T45" fmla="*/ 13 h 24"/>
                <a:gd name="T46" fmla="*/ 1 w 24"/>
                <a:gd name="T47" fmla="*/ 15 h 24"/>
                <a:gd name="T48" fmla="*/ 1 w 24"/>
                <a:gd name="T49" fmla="*/ 15 h 24"/>
                <a:gd name="T50" fmla="*/ 2 w 24"/>
                <a:gd name="T51" fmla="*/ 18 h 24"/>
                <a:gd name="T52" fmla="*/ 2 w 24"/>
                <a:gd name="T53" fmla="*/ 18 h 24"/>
                <a:gd name="T54" fmla="*/ 11 w 24"/>
                <a:gd name="T55" fmla="*/ 24 h 24"/>
                <a:gd name="T56" fmla="*/ 12 w 24"/>
                <a:gd name="T57" fmla="*/ 24 h 24"/>
                <a:gd name="T58" fmla="*/ 12 w 24"/>
                <a:gd name="T59" fmla="*/ 24 h 24"/>
                <a:gd name="T60" fmla="*/ 13 w 24"/>
                <a:gd name="T61" fmla="*/ 24 h 24"/>
                <a:gd name="T62" fmla="*/ 24 w 24"/>
                <a:gd name="T63" fmla="*/ 15 h 24"/>
                <a:gd name="T64" fmla="*/ 24 w 24"/>
                <a:gd name="T65" fmla="*/ 15 h 24"/>
                <a:gd name="T66" fmla="*/ 24 w 24"/>
                <a:gd name="T67" fmla="*/ 13 h 24"/>
                <a:gd name="T68" fmla="*/ 24 w 24"/>
                <a:gd name="T69" fmla="*/ 12 h 24"/>
                <a:gd name="T70" fmla="*/ 24 w 24"/>
                <a:gd name="T71" fmla="*/ 12 h 24"/>
                <a:gd name="T72" fmla="*/ 24 w 24"/>
                <a:gd name="T73" fmla="*/ 12 h 24"/>
                <a:gd name="T74" fmla="*/ 24 w 24"/>
                <a:gd name="T75" fmla="*/ 12 h 24"/>
                <a:gd name="T76" fmla="*/ 24 w 24"/>
                <a:gd name="T77" fmla="*/ 11 h 24"/>
                <a:gd name="T78" fmla="*/ 13 w 24"/>
                <a:gd name="T7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" h="24">
                  <a:moveTo>
                    <a:pt x="12" y="19"/>
                  </a:moveTo>
                  <a:cubicBezTo>
                    <a:pt x="10" y="19"/>
                    <a:pt x="8" y="18"/>
                    <a:pt x="6" y="16"/>
                  </a:cubicBezTo>
                  <a:cubicBezTo>
                    <a:pt x="6" y="16"/>
                    <a:pt x="5" y="15"/>
                    <a:pt x="5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8"/>
                    <a:pt x="8" y="5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7" y="5"/>
                    <a:pt x="20" y="8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20" y="13"/>
                  </a:cubicBezTo>
                  <a:cubicBezTo>
                    <a:pt x="20" y="14"/>
                    <a:pt x="20" y="14"/>
                    <a:pt x="20" y="15"/>
                  </a:cubicBezTo>
                  <a:cubicBezTo>
                    <a:pt x="19" y="17"/>
                    <a:pt x="16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6" y="1"/>
                    <a:pt x="1" y="5"/>
                    <a:pt x="1" y="11"/>
                  </a:cubicBezTo>
                  <a:cubicBezTo>
                    <a:pt x="1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4" y="21"/>
                    <a:pt x="7" y="23"/>
                    <a:pt x="11" y="24"/>
                  </a:cubicBezTo>
                  <a:cubicBezTo>
                    <a:pt x="11" y="24"/>
                    <a:pt x="11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8" y="23"/>
                    <a:pt x="22" y="20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4"/>
                    <a:pt x="24" y="14"/>
                    <a:pt x="24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5"/>
                    <a:pt x="19" y="0"/>
                    <a:pt x="13" y="0"/>
                  </a:cubicBezTo>
                </a:path>
              </a:pathLst>
            </a:custGeom>
            <a:solidFill>
              <a:srgbClr val="7AA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10" name="Freeform 1116"/>
            <p:cNvSpPr>
              <a:spLocks noEditPoints="1"/>
            </p:cNvSpPr>
            <p:nvPr/>
          </p:nvSpPr>
          <p:spPr bwMode="auto">
            <a:xfrm>
              <a:off x="5094" y="1416"/>
              <a:ext cx="119" cy="46"/>
            </a:xfrm>
            <a:custGeom>
              <a:avLst/>
              <a:gdLst>
                <a:gd name="T0" fmla="*/ 309 w 309"/>
                <a:gd name="T1" fmla="*/ 29 h 120"/>
                <a:gd name="T2" fmla="*/ 233 w 309"/>
                <a:gd name="T3" fmla="*/ 39 h 120"/>
                <a:gd name="T4" fmla="*/ 233 w 309"/>
                <a:gd name="T5" fmla="*/ 41 h 120"/>
                <a:gd name="T6" fmla="*/ 233 w 309"/>
                <a:gd name="T7" fmla="*/ 41 h 120"/>
                <a:gd name="T8" fmla="*/ 308 w 309"/>
                <a:gd name="T9" fmla="*/ 32 h 120"/>
                <a:gd name="T10" fmla="*/ 309 w 309"/>
                <a:gd name="T11" fmla="*/ 29 h 120"/>
                <a:gd name="T12" fmla="*/ 96 w 309"/>
                <a:gd name="T13" fmla="*/ 6 h 120"/>
                <a:gd name="T14" fmla="*/ 96 w 309"/>
                <a:gd name="T15" fmla="*/ 6 h 120"/>
                <a:gd name="T16" fmla="*/ 80 w 309"/>
                <a:gd name="T17" fmla="*/ 24 h 120"/>
                <a:gd name="T18" fmla="*/ 80 w 309"/>
                <a:gd name="T19" fmla="*/ 24 h 120"/>
                <a:gd name="T20" fmla="*/ 78 w 309"/>
                <a:gd name="T21" fmla="*/ 27 h 120"/>
                <a:gd name="T22" fmla="*/ 78 w 309"/>
                <a:gd name="T23" fmla="*/ 27 h 120"/>
                <a:gd name="T24" fmla="*/ 44 w 309"/>
                <a:gd name="T25" fmla="*/ 66 h 120"/>
                <a:gd name="T26" fmla="*/ 44 w 309"/>
                <a:gd name="T27" fmla="*/ 67 h 120"/>
                <a:gd name="T28" fmla="*/ 43 w 309"/>
                <a:gd name="T29" fmla="*/ 68 h 120"/>
                <a:gd name="T30" fmla="*/ 42 w 309"/>
                <a:gd name="T31" fmla="*/ 69 h 120"/>
                <a:gd name="T32" fmla="*/ 0 w 309"/>
                <a:gd name="T33" fmla="*/ 118 h 120"/>
                <a:gd name="T34" fmla="*/ 3 w 309"/>
                <a:gd name="T35" fmla="*/ 120 h 120"/>
                <a:gd name="T36" fmla="*/ 47 w 309"/>
                <a:gd name="T37" fmla="*/ 69 h 120"/>
                <a:gd name="T38" fmla="*/ 47 w 309"/>
                <a:gd name="T39" fmla="*/ 68 h 120"/>
                <a:gd name="T40" fmla="*/ 48 w 309"/>
                <a:gd name="T41" fmla="*/ 67 h 120"/>
                <a:gd name="T42" fmla="*/ 49 w 309"/>
                <a:gd name="T43" fmla="*/ 66 h 120"/>
                <a:gd name="T44" fmla="*/ 81 w 309"/>
                <a:gd name="T45" fmla="*/ 28 h 120"/>
                <a:gd name="T46" fmla="*/ 81 w 309"/>
                <a:gd name="T47" fmla="*/ 28 h 120"/>
                <a:gd name="T48" fmla="*/ 84 w 309"/>
                <a:gd name="T49" fmla="*/ 25 h 120"/>
                <a:gd name="T50" fmla="*/ 84 w 309"/>
                <a:gd name="T51" fmla="*/ 25 h 120"/>
                <a:gd name="T52" fmla="*/ 98 w 309"/>
                <a:gd name="T53" fmla="*/ 8 h 120"/>
                <a:gd name="T54" fmla="*/ 99 w 309"/>
                <a:gd name="T55" fmla="*/ 8 h 120"/>
                <a:gd name="T56" fmla="*/ 98 w 309"/>
                <a:gd name="T57" fmla="*/ 8 h 120"/>
                <a:gd name="T58" fmla="*/ 96 w 309"/>
                <a:gd name="T59" fmla="*/ 6 h 120"/>
                <a:gd name="T60" fmla="*/ 96 w 309"/>
                <a:gd name="T61" fmla="*/ 6 h 120"/>
                <a:gd name="T62" fmla="*/ 116 w 309"/>
                <a:gd name="T63" fmla="*/ 0 h 120"/>
                <a:gd name="T64" fmla="*/ 116 w 309"/>
                <a:gd name="T65" fmla="*/ 0 h 120"/>
                <a:gd name="T66" fmla="*/ 115 w 309"/>
                <a:gd name="T67" fmla="*/ 3 h 120"/>
                <a:gd name="T68" fmla="*/ 115 w 309"/>
                <a:gd name="T69" fmla="*/ 3 h 120"/>
                <a:gd name="T70" fmla="*/ 144 w 309"/>
                <a:gd name="T71" fmla="*/ 14 h 120"/>
                <a:gd name="T72" fmla="*/ 145 w 309"/>
                <a:gd name="T73" fmla="*/ 14 h 120"/>
                <a:gd name="T74" fmla="*/ 149 w 309"/>
                <a:gd name="T75" fmla="*/ 16 h 120"/>
                <a:gd name="T76" fmla="*/ 149 w 309"/>
                <a:gd name="T77" fmla="*/ 16 h 120"/>
                <a:gd name="T78" fmla="*/ 210 w 309"/>
                <a:gd name="T79" fmla="*/ 39 h 120"/>
                <a:gd name="T80" fmla="*/ 210 w 309"/>
                <a:gd name="T81" fmla="*/ 38 h 120"/>
                <a:gd name="T82" fmla="*/ 211 w 309"/>
                <a:gd name="T83" fmla="*/ 36 h 120"/>
                <a:gd name="T84" fmla="*/ 153 w 309"/>
                <a:gd name="T85" fmla="*/ 14 h 120"/>
                <a:gd name="T86" fmla="*/ 153 w 309"/>
                <a:gd name="T87" fmla="*/ 14 h 120"/>
                <a:gd name="T88" fmla="*/ 149 w 309"/>
                <a:gd name="T89" fmla="*/ 13 h 120"/>
                <a:gd name="T90" fmla="*/ 149 w 309"/>
                <a:gd name="T91" fmla="*/ 12 h 120"/>
                <a:gd name="T92" fmla="*/ 116 w 309"/>
                <a:gd name="T9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09" h="120">
                  <a:moveTo>
                    <a:pt x="309" y="29"/>
                  </a:moveTo>
                  <a:cubicBezTo>
                    <a:pt x="233" y="39"/>
                    <a:pt x="233" y="39"/>
                    <a:pt x="233" y="39"/>
                  </a:cubicBezTo>
                  <a:cubicBezTo>
                    <a:pt x="233" y="39"/>
                    <a:pt x="233" y="40"/>
                    <a:pt x="233" y="41"/>
                  </a:cubicBezTo>
                  <a:cubicBezTo>
                    <a:pt x="233" y="41"/>
                    <a:pt x="233" y="41"/>
                    <a:pt x="233" y="41"/>
                  </a:cubicBezTo>
                  <a:cubicBezTo>
                    <a:pt x="308" y="32"/>
                    <a:pt x="308" y="32"/>
                    <a:pt x="308" y="32"/>
                  </a:cubicBezTo>
                  <a:cubicBezTo>
                    <a:pt x="308" y="31"/>
                    <a:pt x="308" y="30"/>
                    <a:pt x="309" y="29"/>
                  </a:cubicBezTo>
                  <a:moveTo>
                    <a:pt x="96" y="6"/>
                  </a:moveTo>
                  <a:cubicBezTo>
                    <a:pt x="96" y="6"/>
                    <a:pt x="96" y="6"/>
                    <a:pt x="96" y="6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" y="119"/>
                    <a:pt x="2" y="120"/>
                    <a:pt x="3" y="120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8" y="8"/>
                    <a:pt x="98" y="8"/>
                  </a:cubicBezTo>
                  <a:cubicBezTo>
                    <a:pt x="98" y="7"/>
                    <a:pt x="97" y="6"/>
                    <a:pt x="96" y="6"/>
                  </a:cubicBezTo>
                  <a:cubicBezTo>
                    <a:pt x="96" y="6"/>
                    <a:pt x="96" y="6"/>
                    <a:pt x="96" y="6"/>
                  </a:cubicBezTo>
                  <a:moveTo>
                    <a:pt x="116" y="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6" y="1"/>
                    <a:pt x="116" y="2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5" y="14"/>
                    <a:pt x="145" y="14"/>
                    <a:pt x="145" y="14"/>
                  </a:cubicBezTo>
                  <a:cubicBezTo>
                    <a:pt x="149" y="16"/>
                    <a:pt x="149" y="16"/>
                    <a:pt x="149" y="16"/>
                  </a:cubicBezTo>
                  <a:cubicBezTo>
                    <a:pt x="149" y="16"/>
                    <a:pt x="149" y="16"/>
                    <a:pt x="149" y="1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0" y="39"/>
                    <a:pt x="210" y="39"/>
                    <a:pt x="210" y="38"/>
                  </a:cubicBezTo>
                  <a:cubicBezTo>
                    <a:pt x="210" y="38"/>
                    <a:pt x="211" y="37"/>
                    <a:pt x="211" y="36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2"/>
                    <a:pt x="149" y="12"/>
                    <a:pt x="149" y="12"/>
                  </a:cubicBezTo>
                  <a:cubicBezTo>
                    <a:pt x="116" y="0"/>
                    <a:pt x="116" y="0"/>
                    <a:pt x="116" y="0"/>
                  </a:cubicBezTo>
                </a:path>
              </a:pathLst>
            </a:custGeom>
            <a:solidFill>
              <a:srgbClr val="737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11" name="Freeform 1117"/>
            <p:cNvSpPr>
              <a:spLocks/>
            </p:cNvSpPr>
            <p:nvPr/>
          </p:nvSpPr>
          <p:spPr bwMode="auto">
            <a:xfrm>
              <a:off x="5132" y="1412"/>
              <a:ext cx="5" cy="5"/>
            </a:xfrm>
            <a:custGeom>
              <a:avLst/>
              <a:gdLst>
                <a:gd name="T0" fmla="*/ 9 w 15"/>
                <a:gd name="T1" fmla="*/ 0 h 15"/>
                <a:gd name="T2" fmla="*/ 7 w 15"/>
                <a:gd name="T3" fmla="*/ 0 h 15"/>
                <a:gd name="T4" fmla="*/ 0 w 15"/>
                <a:gd name="T5" fmla="*/ 8 h 15"/>
                <a:gd name="T6" fmla="*/ 2 w 15"/>
                <a:gd name="T7" fmla="*/ 12 h 15"/>
                <a:gd name="T8" fmla="*/ 4 w 15"/>
                <a:gd name="T9" fmla="*/ 14 h 15"/>
                <a:gd name="T10" fmla="*/ 7 w 15"/>
                <a:gd name="T11" fmla="*/ 15 h 15"/>
                <a:gd name="T12" fmla="*/ 9 w 15"/>
                <a:gd name="T13" fmla="*/ 15 h 15"/>
                <a:gd name="T14" fmla="*/ 14 w 15"/>
                <a:gd name="T15" fmla="*/ 12 h 15"/>
                <a:gd name="T16" fmla="*/ 15 w 15"/>
                <a:gd name="T17" fmla="*/ 9 h 15"/>
                <a:gd name="T18" fmla="*/ 15 w 15"/>
                <a:gd name="T19" fmla="*/ 8 h 15"/>
                <a:gd name="T20" fmla="*/ 9 w 15"/>
                <a:gd name="T2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5">
                  <a:moveTo>
                    <a:pt x="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2" y="13"/>
                    <a:pt x="3" y="14"/>
                    <a:pt x="4" y="14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1" y="15"/>
                    <a:pt x="13" y="14"/>
                    <a:pt x="14" y="12"/>
                  </a:cubicBezTo>
                  <a:cubicBezTo>
                    <a:pt x="15" y="11"/>
                    <a:pt x="15" y="10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12" name="Freeform 1118"/>
            <p:cNvSpPr>
              <a:spLocks noEditPoints="1"/>
            </p:cNvSpPr>
            <p:nvPr/>
          </p:nvSpPr>
          <p:spPr bwMode="auto">
            <a:xfrm>
              <a:off x="5130" y="1410"/>
              <a:ext cx="10" cy="9"/>
            </a:xfrm>
            <a:custGeom>
              <a:avLst/>
              <a:gdLst>
                <a:gd name="T0" fmla="*/ 11 w 25"/>
                <a:gd name="T1" fmla="*/ 19 h 23"/>
                <a:gd name="T2" fmla="*/ 8 w 25"/>
                <a:gd name="T3" fmla="*/ 18 h 23"/>
                <a:gd name="T4" fmla="*/ 6 w 25"/>
                <a:gd name="T5" fmla="*/ 16 h 23"/>
                <a:gd name="T6" fmla="*/ 4 w 25"/>
                <a:gd name="T7" fmla="*/ 12 h 23"/>
                <a:gd name="T8" fmla="*/ 11 w 25"/>
                <a:gd name="T9" fmla="*/ 4 h 23"/>
                <a:gd name="T10" fmla="*/ 13 w 25"/>
                <a:gd name="T11" fmla="*/ 4 h 23"/>
                <a:gd name="T12" fmla="*/ 19 w 25"/>
                <a:gd name="T13" fmla="*/ 12 h 23"/>
                <a:gd name="T14" fmla="*/ 19 w 25"/>
                <a:gd name="T15" fmla="*/ 13 h 23"/>
                <a:gd name="T16" fmla="*/ 18 w 25"/>
                <a:gd name="T17" fmla="*/ 16 h 23"/>
                <a:gd name="T18" fmla="*/ 13 w 25"/>
                <a:gd name="T19" fmla="*/ 19 h 23"/>
                <a:gd name="T20" fmla="*/ 11 w 25"/>
                <a:gd name="T21" fmla="*/ 19 h 23"/>
                <a:gd name="T22" fmla="*/ 12 w 25"/>
                <a:gd name="T23" fmla="*/ 0 h 23"/>
                <a:gd name="T24" fmla="*/ 11 w 25"/>
                <a:gd name="T25" fmla="*/ 0 h 23"/>
                <a:gd name="T26" fmla="*/ 7 w 25"/>
                <a:gd name="T27" fmla="*/ 1 h 23"/>
                <a:gd name="T28" fmla="*/ 0 w 25"/>
                <a:gd name="T29" fmla="*/ 13 h 23"/>
                <a:gd name="T30" fmla="*/ 3 w 25"/>
                <a:gd name="T31" fmla="*/ 20 h 23"/>
                <a:gd name="T32" fmla="*/ 3 w 25"/>
                <a:gd name="T33" fmla="*/ 20 h 23"/>
                <a:gd name="T34" fmla="*/ 5 w 25"/>
                <a:gd name="T35" fmla="*/ 22 h 23"/>
                <a:gd name="T36" fmla="*/ 6 w 25"/>
                <a:gd name="T37" fmla="*/ 22 h 23"/>
                <a:gd name="T38" fmla="*/ 11 w 25"/>
                <a:gd name="T39" fmla="*/ 23 h 23"/>
                <a:gd name="T40" fmla="*/ 11 w 25"/>
                <a:gd name="T41" fmla="*/ 23 h 23"/>
                <a:gd name="T42" fmla="*/ 12 w 25"/>
                <a:gd name="T43" fmla="*/ 23 h 23"/>
                <a:gd name="T44" fmla="*/ 13 w 25"/>
                <a:gd name="T45" fmla="*/ 23 h 23"/>
                <a:gd name="T46" fmla="*/ 22 w 25"/>
                <a:gd name="T47" fmla="*/ 17 h 23"/>
                <a:gd name="T48" fmla="*/ 22 w 25"/>
                <a:gd name="T49" fmla="*/ 17 h 23"/>
                <a:gd name="T50" fmla="*/ 23 w 25"/>
                <a:gd name="T51" fmla="*/ 14 h 23"/>
                <a:gd name="T52" fmla="*/ 23 w 25"/>
                <a:gd name="T53" fmla="*/ 14 h 23"/>
                <a:gd name="T54" fmla="*/ 18 w 25"/>
                <a:gd name="T55" fmla="*/ 1 h 23"/>
                <a:gd name="T56" fmla="*/ 18 w 25"/>
                <a:gd name="T57" fmla="*/ 1 h 23"/>
                <a:gd name="T58" fmla="*/ 17 w 25"/>
                <a:gd name="T59" fmla="*/ 1 h 23"/>
                <a:gd name="T60" fmla="*/ 12 w 25"/>
                <a:gd name="T6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" h="23">
                  <a:moveTo>
                    <a:pt x="11" y="19"/>
                  </a:moveTo>
                  <a:cubicBezTo>
                    <a:pt x="10" y="19"/>
                    <a:pt x="9" y="19"/>
                    <a:pt x="8" y="18"/>
                  </a:cubicBezTo>
                  <a:cubicBezTo>
                    <a:pt x="7" y="18"/>
                    <a:pt x="6" y="17"/>
                    <a:pt x="6" y="16"/>
                  </a:cubicBezTo>
                  <a:cubicBezTo>
                    <a:pt x="5" y="15"/>
                    <a:pt x="4" y="13"/>
                    <a:pt x="4" y="12"/>
                  </a:cubicBezTo>
                  <a:cubicBezTo>
                    <a:pt x="4" y="8"/>
                    <a:pt x="7" y="4"/>
                    <a:pt x="11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6" y="4"/>
                    <a:pt x="19" y="8"/>
                    <a:pt x="19" y="12"/>
                  </a:cubicBezTo>
                  <a:cubicBezTo>
                    <a:pt x="19" y="12"/>
                    <a:pt x="19" y="12"/>
                    <a:pt x="19" y="13"/>
                  </a:cubicBezTo>
                  <a:cubicBezTo>
                    <a:pt x="19" y="14"/>
                    <a:pt x="19" y="15"/>
                    <a:pt x="18" y="16"/>
                  </a:cubicBezTo>
                  <a:cubicBezTo>
                    <a:pt x="17" y="18"/>
                    <a:pt x="15" y="19"/>
                    <a:pt x="13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1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2" y="3"/>
                    <a:pt x="0" y="8"/>
                    <a:pt x="0" y="13"/>
                  </a:cubicBezTo>
                  <a:cubicBezTo>
                    <a:pt x="0" y="15"/>
                    <a:pt x="1" y="18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5" y="21"/>
                    <a:pt x="5" y="22"/>
                  </a:cubicBezTo>
                  <a:cubicBezTo>
                    <a:pt x="5" y="22"/>
                    <a:pt x="6" y="22"/>
                    <a:pt x="6" y="22"/>
                  </a:cubicBezTo>
                  <a:cubicBezTo>
                    <a:pt x="7" y="23"/>
                    <a:pt x="9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7" y="23"/>
                    <a:pt x="20" y="21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6"/>
                    <a:pt x="23" y="15"/>
                    <a:pt x="23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5" y="9"/>
                    <a:pt x="22" y="4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0"/>
                    <a:pt x="14" y="0"/>
                    <a:pt x="12" y="0"/>
                  </a:cubicBezTo>
                </a:path>
              </a:pathLst>
            </a:custGeom>
            <a:solidFill>
              <a:srgbClr val="737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13" name="Freeform 1119"/>
            <p:cNvSpPr>
              <a:spLocks/>
            </p:cNvSpPr>
            <p:nvPr/>
          </p:nvSpPr>
          <p:spPr bwMode="auto">
            <a:xfrm>
              <a:off x="5176" y="1429"/>
              <a:ext cx="6" cy="5"/>
            </a:xfrm>
            <a:custGeom>
              <a:avLst/>
              <a:gdLst>
                <a:gd name="T0" fmla="*/ 8 w 15"/>
                <a:gd name="T1" fmla="*/ 0 h 15"/>
                <a:gd name="T2" fmla="*/ 7 w 15"/>
                <a:gd name="T3" fmla="*/ 0 h 15"/>
                <a:gd name="T4" fmla="*/ 6 w 15"/>
                <a:gd name="T5" fmla="*/ 0 h 15"/>
                <a:gd name="T6" fmla="*/ 1 w 15"/>
                <a:gd name="T7" fmla="*/ 4 h 15"/>
                <a:gd name="T8" fmla="*/ 0 w 15"/>
                <a:gd name="T9" fmla="*/ 6 h 15"/>
                <a:gd name="T10" fmla="*/ 0 w 15"/>
                <a:gd name="T11" fmla="*/ 8 h 15"/>
                <a:gd name="T12" fmla="*/ 6 w 15"/>
                <a:gd name="T13" fmla="*/ 15 h 15"/>
                <a:gd name="T14" fmla="*/ 7 w 15"/>
                <a:gd name="T15" fmla="*/ 15 h 15"/>
                <a:gd name="T16" fmla="*/ 8 w 15"/>
                <a:gd name="T17" fmla="*/ 15 h 15"/>
                <a:gd name="T18" fmla="*/ 15 w 15"/>
                <a:gd name="T19" fmla="*/ 8 h 15"/>
                <a:gd name="T20" fmla="*/ 15 w 15"/>
                <a:gd name="T21" fmla="*/ 8 h 15"/>
                <a:gd name="T22" fmla="*/ 14 w 15"/>
                <a:gd name="T23" fmla="*/ 5 h 15"/>
                <a:gd name="T24" fmla="*/ 8 w 15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12"/>
                    <a:pt x="3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2" y="15"/>
                    <a:pt x="15" y="12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7"/>
                    <a:pt x="15" y="6"/>
                    <a:pt x="14" y="5"/>
                  </a:cubicBezTo>
                  <a:cubicBezTo>
                    <a:pt x="13" y="2"/>
                    <a:pt x="11" y="1"/>
                    <a:pt x="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14" name="Freeform 1120"/>
            <p:cNvSpPr>
              <a:spLocks noEditPoints="1"/>
            </p:cNvSpPr>
            <p:nvPr/>
          </p:nvSpPr>
          <p:spPr bwMode="auto">
            <a:xfrm>
              <a:off x="5175" y="1427"/>
              <a:ext cx="9" cy="9"/>
            </a:xfrm>
            <a:custGeom>
              <a:avLst/>
              <a:gdLst>
                <a:gd name="T0" fmla="*/ 11 w 24"/>
                <a:gd name="T1" fmla="*/ 19 h 24"/>
                <a:gd name="T2" fmla="*/ 5 w 24"/>
                <a:gd name="T3" fmla="*/ 12 h 24"/>
                <a:gd name="T4" fmla="*/ 5 w 24"/>
                <a:gd name="T5" fmla="*/ 10 h 24"/>
                <a:gd name="T6" fmla="*/ 6 w 24"/>
                <a:gd name="T7" fmla="*/ 8 h 24"/>
                <a:gd name="T8" fmla="*/ 11 w 24"/>
                <a:gd name="T9" fmla="*/ 4 h 24"/>
                <a:gd name="T10" fmla="*/ 12 w 24"/>
                <a:gd name="T11" fmla="*/ 4 h 24"/>
                <a:gd name="T12" fmla="*/ 13 w 24"/>
                <a:gd name="T13" fmla="*/ 4 h 24"/>
                <a:gd name="T14" fmla="*/ 19 w 24"/>
                <a:gd name="T15" fmla="*/ 9 h 24"/>
                <a:gd name="T16" fmla="*/ 20 w 24"/>
                <a:gd name="T17" fmla="*/ 12 h 24"/>
                <a:gd name="T18" fmla="*/ 20 w 24"/>
                <a:gd name="T19" fmla="*/ 12 h 24"/>
                <a:gd name="T20" fmla="*/ 13 w 24"/>
                <a:gd name="T21" fmla="*/ 19 h 24"/>
                <a:gd name="T22" fmla="*/ 12 w 24"/>
                <a:gd name="T23" fmla="*/ 19 h 24"/>
                <a:gd name="T24" fmla="*/ 11 w 24"/>
                <a:gd name="T25" fmla="*/ 19 h 24"/>
                <a:gd name="T26" fmla="*/ 13 w 24"/>
                <a:gd name="T27" fmla="*/ 0 h 24"/>
                <a:gd name="T28" fmla="*/ 12 w 24"/>
                <a:gd name="T29" fmla="*/ 0 h 24"/>
                <a:gd name="T30" fmla="*/ 11 w 24"/>
                <a:gd name="T31" fmla="*/ 0 h 24"/>
                <a:gd name="T32" fmla="*/ 11 w 24"/>
                <a:gd name="T33" fmla="*/ 0 h 24"/>
                <a:gd name="T34" fmla="*/ 2 w 24"/>
                <a:gd name="T35" fmla="*/ 6 h 24"/>
                <a:gd name="T36" fmla="*/ 2 w 24"/>
                <a:gd name="T37" fmla="*/ 6 h 24"/>
                <a:gd name="T38" fmla="*/ 1 w 24"/>
                <a:gd name="T39" fmla="*/ 8 h 24"/>
                <a:gd name="T40" fmla="*/ 1 w 24"/>
                <a:gd name="T41" fmla="*/ 9 h 24"/>
                <a:gd name="T42" fmla="*/ 0 w 24"/>
                <a:gd name="T43" fmla="*/ 12 h 24"/>
                <a:gd name="T44" fmla="*/ 11 w 24"/>
                <a:gd name="T45" fmla="*/ 24 h 24"/>
                <a:gd name="T46" fmla="*/ 11 w 24"/>
                <a:gd name="T47" fmla="*/ 24 h 24"/>
                <a:gd name="T48" fmla="*/ 12 w 24"/>
                <a:gd name="T49" fmla="*/ 24 h 24"/>
                <a:gd name="T50" fmla="*/ 12 w 24"/>
                <a:gd name="T51" fmla="*/ 24 h 24"/>
                <a:gd name="T52" fmla="*/ 13 w 24"/>
                <a:gd name="T53" fmla="*/ 24 h 24"/>
                <a:gd name="T54" fmla="*/ 24 w 24"/>
                <a:gd name="T55" fmla="*/ 12 h 24"/>
                <a:gd name="T56" fmla="*/ 24 w 24"/>
                <a:gd name="T57" fmla="*/ 11 h 24"/>
                <a:gd name="T58" fmla="*/ 24 w 24"/>
                <a:gd name="T59" fmla="*/ 9 h 24"/>
                <a:gd name="T60" fmla="*/ 24 w 24"/>
                <a:gd name="T61" fmla="*/ 9 h 24"/>
                <a:gd name="T62" fmla="*/ 13 w 24"/>
                <a:gd name="T6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24">
                  <a:moveTo>
                    <a:pt x="11" y="19"/>
                  </a:moveTo>
                  <a:cubicBezTo>
                    <a:pt x="8" y="19"/>
                    <a:pt x="5" y="16"/>
                    <a:pt x="5" y="12"/>
                  </a:cubicBezTo>
                  <a:cubicBezTo>
                    <a:pt x="5" y="11"/>
                    <a:pt x="5" y="11"/>
                    <a:pt x="5" y="10"/>
                  </a:cubicBezTo>
                  <a:cubicBezTo>
                    <a:pt x="5" y="9"/>
                    <a:pt x="6" y="8"/>
                    <a:pt x="6" y="8"/>
                  </a:cubicBezTo>
                  <a:cubicBezTo>
                    <a:pt x="7" y="6"/>
                    <a:pt x="9" y="5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6" y="5"/>
                    <a:pt x="18" y="6"/>
                    <a:pt x="19" y="9"/>
                  </a:cubicBezTo>
                  <a:cubicBezTo>
                    <a:pt x="20" y="10"/>
                    <a:pt x="20" y="11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6"/>
                    <a:pt x="17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3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8"/>
                    <a:pt x="5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20" y="23"/>
                    <a:pt x="24" y="18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0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2" y="4"/>
                    <a:pt x="18" y="0"/>
                    <a:pt x="13" y="0"/>
                  </a:cubicBezTo>
                </a:path>
              </a:pathLst>
            </a:custGeom>
            <a:solidFill>
              <a:srgbClr val="737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15" name="Freeform 1121"/>
            <p:cNvSpPr>
              <a:spLocks/>
            </p:cNvSpPr>
            <p:nvPr/>
          </p:nvSpPr>
          <p:spPr bwMode="auto">
            <a:xfrm>
              <a:off x="5150" y="1327"/>
              <a:ext cx="80" cy="148"/>
            </a:xfrm>
            <a:custGeom>
              <a:avLst/>
              <a:gdLst>
                <a:gd name="T0" fmla="*/ 75 w 210"/>
                <a:gd name="T1" fmla="*/ 0 h 385"/>
                <a:gd name="T2" fmla="*/ 126 w 210"/>
                <a:gd name="T3" fmla="*/ 40 h 385"/>
                <a:gd name="T4" fmla="*/ 146 w 210"/>
                <a:gd name="T5" fmla="*/ 65 h 385"/>
                <a:gd name="T6" fmla="*/ 176 w 210"/>
                <a:gd name="T7" fmla="*/ 135 h 385"/>
                <a:gd name="T8" fmla="*/ 176 w 210"/>
                <a:gd name="T9" fmla="*/ 137 h 385"/>
                <a:gd name="T10" fmla="*/ 181 w 210"/>
                <a:gd name="T11" fmla="*/ 180 h 385"/>
                <a:gd name="T12" fmla="*/ 178 w 210"/>
                <a:gd name="T13" fmla="*/ 214 h 385"/>
                <a:gd name="T14" fmla="*/ 178 w 210"/>
                <a:gd name="T15" fmla="*/ 215 h 385"/>
                <a:gd name="T16" fmla="*/ 178 w 210"/>
                <a:gd name="T17" fmla="*/ 215 h 385"/>
                <a:gd name="T18" fmla="*/ 177 w 210"/>
                <a:gd name="T19" fmla="*/ 220 h 385"/>
                <a:gd name="T20" fmla="*/ 177 w 210"/>
                <a:gd name="T21" fmla="*/ 220 h 385"/>
                <a:gd name="T22" fmla="*/ 176 w 210"/>
                <a:gd name="T23" fmla="*/ 227 h 385"/>
                <a:gd name="T24" fmla="*/ 175 w 210"/>
                <a:gd name="T25" fmla="*/ 228 h 385"/>
                <a:gd name="T26" fmla="*/ 175 w 210"/>
                <a:gd name="T27" fmla="*/ 228 h 385"/>
                <a:gd name="T28" fmla="*/ 175 w 210"/>
                <a:gd name="T29" fmla="*/ 228 h 385"/>
                <a:gd name="T30" fmla="*/ 172 w 210"/>
                <a:gd name="T31" fmla="*/ 239 h 385"/>
                <a:gd name="T32" fmla="*/ 172 w 210"/>
                <a:gd name="T33" fmla="*/ 240 h 385"/>
                <a:gd name="T34" fmla="*/ 171 w 210"/>
                <a:gd name="T35" fmla="*/ 244 h 385"/>
                <a:gd name="T36" fmla="*/ 170 w 210"/>
                <a:gd name="T37" fmla="*/ 246 h 385"/>
                <a:gd name="T38" fmla="*/ 157 w 210"/>
                <a:gd name="T39" fmla="*/ 277 h 385"/>
                <a:gd name="T40" fmla="*/ 156 w 210"/>
                <a:gd name="T41" fmla="*/ 279 h 385"/>
                <a:gd name="T42" fmla="*/ 156 w 210"/>
                <a:gd name="T43" fmla="*/ 279 h 385"/>
                <a:gd name="T44" fmla="*/ 152 w 210"/>
                <a:gd name="T45" fmla="*/ 286 h 385"/>
                <a:gd name="T46" fmla="*/ 146 w 210"/>
                <a:gd name="T47" fmla="*/ 296 h 385"/>
                <a:gd name="T48" fmla="*/ 144 w 210"/>
                <a:gd name="T49" fmla="*/ 298 h 385"/>
                <a:gd name="T50" fmla="*/ 131 w 210"/>
                <a:gd name="T51" fmla="*/ 315 h 385"/>
                <a:gd name="T52" fmla="*/ 130 w 210"/>
                <a:gd name="T53" fmla="*/ 316 h 385"/>
                <a:gd name="T54" fmla="*/ 37 w 210"/>
                <a:gd name="T55" fmla="*/ 377 h 385"/>
                <a:gd name="T56" fmla="*/ 35 w 210"/>
                <a:gd name="T57" fmla="*/ 378 h 385"/>
                <a:gd name="T58" fmla="*/ 0 w 210"/>
                <a:gd name="T59" fmla="*/ 385 h 385"/>
                <a:gd name="T60" fmla="*/ 90 w 210"/>
                <a:gd name="T61" fmla="*/ 352 h 385"/>
                <a:gd name="T62" fmla="*/ 146 w 210"/>
                <a:gd name="T63" fmla="*/ 65 h 385"/>
                <a:gd name="T64" fmla="*/ 75 w 210"/>
                <a:gd name="T6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0" h="385">
                  <a:moveTo>
                    <a:pt x="75" y="0"/>
                  </a:moveTo>
                  <a:cubicBezTo>
                    <a:pt x="94" y="10"/>
                    <a:pt x="111" y="24"/>
                    <a:pt x="126" y="40"/>
                  </a:cubicBezTo>
                  <a:cubicBezTo>
                    <a:pt x="133" y="48"/>
                    <a:pt x="140" y="56"/>
                    <a:pt x="146" y="65"/>
                  </a:cubicBezTo>
                  <a:cubicBezTo>
                    <a:pt x="160" y="86"/>
                    <a:pt x="170" y="110"/>
                    <a:pt x="176" y="135"/>
                  </a:cubicBezTo>
                  <a:cubicBezTo>
                    <a:pt x="176" y="136"/>
                    <a:pt x="176" y="136"/>
                    <a:pt x="176" y="137"/>
                  </a:cubicBezTo>
                  <a:cubicBezTo>
                    <a:pt x="179" y="151"/>
                    <a:pt x="181" y="165"/>
                    <a:pt x="181" y="180"/>
                  </a:cubicBezTo>
                  <a:cubicBezTo>
                    <a:pt x="181" y="191"/>
                    <a:pt x="180" y="202"/>
                    <a:pt x="178" y="214"/>
                  </a:cubicBezTo>
                  <a:cubicBezTo>
                    <a:pt x="178" y="214"/>
                    <a:pt x="178" y="214"/>
                    <a:pt x="178" y="215"/>
                  </a:cubicBezTo>
                  <a:cubicBezTo>
                    <a:pt x="178" y="215"/>
                    <a:pt x="178" y="215"/>
                    <a:pt x="178" y="215"/>
                  </a:cubicBezTo>
                  <a:cubicBezTo>
                    <a:pt x="178" y="216"/>
                    <a:pt x="177" y="218"/>
                    <a:pt x="177" y="220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6" y="222"/>
                    <a:pt x="176" y="224"/>
                    <a:pt x="176" y="227"/>
                  </a:cubicBezTo>
                  <a:cubicBezTo>
                    <a:pt x="175" y="227"/>
                    <a:pt x="175" y="228"/>
                    <a:pt x="175" y="228"/>
                  </a:cubicBezTo>
                  <a:cubicBezTo>
                    <a:pt x="175" y="228"/>
                    <a:pt x="175" y="228"/>
                    <a:pt x="175" y="228"/>
                  </a:cubicBezTo>
                  <a:cubicBezTo>
                    <a:pt x="175" y="228"/>
                    <a:pt x="175" y="228"/>
                    <a:pt x="175" y="228"/>
                  </a:cubicBezTo>
                  <a:cubicBezTo>
                    <a:pt x="174" y="232"/>
                    <a:pt x="173" y="236"/>
                    <a:pt x="172" y="239"/>
                  </a:cubicBezTo>
                  <a:cubicBezTo>
                    <a:pt x="172" y="240"/>
                    <a:pt x="172" y="240"/>
                    <a:pt x="172" y="240"/>
                  </a:cubicBezTo>
                  <a:cubicBezTo>
                    <a:pt x="171" y="241"/>
                    <a:pt x="171" y="243"/>
                    <a:pt x="171" y="244"/>
                  </a:cubicBezTo>
                  <a:cubicBezTo>
                    <a:pt x="171" y="244"/>
                    <a:pt x="170" y="245"/>
                    <a:pt x="170" y="246"/>
                  </a:cubicBezTo>
                  <a:cubicBezTo>
                    <a:pt x="166" y="257"/>
                    <a:pt x="162" y="267"/>
                    <a:pt x="157" y="277"/>
                  </a:cubicBezTo>
                  <a:cubicBezTo>
                    <a:pt x="156" y="278"/>
                    <a:pt x="156" y="278"/>
                    <a:pt x="156" y="279"/>
                  </a:cubicBezTo>
                  <a:cubicBezTo>
                    <a:pt x="156" y="279"/>
                    <a:pt x="156" y="279"/>
                    <a:pt x="156" y="279"/>
                  </a:cubicBezTo>
                  <a:cubicBezTo>
                    <a:pt x="154" y="281"/>
                    <a:pt x="153" y="284"/>
                    <a:pt x="152" y="286"/>
                  </a:cubicBezTo>
                  <a:cubicBezTo>
                    <a:pt x="150" y="289"/>
                    <a:pt x="148" y="292"/>
                    <a:pt x="146" y="296"/>
                  </a:cubicBezTo>
                  <a:cubicBezTo>
                    <a:pt x="145" y="296"/>
                    <a:pt x="144" y="297"/>
                    <a:pt x="144" y="298"/>
                  </a:cubicBezTo>
                  <a:cubicBezTo>
                    <a:pt x="140" y="304"/>
                    <a:pt x="135" y="310"/>
                    <a:pt x="131" y="315"/>
                  </a:cubicBezTo>
                  <a:cubicBezTo>
                    <a:pt x="131" y="315"/>
                    <a:pt x="130" y="316"/>
                    <a:pt x="130" y="316"/>
                  </a:cubicBezTo>
                  <a:cubicBezTo>
                    <a:pt x="105" y="344"/>
                    <a:pt x="73" y="366"/>
                    <a:pt x="37" y="377"/>
                  </a:cubicBezTo>
                  <a:cubicBezTo>
                    <a:pt x="36" y="377"/>
                    <a:pt x="36" y="377"/>
                    <a:pt x="35" y="378"/>
                  </a:cubicBezTo>
                  <a:cubicBezTo>
                    <a:pt x="24" y="381"/>
                    <a:pt x="12" y="384"/>
                    <a:pt x="0" y="385"/>
                  </a:cubicBezTo>
                  <a:cubicBezTo>
                    <a:pt x="31" y="381"/>
                    <a:pt x="62" y="370"/>
                    <a:pt x="90" y="352"/>
                  </a:cubicBezTo>
                  <a:cubicBezTo>
                    <a:pt x="184" y="288"/>
                    <a:pt x="210" y="160"/>
                    <a:pt x="146" y="65"/>
                  </a:cubicBezTo>
                  <a:cubicBezTo>
                    <a:pt x="128" y="38"/>
                    <a:pt x="103" y="15"/>
                    <a:pt x="75" y="0"/>
                  </a:cubicBezTo>
                </a:path>
              </a:pathLst>
            </a:custGeom>
            <a:solidFill>
              <a:srgbClr val="737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16" name="Freeform 1122"/>
            <p:cNvSpPr>
              <a:spLocks/>
            </p:cNvSpPr>
            <p:nvPr/>
          </p:nvSpPr>
          <p:spPr bwMode="auto">
            <a:xfrm>
              <a:off x="5108" y="1331"/>
              <a:ext cx="90" cy="33"/>
            </a:xfrm>
            <a:custGeom>
              <a:avLst/>
              <a:gdLst>
                <a:gd name="T0" fmla="*/ 0 w 233"/>
                <a:gd name="T1" fmla="*/ 25 h 87"/>
                <a:gd name="T2" fmla="*/ 61 w 233"/>
                <a:gd name="T3" fmla="*/ 3 h 87"/>
                <a:gd name="T4" fmla="*/ 95 w 233"/>
                <a:gd name="T5" fmla="*/ 1 h 87"/>
                <a:gd name="T6" fmla="*/ 128 w 233"/>
                <a:gd name="T7" fmla="*/ 6 h 87"/>
                <a:gd name="T8" fmla="*/ 189 w 233"/>
                <a:gd name="T9" fmla="*/ 36 h 87"/>
                <a:gd name="T10" fmla="*/ 233 w 233"/>
                <a:gd name="T11" fmla="*/ 87 h 87"/>
                <a:gd name="T12" fmla="*/ 183 w 233"/>
                <a:gd name="T13" fmla="*/ 45 h 87"/>
                <a:gd name="T14" fmla="*/ 155 w 233"/>
                <a:gd name="T15" fmla="*/ 30 h 87"/>
                <a:gd name="T16" fmla="*/ 125 w 233"/>
                <a:gd name="T17" fmla="*/ 19 h 87"/>
                <a:gd name="T18" fmla="*/ 63 w 233"/>
                <a:gd name="T19" fmla="*/ 13 h 87"/>
                <a:gd name="T20" fmla="*/ 0 w 233"/>
                <a:gd name="T21" fmla="*/ 2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3" h="87">
                  <a:moveTo>
                    <a:pt x="0" y="25"/>
                  </a:moveTo>
                  <a:cubicBezTo>
                    <a:pt x="18" y="13"/>
                    <a:pt x="39" y="6"/>
                    <a:pt x="61" y="3"/>
                  </a:cubicBezTo>
                  <a:cubicBezTo>
                    <a:pt x="72" y="1"/>
                    <a:pt x="84" y="0"/>
                    <a:pt x="95" y="1"/>
                  </a:cubicBezTo>
                  <a:cubicBezTo>
                    <a:pt x="106" y="1"/>
                    <a:pt x="117" y="3"/>
                    <a:pt x="128" y="6"/>
                  </a:cubicBezTo>
                  <a:cubicBezTo>
                    <a:pt x="151" y="12"/>
                    <a:pt x="171" y="22"/>
                    <a:pt x="189" y="36"/>
                  </a:cubicBezTo>
                  <a:cubicBezTo>
                    <a:pt x="207" y="50"/>
                    <a:pt x="222" y="68"/>
                    <a:pt x="233" y="87"/>
                  </a:cubicBezTo>
                  <a:cubicBezTo>
                    <a:pt x="218" y="71"/>
                    <a:pt x="201" y="57"/>
                    <a:pt x="183" y="45"/>
                  </a:cubicBezTo>
                  <a:cubicBezTo>
                    <a:pt x="174" y="39"/>
                    <a:pt x="165" y="34"/>
                    <a:pt x="155" y="30"/>
                  </a:cubicBezTo>
                  <a:cubicBezTo>
                    <a:pt x="146" y="25"/>
                    <a:pt x="136" y="22"/>
                    <a:pt x="125" y="19"/>
                  </a:cubicBezTo>
                  <a:cubicBezTo>
                    <a:pt x="105" y="14"/>
                    <a:pt x="84" y="12"/>
                    <a:pt x="63" y="13"/>
                  </a:cubicBezTo>
                  <a:cubicBezTo>
                    <a:pt x="41" y="15"/>
                    <a:pt x="20" y="19"/>
                    <a:pt x="0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pic>
        <p:nvPicPr>
          <p:cNvPr id="718" name="Рисунок 71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76497" y="5233524"/>
            <a:ext cx="1481668" cy="1427081"/>
          </a:xfrm>
          <a:prstGeom prst="rect">
            <a:avLst/>
          </a:prstGeom>
        </p:spPr>
      </p:pic>
      <p:cxnSp>
        <p:nvCxnSpPr>
          <p:cNvPr id="720" name="Прямая соединительная линия 719"/>
          <p:cNvCxnSpPr/>
          <p:nvPr/>
        </p:nvCxnSpPr>
        <p:spPr>
          <a:xfrm>
            <a:off x="1069487" y="1879241"/>
            <a:ext cx="2090974" cy="274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21" name="Прямая соединительная линия 720"/>
          <p:cNvCxnSpPr/>
          <p:nvPr/>
        </p:nvCxnSpPr>
        <p:spPr>
          <a:xfrm flipV="1">
            <a:off x="1105033" y="3310921"/>
            <a:ext cx="2087323" cy="119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22" name="TextBox 721"/>
          <p:cNvSpPr txBox="1"/>
          <p:nvPr/>
        </p:nvSpPr>
        <p:spPr>
          <a:xfrm>
            <a:off x="951160" y="1138515"/>
            <a:ext cx="2308338" cy="685616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rtl="0">
              <a:defRPr lang="ru-RU"/>
            </a:defPPr>
            <a:lvl1pPr algn="ctr">
              <a:lnSpc>
                <a:spcPct val="80000"/>
              </a:lnSpc>
              <a:defRPr sz="1400" b="1" spc="-19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sz="2000" dirty="0">
                <a:solidFill>
                  <a:schemeClr val="lt1"/>
                </a:solidFill>
                <a:ea typeface="Cambria" panose="02040503050406030204" pitchFamily="18" charset="0"/>
                <a:cs typeface="+mn-cs"/>
              </a:rPr>
              <a:t>Web-scraping software</a:t>
            </a:r>
            <a:endParaRPr lang="ru-RU" sz="2000" dirty="0">
              <a:solidFill>
                <a:schemeClr val="lt1"/>
              </a:solidFill>
              <a:ea typeface="Cambria" panose="02040503050406030204" pitchFamily="18" charset="0"/>
              <a:cs typeface="+mn-cs"/>
            </a:endParaRPr>
          </a:p>
        </p:txBody>
      </p:sp>
      <p:sp>
        <p:nvSpPr>
          <p:cNvPr id="724" name="TextBox 723"/>
          <p:cNvSpPr txBox="1"/>
          <p:nvPr/>
        </p:nvSpPr>
        <p:spPr>
          <a:xfrm>
            <a:off x="8878206" y="1259744"/>
            <a:ext cx="2692282" cy="733164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rtl="0">
              <a:defRPr lang="ru-RU"/>
            </a:defPPr>
            <a:lvl1pPr algn="ctr">
              <a:lnSpc>
                <a:spcPct val="80000"/>
              </a:lnSpc>
              <a:defRPr sz="1400" b="1" spc="-19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sz="2000" dirty="0">
                <a:solidFill>
                  <a:schemeClr val="lt1"/>
                </a:solidFill>
                <a:ea typeface="Cambria" panose="02040503050406030204" pitchFamily="18" charset="0"/>
              </a:rPr>
              <a:t>Data from t</a:t>
            </a:r>
            <a:r>
              <a:rPr lang="ru-RU" sz="2000" dirty="0" err="1">
                <a:solidFill>
                  <a:schemeClr val="lt1"/>
                </a:solidFill>
                <a:ea typeface="Cambria" panose="02040503050406030204" pitchFamily="18" charset="0"/>
              </a:rPr>
              <a:t>ax</a:t>
            </a:r>
            <a:r>
              <a:rPr lang="ru-RU" sz="2000" dirty="0">
                <a:solidFill>
                  <a:schemeClr val="lt1"/>
                </a:solidFill>
                <a:ea typeface="Cambria" panose="02040503050406030204" pitchFamily="18" charset="0"/>
              </a:rPr>
              <a:t> </a:t>
            </a:r>
            <a:r>
              <a:rPr lang="ru-RU" sz="2000" dirty="0" err="1">
                <a:solidFill>
                  <a:schemeClr val="lt1"/>
                </a:solidFill>
                <a:ea typeface="Cambria" panose="02040503050406030204" pitchFamily="18" charset="0"/>
              </a:rPr>
              <a:t>authorities</a:t>
            </a:r>
            <a:endParaRPr lang="ru-RU" sz="2000" dirty="0">
              <a:solidFill>
                <a:schemeClr val="lt1"/>
              </a:solidFill>
              <a:ea typeface="Cambria" panose="02040503050406030204" pitchFamily="18" charset="0"/>
            </a:endParaRPr>
          </a:p>
        </p:txBody>
      </p:sp>
      <p:sp>
        <p:nvSpPr>
          <p:cNvPr id="725" name="Овал 724"/>
          <p:cNvSpPr/>
          <p:nvPr/>
        </p:nvSpPr>
        <p:spPr>
          <a:xfrm>
            <a:off x="1495718" y="4932850"/>
            <a:ext cx="1171252" cy="1140181"/>
          </a:xfrm>
          <a:prstGeom prst="ellipse">
            <a:avLst/>
          </a:prstGeom>
          <a:noFill/>
          <a:ln w="3810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grpSp>
        <p:nvGrpSpPr>
          <p:cNvPr id="740" name="Группа 730"/>
          <p:cNvGrpSpPr/>
          <p:nvPr/>
        </p:nvGrpSpPr>
        <p:grpSpPr>
          <a:xfrm>
            <a:off x="1380795" y="5164377"/>
            <a:ext cx="341702" cy="641136"/>
            <a:chOff x="2347221" y="3460953"/>
            <a:chExt cx="613064" cy="1116091"/>
          </a:xfrm>
        </p:grpSpPr>
        <p:pic>
          <p:nvPicPr>
            <p:cNvPr id="727" name="Рисунок 72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7221" y="3460953"/>
              <a:ext cx="613064" cy="1116091"/>
            </a:xfrm>
            <a:prstGeom prst="rect">
              <a:avLst/>
            </a:prstGeom>
          </p:spPr>
        </p:pic>
        <p:pic>
          <p:nvPicPr>
            <p:cNvPr id="728" name="Рисунок 72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8988" y="3568097"/>
              <a:ext cx="563066" cy="945177"/>
            </a:xfrm>
            <a:prstGeom prst="rect">
              <a:avLst/>
            </a:prstGeom>
          </p:spPr>
        </p:pic>
      </p:grpSp>
      <p:sp>
        <p:nvSpPr>
          <p:cNvPr id="729" name="TextBox 728"/>
          <p:cNvSpPr txBox="1"/>
          <p:nvPr/>
        </p:nvSpPr>
        <p:spPr>
          <a:xfrm>
            <a:off x="658737" y="3943023"/>
            <a:ext cx="2834029" cy="488534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rtl="0">
              <a:defRPr lang="ru-RU"/>
            </a:defPPr>
            <a:lvl1pPr algn="ctr">
              <a:lnSpc>
                <a:spcPct val="80000"/>
              </a:lnSpc>
              <a:defRPr sz="1400" b="1" spc="-19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ru-RU" sz="2000" dirty="0" err="1">
                <a:solidFill>
                  <a:schemeClr val="lt1"/>
                </a:solidFill>
                <a:ea typeface="Cambria" panose="02040503050406030204" pitchFamily="18" charset="0"/>
              </a:rPr>
              <a:t>By</a:t>
            </a:r>
            <a:r>
              <a:rPr lang="ru-RU" sz="2000" dirty="0">
                <a:solidFill>
                  <a:schemeClr val="lt1"/>
                </a:solidFill>
                <a:ea typeface="Cambria" panose="02040503050406030204" pitchFamily="18" charset="0"/>
              </a:rPr>
              <a:t> </a:t>
            </a:r>
            <a:r>
              <a:rPr lang="ru-RU" sz="2000" dirty="0" err="1">
                <a:solidFill>
                  <a:schemeClr val="lt1"/>
                </a:solidFill>
                <a:ea typeface="Cambria" panose="02040503050406030204" pitchFamily="18" charset="0"/>
              </a:rPr>
              <a:t>technologies</a:t>
            </a:r>
            <a:r>
              <a:rPr lang="ru-RU" sz="2000" dirty="0">
                <a:solidFill>
                  <a:schemeClr val="lt1"/>
                </a:solidFill>
                <a:ea typeface="Cambria" panose="02040503050406030204" pitchFamily="18" charset="0"/>
              </a:rPr>
              <a:t> </a:t>
            </a:r>
            <a:r>
              <a:rPr lang="en-US" sz="2000" dirty="0">
                <a:solidFill>
                  <a:schemeClr val="lt1"/>
                </a:solidFill>
                <a:ea typeface="Cambria" panose="02040503050406030204" pitchFamily="18" charset="0"/>
              </a:rPr>
              <a:t>CAPI</a:t>
            </a:r>
            <a:endParaRPr lang="ru-RU" sz="2000" dirty="0">
              <a:solidFill>
                <a:schemeClr val="lt1"/>
              </a:solidFill>
              <a:ea typeface="Cambria" panose="02040503050406030204" pitchFamily="18" charset="0"/>
            </a:endParaRPr>
          </a:p>
        </p:txBody>
      </p:sp>
      <p:cxnSp>
        <p:nvCxnSpPr>
          <p:cNvPr id="730" name="Прямая соединительная линия 729"/>
          <p:cNvCxnSpPr/>
          <p:nvPr/>
        </p:nvCxnSpPr>
        <p:spPr>
          <a:xfrm>
            <a:off x="1083191" y="4480966"/>
            <a:ext cx="2090974" cy="274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31" name="TextBox 730"/>
          <p:cNvSpPr txBox="1"/>
          <p:nvPr/>
        </p:nvSpPr>
        <p:spPr>
          <a:xfrm>
            <a:off x="8966013" y="3618048"/>
            <a:ext cx="2463113" cy="862918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rtl="0">
              <a:defRPr lang="ru-RU"/>
            </a:defPPr>
            <a:lvl1pPr algn="ctr">
              <a:lnSpc>
                <a:spcPct val="80000"/>
              </a:lnSpc>
              <a:defRPr sz="1400" b="1" spc="-19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ru-RU" sz="1600" dirty="0" err="1">
                <a:solidFill>
                  <a:schemeClr val="lt1"/>
                </a:solidFill>
                <a:ea typeface="Cambria" panose="02040503050406030204" pitchFamily="18" charset="0"/>
              </a:rPr>
              <a:t>Administrative</a:t>
            </a:r>
            <a:r>
              <a:rPr lang="ru-RU" sz="1600" dirty="0">
                <a:solidFill>
                  <a:schemeClr val="lt1"/>
                </a:solidFill>
                <a:ea typeface="Cambria" panose="02040503050406030204" pitchFamily="18" charset="0"/>
              </a:rPr>
              <a:t> </a:t>
            </a:r>
            <a:r>
              <a:rPr lang="ru-RU" sz="1600" dirty="0" err="1">
                <a:solidFill>
                  <a:schemeClr val="lt1"/>
                </a:solidFill>
                <a:ea typeface="Cambria" panose="02040503050406030204" pitchFamily="18" charset="0"/>
              </a:rPr>
              <a:t>and</a:t>
            </a:r>
            <a:r>
              <a:rPr lang="ru-RU" sz="1600" dirty="0">
                <a:solidFill>
                  <a:schemeClr val="lt1"/>
                </a:solidFill>
                <a:ea typeface="Cambria" panose="02040503050406030204" pitchFamily="18" charset="0"/>
              </a:rPr>
              <a:t> </a:t>
            </a:r>
            <a:r>
              <a:rPr lang="ru-RU" sz="1600" dirty="0" err="1">
                <a:solidFill>
                  <a:schemeClr val="lt1"/>
                </a:solidFill>
                <a:ea typeface="Cambria" panose="02040503050406030204" pitchFamily="18" charset="0"/>
              </a:rPr>
              <a:t>corporate</a:t>
            </a:r>
            <a:r>
              <a:rPr lang="en-US" sz="1600" dirty="0">
                <a:solidFill>
                  <a:schemeClr val="lt1"/>
                </a:solidFill>
                <a:ea typeface="Cambria" panose="02040503050406030204" pitchFamily="18" charset="0"/>
              </a:rPr>
              <a:t> </a:t>
            </a:r>
            <a:r>
              <a:rPr lang="ru-RU" sz="1600" dirty="0" err="1">
                <a:solidFill>
                  <a:schemeClr val="lt1"/>
                </a:solidFill>
                <a:ea typeface="Cambria" panose="02040503050406030204" pitchFamily="18" charset="0"/>
              </a:rPr>
              <a:t>data</a:t>
            </a:r>
            <a:endParaRPr lang="ru-RU" sz="1600" dirty="0">
              <a:solidFill>
                <a:schemeClr val="lt1"/>
              </a:solidFill>
              <a:ea typeface="Cambria" panose="02040503050406030204" pitchFamily="18" charset="0"/>
            </a:endParaRPr>
          </a:p>
        </p:txBody>
      </p:sp>
      <p:pic>
        <p:nvPicPr>
          <p:cNvPr id="734" name="object 2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40997" y="2114593"/>
            <a:ext cx="1124585" cy="1115695"/>
          </a:xfrm>
          <a:prstGeom prst="rect">
            <a:avLst/>
          </a:prstGeom>
        </p:spPr>
      </p:pic>
      <p:pic>
        <p:nvPicPr>
          <p:cNvPr id="735" name="Рисунок 734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091" b="89091" l="578" r="99422">
                        <a14:foregroundMark x1="23699" y1="69091" x2="23699" y2="69091"/>
                        <a14:foregroundMark x1="31792" y1="41818" x2="31792" y2="41818"/>
                        <a14:foregroundMark x1="39306" y1="45455" x2="39306" y2="45455"/>
                        <a14:foregroundMark x1="43931" y1="47273" x2="43931" y2="47273"/>
                        <a14:foregroundMark x1="58960" y1="58182" x2="58960" y2="58182"/>
                        <a14:foregroundMark x1="58382" y1="40000" x2="58382" y2="40000"/>
                        <a14:foregroundMark x1="55491" y1="58182" x2="55491" y2="58182"/>
                        <a14:foregroundMark x1="65318" y1="58182" x2="65318" y2="58182"/>
                        <a14:foregroundMark x1="66474" y1="49091" x2="66474" y2="49091"/>
                        <a14:foregroundMark x1="75723" y1="49091" x2="75723" y2="49091"/>
                        <a14:foregroundMark x1="83237" y1="49091" x2="83237" y2="4909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25253" y="2723751"/>
            <a:ext cx="888203" cy="377506"/>
          </a:xfrm>
          <a:prstGeom prst="rect">
            <a:avLst/>
          </a:prstGeom>
        </p:spPr>
      </p:pic>
      <p:pic>
        <p:nvPicPr>
          <p:cNvPr id="736" name="Рисунок 735" descr="havo.png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52768" y="5266974"/>
            <a:ext cx="670726" cy="631271"/>
          </a:xfrm>
          <a:prstGeom prst="rect">
            <a:avLst/>
          </a:prstGeom>
        </p:spPr>
      </p:pic>
      <p:pic>
        <p:nvPicPr>
          <p:cNvPr id="737" name="Рисунок 73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793" y="4683103"/>
            <a:ext cx="1244554" cy="381733"/>
          </a:xfrm>
          <a:prstGeom prst="rect">
            <a:avLst/>
          </a:prstGeom>
        </p:spPr>
      </p:pic>
      <p:pic>
        <p:nvPicPr>
          <p:cNvPr id="738" name="Рисунок 73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7769" y="4550578"/>
            <a:ext cx="1059818" cy="634127"/>
          </a:xfrm>
          <a:prstGeom prst="rect">
            <a:avLst/>
          </a:prstGeom>
        </p:spPr>
      </p:pic>
      <p:pic>
        <p:nvPicPr>
          <p:cNvPr id="739" name="Рисунок 738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7769" y="5228798"/>
            <a:ext cx="850009" cy="680007"/>
          </a:xfrm>
          <a:prstGeom prst="rect">
            <a:avLst/>
          </a:prstGeom>
        </p:spPr>
      </p:pic>
      <p:grpSp>
        <p:nvGrpSpPr>
          <p:cNvPr id="741" name="Группа 760"/>
          <p:cNvGrpSpPr/>
          <p:nvPr/>
        </p:nvGrpSpPr>
        <p:grpSpPr>
          <a:xfrm>
            <a:off x="2467299" y="5151919"/>
            <a:ext cx="341702" cy="641136"/>
            <a:chOff x="2347221" y="3460953"/>
            <a:chExt cx="613064" cy="1116091"/>
          </a:xfrm>
        </p:grpSpPr>
        <p:pic>
          <p:nvPicPr>
            <p:cNvPr id="743" name="Рисунок 74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7221" y="3460953"/>
              <a:ext cx="613064" cy="1116091"/>
            </a:xfrm>
            <a:prstGeom prst="rect">
              <a:avLst/>
            </a:prstGeom>
          </p:spPr>
        </p:pic>
        <p:pic>
          <p:nvPicPr>
            <p:cNvPr id="744" name="Рисунок 74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8988" y="3568097"/>
              <a:ext cx="563066" cy="945177"/>
            </a:xfrm>
            <a:prstGeom prst="rect">
              <a:avLst/>
            </a:prstGeom>
          </p:spPr>
        </p:pic>
      </p:grpSp>
      <p:grpSp>
        <p:nvGrpSpPr>
          <p:cNvPr id="742" name="Группа 763"/>
          <p:cNvGrpSpPr/>
          <p:nvPr/>
        </p:nvGrpSpPr>
        <p:grpSpPr>
          <a:xfrm>
            <a:off x="1912081" y="4613597"/>
            <a:ext cx="341702" cy="641136"/>
            <a:chOff x="2347221" y="3460953"/>
            <a:chExt cx="613064" cy="1116091"/>
          </a:xfrm>
        </p:grpSpPr>
        <p:pic>
          <p:nvPicPr>
            <p:cNvPr id="746" name="Рисунок 74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7221" y="3460953"/>
              <a:ext cx="613064" cy="1116091"/>
            </a:xfrm>
            <a:prstGeom prst="rect">
              <a:avLst/>
            </a:prstGeom>
          </p:spPr>
        </p:pic>
        <p:pic>
          <p:nvPicPr>
            <p:cNvPr id="747" name="Рисунок 74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8988" y="3568097"/>
              <a:ext cx="563066" cy="945177"/>
            </a:xfrm>
            <a:prstGeom prst="rect">
              <a:avLst/>
            </a:prstGeom>
          </p:spPr>
        </p:pic>
      </p:grpSp>
      <p:grpSp>
        <p:nvGrpSpPr>
          <p:cNvPr id="745" name="Группа 766"/>
          <p:cNvGrpSpPr/>
          <p:nvPr/>
        </p:nvGrpSpPr>
        <p:grpSpPr>
          <a:xfrm>
            <a:off x="1953008" y="5601963"/>
            <a:ext cx="341702" cy="641136"/>
            <a:chOff x="2347221" y="3460953"/>
            <a:chExt cx="613064" cy="1116091"/>
          </a:xfrm>
        </p:grpSpPr>
        <p:pic>
          <p:nvPicPr>
            <p:cNvPr id="749" name="Рисунок 74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7221" y="3460953"/>
              <a:ext cx="613064" cy="1116091"/>
            </a:xfrm>
            <a:prstGeom prst="rect">
              <a:avLst/>
            </a:prstGeom>
          </p:spPr>
        </p:pic>
        <p:pic>
          <p:nvPicPr>
            <p:cNvPr id="750" name="Рисунок 74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8988" y="3568097"/>
              <a:ext cx="563066" cy="945177"/>
            </a:xfrm>
            <a:prstGeom prst="rect">
              <a:avLst/>
            </a:prstGeom>
          </p:spPr>
        </p:pic>
      </p:grpSp>
      <p:sp>
        <p:nvSpPr>
          <p:cNvPr id="754" name="TextBox 753"/>
          <p:cNvSpPr txBox="1"/>
          <p:nvPr/>
        </p:nvSpPr>
        <p:spPr>
          <a:xfrm>
            <a:off x="4942877" y="1139296"/>
            <a:ext cx="2516305" cy="462256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ru-RU" sz="2000" b="1" dirty="0" err="1">
                <a:latin typeface="Cambria" panose="02040503050406030204" pitchFamily="18" charset="0"/>
                <a:ea typeface="Cambria" panose="02040503050406030204" pitchFamily="18" charset="0"/>
              </a:rPr>
              <a:t>Calculating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1" dirty="0" err="1">
                <a:latin typeface="Cambria" panose="02040503050406030204" pitchFamily="18" charset="0"/>
                <a:ea typeface="Cambria" panose="02040503050406030204" pitchFamily="18" charset="0"/>
              </a:rPr>
              <a:t>the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 CPI</a:t>
            </a:r>
            <a:endParaRPr lang="en-US" sz="2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55" name="TextBox 754"/>
          <p:cNvSpPr txBox="1"/>
          <p:nvPr/>
        </p:nvSpPr>
        <p:spPr>
          <a:xfrm>
            <a:off x="5011707" y="4542805"/>
            <a:ext cx="235372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spc="-19" dirty="0" err="1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Database</a:t>
            </a:r>
            <a:r>
              <a:rPr lang="ru-RU" b="1" spc="-19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spc="-19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ru-RU" b="1" spc="-19" dirty="0" err="1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National</a:t>
            </a:r>
            <a:r>
              <a:rPr lang="en-US" b="1" spc="-19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b="1" spc="-19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spc="-19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spc="-19" dirty="0" err="1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Statistics</a:t>
            </a:r>
            <a:r>
              <a:rPr lang="ru-RU" b="1" spc="-19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spc="-19" dirty="0" err="1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Committee</a:t>
            </a:r>
            <a:endParaRPr lang="en-US" b="1" spc="-19" dirty="0">
              <a:solidFill>
                <a:srgbClr val="002060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61" name="Заголовок 9">
            <a:extLst>
              <a:ext uri="{FF2B5EF4-FFF2-40B4-BE49-F238E27FC236}">
                <a16:creationId xmlns:a16="http://schemas.microsoft.com/office/drawing/2014/main" id="{93F43AD0-0793-47D4-8C67-DA676A0506EC}"/>
              </a:ext>
            </a:extLst>
          </p:cNvPr>
          <p:cNvSpPr txBox="1">
            <a:spLocks/>
          </p:cNvSpPr>
          <p:nvPr/>
        </p:nvSpPr>
        <p:spPr>
          <a:xfrm>
            <a:off x="2532303" y="129781"/>
            <a:ext cx="8984363" cy="339392"/>
          </a:xfrm>
          <a:prstGeom prst="rect">
            <a:avLst/>
          </a:prstGeom>
        </p:spPr>
        <p:txBody>
          <a:bodyPr vert="horz" lIns="29032" tIns="14516" rIns="29032" bIns="14516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sources</a:t>
            </a:r>
            <a:r>
              <a:rPr lang="ru-RU" sz="2000" b="1" dirty="0">
                <a:solidFill>
                  <a:prstClr val="white"/>
                </a:solidFill>
                <a:latin typeface="Montserrat" panose="00000500000000000000" pitchFamily="2" charset="-52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DATA FOR CALCULATIONS</a:t>
            </a:r>
            <a:endParaRPr lang="ru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Опубликован рейтинг упоминаемости государственных комитетов Узбекистана в  Интернете">
            <a:extLst>
              <a:ext uri="{FF2B5EF4-FFF2-40B4-BE49-F238E27FC236}">
                <a16:creationId xmlns:a16="http://schemas.microsoft.com/office/drawing/2014/main" id="{419A78F6-FDF0-EA55-8546-5329B65C21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96" b="26277"/>
          <a:stretch/>
        </p:blipFill>
        <p:spPr bwMode="auto">
          <a:xfrm>
            <a:off x="9073042" y="2192273"/>
            <a:ext cx="2220882" cy="72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: шеврон 2">
            <a:extLst>
              <a:ext uri="{FF2B5EF4-FFF2-40B4-BE49-F238E27FC236}">
                <a16:creationId xmlns:a16="http://schemas.microsoft.com/office/drawing/2014/main" id="{C18D5E8A-0AF5-26C0-5643-46637643A468}"/>
              </a:ext>
            </a:extLst>
          </p:cNvPr>
          <p:cNvSpPr/>
          <p:nvPr/>
        </p:nvSpPr>
        <p:spPr>
          <a:xfrm>
            <a:off x="3294751" y="4708337"/>
            <a:ext cx="1363504" cy="385602"/>
          </a:xfrm>
          <a:prstGeom prst="chevron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ru-RU" sz="2000" b="1" spc="-19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Стрелка: шеврон 3">
            <a:extLst>
              <a:ext uri="{FF2B5EF4-FFF2-40B4-BE49-F238E27FC236}">
                <a16:creationId xmlns:a16="http://schemas.microsoft.com/office/drawing/2014/main" id="{D8D0EF33-5FEC-946D-8F65-C4333BC10F51}"/>
              </a:ext>
            </a:extLst>
          </p:cNvPr>
          <p:cNvSpPr/>
          <p:nvPr/>
        </p:nvSpPr>
        <p:spPr>
          <a:xfrm rot="2015120">
            <a:off x="3476529" y="3337620"/>
            <a:ext cx="1363504" cy="385602"/>
          </a:xfrm>
          <a:prstGeom prst="chevron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ru-RU" sz="2000" b="1" spc="-19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Стрелка: вправо с вырезом 4">
            <a:extLst>
              <a:ext uri="{FF2B5EF4-FFF2-40B4-BE49-F238E27FC236}">
                <a16:creationId xmlns:a16="http://schemas.microsoft.com/office/drawing/2014/main" id="{A6137204-BB40-22E0-911A-2EDBEE97AA39}"/>
              </a:ext>
            </a:extLst>
          </p:cNvPr>
          <p:cNvSpPr/>
          <p:nvPr/>
        </p:nvSpPr>
        <p:spPr>
          <a:xfrm rot="16200000">
            <a:off x="5602148" y="3174528"/>
            <a:ext cx="1084414" cy="719026"/>
          </a:xfrm>
          <a:prstGeom prst="notchedRightArrow">
            <a:avLst>
              <a:gd name="adj1" fmla="val 34663"/>
              <a:gd name="adj2" fmla="val 50000"/>
            </a:avLst>
          </a:prstGeom>
          <a:gradFill flip="none" rotWithShape="1">
            <a:gsLst>
              <a:gs pos="100000">
                <a:schemeClr val="accent6">
                  <a:lumMod val="75000"/>
                </a:schemeClr>
              </a:gs>
              <a:gs pos="50000">
                <a:schemeClr val="accent6"/>
              </a:gs>
              <a:gs pos="0">
                <a:schemeClr val="accent6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ru-RU" sz="2000" b="1" spc="-19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Стрелка: шеврон 5">
            <a:extLst>
              <a:ext uri="{FF2B5EF4-FFF2-40B4-BE49-F238E27FC236}">
                <a16:creationId xmlns:a16="http://schemas.microsoft.com/office/drawing/2014/main" id="{674E777A-ADB1-DC71-EFD0-E81BED4EFAC6}"/>
              </a:ext>
            </a:extLst>
          </p:cNvPr>
          <p:cNvSpPr/>
          <p:nvPr/>
        </p:nvSpPr>
        <p:spPr>
          <a:xfrm rot="8753959">
            <a:off x="7594317" y="3341747"/>
            <a:ext cx="1363504" cy="385602"/>
          </a:xfrm>
          <a:prstGeom prst="chevron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ru-RU" sz="2000" b="1" spc="-19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6" name="Стрелка: шеврон 55">
            <a:extLst>
              <a:ext uri="{FF2B5EF4-FFF2-40B4-BE49-F238E27FC236}">
                <a16:creationId xmlns:a16="http://schemas.microsoft.com/office/drawing/2014/main" id="{972627D5-9AEB-2A62-D08C-F92DE5ABCD1A}"/>
              </a:ext>
            </a:extLst>
          </p:cNvPr>
          <p:cNvSpPr/>
          <p:nvPr/>
        </p:nvSpPr>
        <p:spPr>
          <a:xfrm rot="10800000">
            <a:off x="7661229" y="4754430"/>
            <a:ext cx="1092198" cy="385602"/>
          </a:xfrm>
          <a:prstGeom prst="chevron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ru-RU" sz="2000" b="1" spc="-19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52" name="Прямоугольник 751"/>
          <p:cNvSpPr/>
          <p:nvPr/>
        </p:nvSpPr>
        <p:spPr>
          <a:xfrm>
            <a:off x="622877" y="69562"/>
            <a:ext cx="2600761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343254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defRPr/>
            </a:pP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NATIONAL STATISTICS COMMITTEE </a:t>
            </a:r>
            <a:b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OF THE REPUBLIC OF UZBEKISTAN</a:t>
            </a:r>
          </a:p>
        </p:txBody>
      </p:sp>
    </p:spTree>
    <p:extLst>
      <p:ext uri="{BB962C8B-B14F-4D97-AF65-F5344CB8AC3E}">
        <p14:creationId xmlns:p14="http://schemas.microsoft.com/office/powerpoint/2010/main" val="849556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6631A4E2-241D-2C04-741F-B7DB596F47A2}"/>
              </a:ext>
            </a:extLst>
          </p:cNvPr>
          <p:cNvSpPr/>
          <p:nvPr/>
        </p:nvSpPr>
        <p:spPr>
          <a:xfrm>
            <a:off x="266700" y="715741"/>
            <a:ext cx="4866018" cy="5841287"/>
          </a:xfrm>
          <a:prstGeom prst="roundRect">
            <a:avLst>
              <a:gd name="adj" fmla="val 6422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420972" y="4662465"/>
            <a:ext cx="3381555" cy="1710911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000"/>
            </a:schemeClr>
          </a:solidFill>
          <a:ln>
            <a:solidFill>
              <a:srgbClr val="F2F7F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9109494" y="1828805"/>
            <a:ext cx="2958861" cy="170803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546785" y="1854675"/>
            <a:ext cx="3321170" cy="1656271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000"/>
            </a:schemeClr>
          </a:solidFill>
          <a:ln>
            <a:solidFill>
              <a:srgbClr val="F2F7F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bject 14"/>
          <p:cNvSpPr txBox="1"/>
          <p:nvPr/>
        </p:nvSpPr>
        <p:spPr>
          <a:xfrm>
            <a:off x="11557769" y="325563"/>
            <a:ext cx="99347" cy="328633"/>
          </a:xfrm>
          <a:prstGeom prst="rect">
            <a:avLst/>
          </a:prstGeom>
        </p:spPr>
        <p:txBody>
          <a:bodyPr vert="horz" wrap="square" lIns="0" tIns="7701" rIns="0" bIns="0" rtlCol="0">
            <a:spAutoFit/>
          </a:bodyPr>
          <a:lstStyle/>
          <a:p>
            <a:pPr marL="7701">
              <a:spcBef>
                <a:spcPts val="61"/>
              </a:spcBef>
            </a:pPr>
            <a:endParaRPr lang="uz-Cyrl-UZ"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  <a:p>
            <a:pPr marL="7701">
              <a:spcBef>
                <a:spcPts val="61"/>
              </a:spcBef>
            </a:pPr>
            <a:endParaRPr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6350"/>
            <a:ext cx="12192000" cy="612000"/>
          </a:xfrm>
          <a:prstGeom prst="rect">
            <a:avLst/>
          </a:prstGeom>
        </p:spPr>
      </p:pic>
      <p:pic>
        <p:nvPicPr>
          <p:cNvPr id="7" name="Picture 2" descr="\\302-10\почта гкс\UZSTAT Logo(yangi).png">
            <a:extLst>
              <a:ext uri="{FF2B5EF4-FFF2-40B4-BE49-F238E27FC236}">
                <a16:creationId xmlns:a16="http://schemas.microsoft.com/office/drawing/2014/main" id="{D0756F70-613D-7C33-C224-EF61AEB4F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83" y="74386"/>
            <a:ext cx="378884" cy="378884"/>
          </a:xfrm>
          <a:prstGeom prst="rect">
            <a:avLst/>
          </a:prstGeom>
          <a:noFill/>
        </p:spPr>
      </p:pic>
      <p:sp>
        <p:nvSpPr>
          <p:cNvPr id="17" name="object 13">
            <a:extLst>
              <a:ext uri="{FF2B5EF4-FFF2-40B4-BE49-F238E27FC236}">
                <a16:creationId xmlns:a16="http://schemas.microsoft.com/office/drawing/2014/main" id="{F36E94E3-7BD5-B02E-AC33-747B9BE7832A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uz-Cyrl-UZ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658737" y="6807"/>
            <a:ext cx="2600761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343254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defRPr/>
            </a:pP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NATIONAL STATISTICS COMMITTEE </a:t>
            </a:r>
            <a:b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OF THE REPUBLIC OF UZBEKISTAN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80957" y="103517"/>
            <a:ext cx="302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DATA STRUCTURE FOR CPI </a:t>
            </a:r>
            <a:endParaRPr lang="ru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37377" y="1910793"/>
            <a:ext cx="28017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≈</a:t>
            </a:r>
            <a:r>
              <a:rPr lang="en-US" sz="4000" b="1" dirty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100k </a:t>
            </a:r>
            <a:r>
              <a:rPr lang="en-US" sz="2000" b="1" dirty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PRICES</a:t>
            </a:r>
            <a:endParaRPr lang="ru-RU" sz="2000" b="1" dirty="0">
              <a:solidFill>
                <a:srgbClr val="5B9BD5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91174" y="2594763"/>
            <a:ext cx="328630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collected using CAPI technology</a:t>
            </a:r>
            <a:endParaRPr lang="ru-RU" sz="2400" b="1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48775" y="1881553"/>
            <a:ext cx="26765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≈</a:t>
            </a:r>
            <a:r>
              <a:rPr lang="ru-RU" sz="4000" b="1" dirty="0" smtClean="0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66</a:t>
            </a:r>
            <a:r>
              <a:rPr lang="en-US" sz="4000" b="1" smtClean="0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K</a:t>
            </a:r>
            <a:r>
              <a:rPr lang="ru-RU" sz="4000" b="1" smtClean="0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</a:t>
            </a:r>
            <a:r>
              <a:rPr lang="en-US" sz="2000" b="1" dirty="0" smtClean="0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PRICES</a:t>
            </a:r>
            <a:endParaRPr lang="ru-RU" sz="4000" b="1" dirty="0">
              <a:solidFill>
                <a:schemeClr val="accent3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58547" y="2618679"/>
            <a:ext cx="294160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err="1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data</a:t>
            </a:r>
            <a:r>
              <a:rPr lang="ru-RU" sz="2400" b="1" dirty="0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from </a:t>
            </a:r>
            <a:r>
              <a:rPr lang="ru-RU" sz="2400" b="1" dirty="0" err="1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tax</a:t>
            </a:r>
            <a:r>
              <a:rPr lang="ru-RU" sz="2400" b="1" dirty="0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authorities</a:t>
            </a:r>
            <a:r>
              <a:rPr lang="ru-RU" sz="2400" b="1" dirty="0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'</a:t>
            </a:r>
            <a:endParaRPr lang="ru-RU" sz="2400" b="1" dirty="0">
              <a:solidFill>
                <a:schemeClr val="accent3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37491" y="4640162"/>
            <a:ext cx="26889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2"/>
                </a:solidFill>
                <a:latin typeface="Cambria" pitchFamily="18" charset="0"/>
                <a:ea typeface="Cambria" pitchFamily="18" charset="0"/>
              </a:rPr>
              <a:t>≈</a:t>
            </a:r>
            <a:r>
              <a:rPr lang="en-US" sz="4000" b="1" dirty="0" smtClean="0">
                <a:solidFill>
                  <a:schemeClr val="accent2"/>
                </a:solidFill>
                <a:latin typeface="Cambria" pitchFamily="18" charset="0"/>
                <a:ea typeface="Cambria" pitchFamily="18" charset="0"/>
              </a:rPr>
              <a:t>8K</a:t>
            </a:r>
            <a:r>
              <a:rPr lang="en-US" sz="4000" b="1" dirty="0" smtClean="0">
                <a:solidFill>
                  <a:schemeClr val="accent2"/>
                </a:solidFill>
                <a:latin typeface="Cambria" pitchFamily="18" charset="0"/>
                <a:ea typeface="Cambria" pitchFamily="18" charset="0"/>
                <a:cs typeface="Roboto Black" panose="02000000000000000000" pitchFamily="2" charset="0"/>
              </a:rPr>
              <a:t> </a:t>
            </a:r>
            <a:r>
              <a:rPr lang="en-US" sz="2000" b="1" dirty="0" smtClean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PRICES</a:t>
            </a:r>
            <a:endParaRPr lang="ru-RU" sz="4000" b="1" dirty="0">
              <a:solidFill>
                <a:schemeClr val="accent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44648" y="5517719"/>
            <a:ext cx="335787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err="1">
                <a:solidFill>
                  <a:schemeClr val="accent2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administrative</a:t>
            </a:r>
            <a:r>
              <a:rPr lang="ru-RU" sz="2400" b="1" dirty="0">
                <a:solidFill>
                  <a:schemeClr val="accent2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data</a:t>
            </a:r>
            <a:r>
              <a:rPr lang="ru-RU" sz="2400" b="1" dirty="0">
                <a:solidFill>
                  <a:schemeClr val="accent2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902550" y="4640739"/>
            <a:ext cx="28682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accent4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4000" b="1" dirty="0" smtClean="0">
                <a:solidFill>
                  <a:schemeClr val="accent4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4000" b="1" dirty="0" smtClean="0">
                <a:solidFill>
                  <a:schemeClr val="accent4"/>
                </a:solidFill>
                <a:latin typeface="Cambria" pitchFamily="18" charset="0"/>
                <a:ea typeface="Cambria" pitchFamily="18" charset="0"/>
              </a:rPr>
              <a:t>≈</a:t>
            </a:r>
            <a:r>
              <a:rPr lang="en-US" sz="4000" b="1" dirty="0" smtClean="0">
                <a:solidFill>
                  <a:schemeClr val="accent4"/>
                </a:solidFill>
                <a:latin typeface="Cambria" pitchFamily="18" charset="0"/>
                <a:ea typeface="Cambria" pitchFamily="18" charset="0"/>
                <a:cs typeface="Roboto Black" panose="02000000000000000000" pitchFamily="2" charset="0"/>
              </a:rPr>
              <a:t>16K </a:t>
            </a:r>
            <a:r>
              <a:rPr lang="en-US" sz="2000" b="1" dirty="0" smtClean="0">
                <a:solidFill>
                  <a:schemeClr val="accent4"/>
                </a:solidFill>
                <a:latin typeface="Cambria" pitchFamily="18" charset="0"/>
                <a:ea typeface="Cambria" pitchFamily="18" charset="0"/>
                <a:cs typeface="Roboto Black" panose="02000000000000000000" pitchFamily="2" charset="0"/>
              </a:rPr>
              <a:t>PRICES</a:t>
            </a:r>
            <a:endParaRPr lang="ru-RU" sz="2000" b="1" dirty="0">
              <a:solidFill>
                <a:schemeClr val="accent4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97248" y="5601310"/>
            <a:ext cx="270612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schemeClr val="accent4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web-scraping</a:t>
            </a:r>
            <a:endParaRPr lang="ru-RU" sz="2400" b="1" dirty="0">
              <a:solidFill>
                <a:schemeClr val="accent4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78141694"/>
              </p:ext>
            </p:extLst>
          </p:nvPr>
        </p:nvGraphicFramePr>
        <p:xfrm>
          <a:off x="230648" y="1565062"/>
          <a:ext cx="5143499" cy="5134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66700" y="703693"/>
            <a:ext cx="4866018" cy="751277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000" b="1" spc="-19" dirty="0" err="1">
                <a:latin typeface="Cambria" panose="02040503050406030204" pitchFamily="18" charset="0"/>
                <a:ea typeface="Cambria" panose="02040503050406030204" pitchFamily="18" charset="0"/>
              </a:rPr>
              <a:t>Data</a:t>
            </a:r>
            <a:r>
              <a:rPr lang="ru-RU" sz="2000" b="1" spc="-19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1" spc="-19" dirty="0" err="1">
                <a:latin typeface="Cambria" panose="02040503050406030204" pitchFamily="18" charset="0"/>
                <a:ea typeface="Cambria" panose="02040503050406030204" pitchFamily="18" charset="0"/>
              </a:rPr>
              <a:t>structure</a:t>
            </a:r>
            <a:r>
              <a:rPr lang="ru-RU" sz="2000" b="1" spc="-19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1" spc="-19" dirty="0" err="1">
                <a:latin typeface="Cambria" panose="02040503050406030204" pitchFamily="18" charset="0"/>
                <a:ea typeface="Cambria" panose="02040503050406030204" pitchFamily="18" charset="0"/>
              </a:rPr>
              <a:t>by</a:t>
            </a:r>
            <a:r>
              <a:rPr lang="ru-RU" sz="2000" b="1" spc="-19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1" spc="-19" dirty="0" err="1">
                <a:latin typeface="Cambria" panose="02040503050406030204" pitchFamily="18" charset="0"/>
                <a:ea typeface="Cambria" panose="02040503050406030204" pitchFamily="18" charset="0"/>
              </a:rPr>
              <a:t>source</a:t>
            </a:r>
            <a:endParaRPr lang="ru-RU" sz="2000" b="1" spc="-19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91175" y="715517"/>
            <a:ext cx="6376377" cy="745387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lnSpc>
                <a:spcPct val="80000"/>
              </a:lnSpc>
              <a:defRPr sz="2000" b="1" spc="-19"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lang="ru-RU" dirty="0" err="1"/>
              <a:t>Number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prices</a:t>
            </a:r>
            <a:r>
              <a:rPr lang="ru-RU" dirty="0"/>
              <a:t> </a:t>
            </a:r>
            <a:r>
              <a:rPr lang="ru-RU" dirty="0" err="1"/>
              <a:t>by</a:t>
            </a:r>
            <a:r>
              <a:rPr lang="ru-RU" dirty="0"/>
              <a:t> </a:t>
            </a:r>
            <a:r>
              <a:rPr lang="ru-RU" dirty="0" err="1"/>
              <a:t>source</a:t>
            </a:r>
            <a:r>
              <a:rPr lang="ru-RU" dirty="0"/>
              <a:t> 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9129173" y="4658357"/>
            <a:ext cx="2915728" cy="170803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31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556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Рисунок 55">
            <a:extLst>
              <a:ext uri="{FF2B5EF4-FFF2-40B4-BE49-F238E27FC236}">
                <a16:creationId xmlns:a16="http://schemas.microsoft.com/office/drawing/2014/main" id="{71002E7E-507B-90B2-9259-DB717E65E2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3082"/>
            <a:ext cx="12192000" cy="569588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293963" y="893277"/>
            <a:ext cx="10196426" cy="684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zh-CN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Since 2020, the IMF experts have been</a:t>
            </a:r>
            <a:r>
              <a:rPr lang="en-US" altLang="zh-CN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organized more than </a:t>
            </a:r>
            <a:r>
              <a:rPr lang="ru-RU" altLang="zh-CN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</a:t>
            </a:r>
            <a:r>
              <a:rPr lang="ru-RU" altLang="zh-CN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technical missions on CPI </a:t>
            </a:r>
            <a:r>
              <a:rPr lang="en-US" altLang="zh-CN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ru-RU" altLang="zh-CN" b="1" dirty="0" smtClean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object 13"/>
          <p:cNvSpPr txBox="1"/>
          <p:nvPr/>
        </p:nvSpPr>
        <p:spPr>
          <a:xfrm>
            <a:off x="3860954" y="146642"/>
            <a:ext cx="6966347" cy="254386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algn="ctr"/>
            <a:r>
              <a:rPr lang="uz-Cyrl-UZ" sz="16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altLang="zh-CN" sz="16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STAGES OF MODERNIZATION</a:t>
            </a:r>
            <a:endParaRPr lang="ru-RU" sz="16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1345722" y="1901860"/>
            <a:ext cx="10205046" cy="684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zh-CN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Since 2020, the list of observed goods and services has been expanded to </a:t>
            </a:r>
            <a:r>
              <a:rPr lang="ru-RU" altLang="zh-CN" sz="2000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510</a:t>
            </a:r>
            <a:endParaRPr lang="uz-Cyrl-UZ" sz="20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" name="object 13">
            <a:extLst>
              <a:ext uri="{FF2B5EF4-FFF2-40B4-BE49-F238E27FC236}">
                <a16:creationId xmlns:a16="http://schemas.microsoft.com/office/drawing/2014/main" id="{12E4CD9D-5993-9DD0-9274-349303C1B5F4}"/>
              </a:ext>
            </a:extLst>
          </p:cNvPr>
          <p:cNvSpPr txBox="1"/>
          <p:nvPr/>
        </p:nvSpPr>
        <p:spPr>
          <a:xfrm>
            <a:off x="11442264" y="1177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uz-Cyrl-UZ" sz="2000" b="1" spc="70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7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72" name="Picture 2" descr="\\302-10\почта гкс\UZSTAT Logo(yangi).png">
            <a:extLst>
              <a:ext uri="{FF2B5EF4-FFF2-40B4-BE49-F238E27FC236}">
                <a16:creationId xmlns:a16="http://schemas.microsoft.com/office/drawing/2014/main" id="{3BFAA710-2DB1-4C4A-A9AF-596242C1E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1" y="74042"/>
            <a:ext cx="378884" cy="378884"/>
          </a:xfrm>
          <a:prstGeom prst="rect">
            <a:avLst/>
          </a:prstGeom>
          <a:noFill/>
        </p:spPr>
      </p:pic>
      <p:pic>
        <p:nvPicPr>
          <p:cNvPr id="34" name="Рисунок 33" descr="international-monetary-fund-vector-logo.png"/>
          <p:cNvPicPr>
            <a:picLocks noChangeAspect="1"/>
          </p:cNvPicPr>
          <p:nvPr/>
        </p:nvPicPr>
        <p:blipFill rotWithShape="1">
          <a:blip r:embed="rId4" cstate="print"/>
          <a:srcRect l="21964" t="5275" r="22377" b="-1"/>
          <a:stretch>
            <a:fillRect/>
          </a:stretch>
        </p:blipFill>
        <p:spPr>
          <a:xfrm>
            <a:off x="288811" y="898058"/>
            <a:ext cx="753404" cy="714758"/>
          </a:xfrm>
          <a:prstGeom prst="rect">
            <a:avLst/>
          </a:prstGeom>
        </p:spPr>
      </p:pic>
      <p:grpSp>
        <p:nvGrpSpPr>
          <p:cNvPr id="44" name="Group 88"/>
          <p:cNvGrpSpPr/>
          <p:nvPr/>
        </p:nvGrpSpPr>
        <p:grpSpPr>
          <a:xfrm>
            <a:off x="298033" y="1904528"/>
            <a:ext cx="826380" cy="609696"/>
            <a:chOff x="5418138" y="4568825"/>
            <a:chExt cx="568325" cy="508001"/>
          </a:xfrm>
          <a:solidFill>
            <a:srgbClr val="89EBDB"/>
          </a:solidFill>
        </p:grpSpPr>
        <p:sp>
          <p:nvSpPr>
            <p:cNvPr id="45" name="Freeform 5"/>
            <p:cNvSpPr/>
            <p:nvPr/>
          </p:nvSpPr>
          <p:spPr bwMode="auto">
            <a:xfrm>
              <a:off x="5795963" y="4730750"/>
              <a:ext cx="128588" cy="346075"/>
            </a:xfrm>
            <a:custGeom>
              <a:avLst/>
              <a:gdLst>
                <a:gd name="T0" fmla="*/ 40 w 40"/>
                <a:gd name="T1" fmla="*/ 0 h 107"/>
                <a:gd name="T2" fmla="*/ 40 w 40"/>
                <a:gd name="T3" fmla="*/ 107 h 107"/>
                <a:gd name="T4" fmla="*/ 0 w 40"/>
                <a:gd name="T5" fmla="*/ 107 h 107"/>
                <a:gd name="T6" fmla="*/ 0 w 40"/>
                <a:gd name="T7" fmla="*/ 103 h 107"/>
                <a:gd name="T8" fmla="*/ 0 w 40"/>
                <a:gd name="T9" fmla="*/ 41 h 107"/>
                <a:gd name="T10" fmla="*/ 3 w 40"/>
                <a:gd name="T11" fmla="*/ 35 h 107"/>
                <a:gd name="T12" fmla="*/ 40 w 40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07">
                  <a:moveTo>
                    <a:pt x="40" y="0"/>
                  </a:moveTo>
                  <a:cubicBezTo>
                    <a:pt x="40" y="107"/>
                    <a:pt x="40" y="107"/>
                    <a:pt x="40" y="107"/>
                  </a:cubicBezTo>
                  <a:cubicBezTo>
                    <a:pt x="40" y="107"/>
                    <a:pt x="14" y="107"/>
                    <a:pt x="0" y="107"/>
                  </a:cubicBezTo>
                  <a:cubicBezTo>
                    <a:pt x="0" y="106"/>
                    <a:pt x="0" y="104"/>
                    <a:pt x="0" y="103"/>
                  </a:cubicBezTo>
                  <a:cubicBezTo>
                    <a:pt x="0" y="82"/>
                    <a:pt x="0" y="62"/>
                    <a:pt x="0" y="41"/>
                  </a:cubicBezTo>
                  <a:cubicBezTo>
                    <a:pt x="0" y="39"/>
                    <a:pt x="1" y="36"/>
                    <a:pt x="3" y="35"/>
                  </a:cubicBezTo>
                  <a:cubicBezTo>
                    <a:pt x="14" y="24"/>
                    <a:pt x="40" y="0"/>
                    <a:pt x="40" y="0"/>
                  </a:cubicBez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50" dirty="0"/>
            </a:p>
          </p:txBody>
        </p:sp>
        <p:sp>
          <p:nvSpPr>
            <p:cNvPr id="46" name="Freeform 6"/>
            <p:cNvSpPr/>
            <p:nvPr/>
          </p:nvSpPr>
          <p:spPr bwMode="auto">
            <a:xfrm>
              <a:off x="5418138" y="4568825"/>
              <a:ext cx="568325" cy="323850"/>
            </a:xfrm>
            <a:custGeom>
              <a:avLst/>
              <a:gdLst>
                <a:gd name="T0" fmla="*/ 81 w 176"/>
                <a:gd name="T1" fmla="*/ 80 h 100"/>
                <a:gd name="T2" fmla="*/ 143 w 176"/>
                <a:gd name="T3" fmla="*/ 22 h 100"/>
                <a:gd name="T4" fmla="*/ 139 w 176"/>
                <a:gd name="T5" fmla="*/ 17 h 100"/>
                <a:gd name="T6" fmla="*/ 141 w 176"/>
                <a:gd name="T7" fmla="*/ 8 h 100"/>
                <a:gd name="T8" fmla="*/ 168 w 176"/>
                <a:gd name="T9" fmla="*/ 1 h 100"/>
                <a:gd name="T10" fmla="*/ 175 w 176"/>
                <a:gd name="T11" fmla="*/ 9 h 100"/>
                <a:gd name="T12" fmla="*/ 168 w 176"/>
                <a:gd name="T13" fmla="*/ 34 h 100"/>
                <a:gd name="T14" fmla="*/ 158 w 176"/>
                <a:gd name="T15" fmla="*/ 37 h 100"/>
                <a:gd name="T16" fmla="*/ 154 w 176"/>
                <a:gd name="T17" fmla="*/ 31 h 100"/>
                <a:gd name="T18" fmla="*/ 134 w 176"/>
                <a:gd name="T19" fmla="*/ 49 h 100"/>
                <a:gd name="T20" fmla="*/ 84 w 176"/>
                <a:gd name="T21" fmla="*/ 96 h 100"/>
                <a:gd name="T22" fmla="*/ 77 w 176"/>
                <a:gd name="T23" fmla="*/ 96 h 100"/>
                <a:gd name="T24" fmla="*/ 51 w 176"/>
                <a:gd name="T25" fmla="*/ 70 h 100"/>
                <a:gd name="T26" fmla="*/ 44 w 176"/>
                <a:gd name="T27" fmla="*/ 69 h 100"/>
                <a:gd name="T28" fmla="*/ 10 w 176"/>
                <a:gd name="T29" fmla="*/ 100 h 100"/>
                <a:gd name="T30" fmla="*/ 9 w 176"/>
                <a:gd name="T31" fmla="*/ 100 h 100"/>
                <a:gd name="T32" fmla="*/ 10 w 176"/>
                <a:gd name="T33" fmla="*/ 82 h 100"/>
                <a:gd name="T34" fmla="*/ 45 w 176"/>
                <a:gd name="T35" fmla="*/ 50 h 100"/>
                <a:gd name="T36" fmla="*/ 51 w 176"/>
                <a:gd name="T37" fmla="*/ 50 h 100"/>
                <a:gd name="T38" fmla="*/ 79 w 176"/>
                <a:gd name="T39" fmla="*/ 78 h 100"/>
                <a:gd name="T40" fmla="*/ 81 w 176"/>
                <a:gd name="T41" fmla="*/ 8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100">
                  <a:moveTo>
                    <a:pt x="81" y="80"/>
                  </a:moveTo>
                  <a:cubicBezTo>
                    <a:pt x="102" y="60"/>
                    <a:pt x="122" y="41"/>
                    <a:pt x="143" y="22"/>
                  </a:cubicBezTo>
                  <a:cubicBezTo>
                    <a:pt x="141" y="20"/>
                    <a:pt x="140" y="19"/>
                    <a:pt x="139" y="17"/>
                  </a:cubicBezTo>
                  <a:cubicBezTo>
                    <a:pt x="135" y="14"/>
                    <a:pt x="136" y="10"/>
                    <a:pt x="141" y="8"/>
                  </a:cubicBezTo>
                  <a:cubicBezTo>
                    <a:pt x="150" y="6"/>
                    <a:pt x="159" y="3"/>
                    <a:pt x="168" y="1"/>
                  </a:cubicBezTo>
                  <a:cubicBezTo>
                    <a:pt x="173" y="0"/>
                    <a:pt x="176" y="3"/>
                    <a:pt x="175" y="9"/>
                  </a:cubicBezTo>
                  <a:cubicBezTo>
                    <a:pt x="173" y="17"/>
                    <a:pt x="170" y="26"/>
                    <a:pt x="168" y="34"/>
                  </a:cubicBezTo>
                  <a:cubicBezTo>
                    <a:pt x="166" y="40"/>
                    <a:pt x="163" y="41"/>
                    <a:pt x="158" y="37"/>
                  </a:cubicBezTo>
                  <a:cubicBezTo>
                    <a:pt x="157" y="35"/>
                    <a:pt x="155" y="33"/>
                    <a:pt x="154" y="31"/>
                  </a:cubicBezTo>
                  <a:cubicBezTo>
                    <a:pt x="147" y="38"/>
                    <a:pt x="140" y="44"/>
                    <a:pt x="134" y="49"/>
                  </a:cubicBezTo>
                  <a:cubicBezTo>
                    <a:pt x="117" y="65"/>
                    <a:pt x="100" y="80"/>
                    <a:pt x="84" y="96"/>
                  </a:cubicBezTo>
                  <a:cubicBezTo>
                    <a:pt x="81" y="99"/>
                    <a:pt x="79" y="98"/>
                    <a:pt x="77" y="96"/>
                  </a:cubicBezTo>
                  <a:cubicBezTo>
                    <a:pt x="68" y="87"/>
                    <a:pt x="59" y="78"/>
                    <a:pt x="51" y="70"/>
                  </a:cubicBezTo>
                  <a:cubicBezTo>
                    <a:pt x="48" y="67"/>
                    <a:pt x="47" y="67"/>
                    <a:pt x="44" y="69"/>
                  </a:cubicBezTo>
                  <a:cubicBezTo>
                    <a:pt x="33" y="80"/>
                    <a:pt x="21" y="90"/>
                    <a:pt x="10" y="100"/>
                  </a:cubicBezTo>
                  <a:cubicBezTo>
                    <a:pt x="9" y="100"/>
                    <a:pt x="9" y="100"/>
                    <a:pt x="9" y="100"/>
                  </a:cubicBezTo>
                  <a:cubicBezTo>
                    <a:pt x="0" y="90"/>
                    <a:pt x="0" y="90"/>
                    <a:pt x="10" y="82"/>
                  </a:cubicBezTo>
                  <a:cubicBezTo>
                    <a:pt x="21" y="71"/>
                    <a:pt x="33" y="61"/>
                    <a:pt x="45" y="50"/>
                  </a:cubicBezTo>
                  <a:cubicBezTo>
                    <a:pt x="47" y="48"/>
                    <a:pt x="49" y="48"/>
                    <a:pt x="51" y="50"/>
                  </a:cubicBezTo>
                  <a:cubicBezTo>
                    <a:pt x="60" y="60"/>
                    <a:pt x="70" y="69"/>
                    <a:pt x="79" y="78"/>
                  </a:cubicBezTo>
                  <a:cubicBezTo>
                    <a:pt x="80" y="79"/>
                    <a:pt x="80" y="79"/>
                    <a:pt x="81" y="80"/>
                  </a:cubicBez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50" dirty="0"/>
            </a:p>
          </p:txBody>
        </p:sp>
        <p:sp>
          <p:nvSpPr>
            <p:cNvPr id="47" name="Freeform 7"/>
            <p:cNvSpPr/>
            <p:nvPr/>
          </p:nvSpPr>
          <p:spPr bwMode="auto">
            <a:xfrm>
              <a:off x="5449888" y="4856163"/>
              <a:ext cx="130175" cy="220663"/>
            </a:xfrm>
            <a:custGeom>
              <a:avLst/>
              <a:gdLst>
                <a:gd name="T0" fmla="*/ 37 w 40"/>
                <a:gd name="T1" fmla="*/ 0 h 68"/>
                <a:gd name="T2" fmla="*/ 40 w 40"/>
                <a:gd name="T3" fmla="*/ 2 h 68"/>
                <a:gd name="T4" fmla="*/ 40 w 40"/>
                <a:gd name="T5" fmla="*/ 67 h 68"/>
                <a:gd name="T6" fmla="*/ 40 w 40"/>
                <a:gd name="T7" fmla="*/ 68 h 68"/>
                <a:gd name="T8" fmla="*/ 0 w 40"/>
                <a:gd name="T9" fmla="*/ 68 h 68"/>
                <a:gd name="T10" fmla="*/ 0 w 40"/>
                <a:gd name="T11" fmla="*/ 34 h 68"/>
                <a:gd name="T12" fmla="*/ 1 w 40"/>
                <a:gd name="T13" fmla="*/ 32 h 68"/>
                <a:gd name="T14" fmla="*/ 37 w 40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68">
                  <a:moveTo>
                    <a:pt x="37" y="0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24"/>
                    <a:pt x="40" y="46"/>
                    <a:pt x="40" y="67"/>
                  </a:cubicBezTo>
                  <a:cubicBezTo>
                    <a:pt x="40" y="67"/>
                    <a:pt x="40" y="68"/>
                    <a:pt x="40" y="68"/>
                  </a:cubicBezTo>
                  <a:cubicBezTo>
                    <a:pt x="27" y="68"/>
                    <a:pt x="14" y="68"/>
                    <a:pt x="0" y="68"/>
                  </a:cubicBezTo>
                  <a:cubicBezTo>
                    <a:pt x="0" y="57"/>
                    <a:pt x="0" y="45"/>
                    <a:pt x="0" y="34"/>
                  </a:cubicBezTo>
                  <a:cubicBezTo>
                    <a:pt x="0" y="33"/>
                    <a:pt x="1" y="32"/>
                    <a:pt x="1" y="32"/>
                  </a:cubicBezTo>
                  <a:cubicBezTo>
                    <a:pt x="13" y="21"/>
                    <a:pt x="37" y="0"/>
                    <a:pt x="37" y="0"/>
                  </a:cubicBez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50" dirty="0"/>
            </a:p>
          </p:txBody>
        </p:sp>
        <p:sp>
          <p:nvSpPr>
            <p:cNvPr id="48" name="Freeform 8"/>
            <p:cNvSpPr/>
            <p:nvPr/>
          </p:nvSpPr>
          <p:spPr bwMode="auto">
            <a:xfrm>
              <a:off x="5621338" y="4895850"/>
              <a:ext cx="128588" cy="180975"/>
            </a:xfrm>
            <a:custGeom>
              <a:avLst/>
              <a:gdLst>
                <a:gd name="T0" fmla="*/ 40 w 40"/>
                <a:gd name="T1" fmla="*/ 0 h 56"/>
                <a:gd name="T2" fmla="*/ 40 w 40"/>
                <a:gd name="T3" fmla="*/ 56 h 56"/>
                <a:gd name="T4" fmla="*/ 0 w 40"/>
                <a:gd name="T5" fmla="*/ 56 h 56"/>
                <a:gd name="T6" fmla="*/ 0 w 40"/>
                <a:gd name="T7" fmla="*/ 2 h 56"/>
                <a:gd name="T8" fmla="*/ 14 w 40"/>
                <a:gd name="T9" fmla="*/ 17 h 56"/>
                <a:gd name="T10" fmla="*/ 21 w 40"/>
                <a:gd name="T11" fmla="*/ 17 h 56"/>
                <a:gd name="T12" fmla="*/ 40 w 40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6">
                  <a:moveTo>
                    <a:pt x="40" y="0"/>
                  </a:moveTo>
                  <a:cubicBezTo>
                    <a:pt x="40" y="19"/>
                    <a:pt x="40" y="37"/>
                    <a:pt x="40" y="56"/>
                  </a:cubicBezTo>
                  <a:cubicBezTo>
                    <a:pt x="27" y="56"/>
                    <a:pt x="14" y="56"/>
                    <a:pt x="0" y="56"/>
                  </a:cubicBezTo>
                  <a:cubicBezTo>
                    <a:pt x="0" y="39"/>
                    <a:pt x="0" y="2"/>
                    <a:pt x="0" y="2"/>
                  </a:cubicBezTo>
                  <a:cubicBezTo>
                    <a:pt x="0" y="2"/>
                    <a:pt x="10" y="12"/>
                    <a:pt x="14" y="17"/>
                  </a:cubicBezTo>
                  <a:cubicBezTo>
                    <a:pt x="16" y="19"/>
                    <a:pt x="18" y="20"/>
                    <a:pt x="21" y="17"/>
                  </a:cubicBezTo>
                  <a:cubicBezTo>
                    <a:pt x="27" y="11"/>
                    <a:pt x="33" y="6"/>
                    <a:pt x="40" y="0"/>
                  </a:cubicBez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50"/>
            </a:p>
          </p:txBody>
        </p:sp>
      </p:grpSp>
      <p:sp>
        <p:nvSpPr>
          <p:cNvPr id="61" name="Скругленный прямоугольник 60"/>
          <p:cNvSpPr/>
          <p:nvPr/>
        </p:nvSpPr>
        <p:spPr>
          <a:xfrm>
            <a:off x="1328469" y="2851473"/>
            <a:ext cx="10196426" cy="684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</a:pPr>
            <a:r>
              <a:rPr lang="ru-RU" altLang="zh-CN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 2020, the technology was introduced </a:t>
            </a:r>
            <a:r>
              <a:rPr lang="en-US" altLang="zh-CN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CAPI</a:t>
            </a:r>
            <a:r>
              <a:rPr lang="ru-RU" altLang="zh-CN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c the process of collecting price data based on specially developed software</a:t>
            </a:r>
            <a:endParaRPr lang="ru-RU" altLang="zh-CN" b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1380228" y="3860056"/>
            <a:ext cx="10205046" cy="684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zh-CN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In 2021, transition to the formation of the CPI based on the Classifier of individual consumption by goals 2018 </a:t>
            </a:r>
            <a:r>
              <a:rPr lang="ru-RU" altLang="zh-CN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(COICOP 2018) </a:t>
            </a:r>
            <a:endParaRPr lang="uz-Cyrl-UZ" altLang="zh-CN" b="1" dirty="0" smtClean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1293964" y="4861427"/>
            <a:ext cx="10196426" cy="684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zh-CN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2023-</a:t>
            </a:r>
            <a:r>
              <a:rPr lang="en-US" altLang="zh-CN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2024  </a:t>
            </a:r>
            <a:r>
              <a:rPr lang="ru-RU" altLang="zh-CN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— International cooperation with ESCAP </a:t>
            </a:r>
            <a:endParaRPr lang="ru-RU" altLang="zh-CN" b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1345723" y="5870010"/>
            <a:ext cx="10205046" cy="684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zh-CN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In 2024 </a:t>
            </a:r>
            <a:r>
              <a:rPr lang="ru-RU" altLang="zh-CN" b="1" dirty="0" err="1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alternative</a:t>
            </a:r>
            <a:r>
              <a:rPr lang="ru-RU" altLang="zh-CN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altLang="zh-CN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data </a:t>
            </a:r>
            <a:r>
              <a:rPr lang="ru-RU" altLang="zh-CN" b="1" dirty="0" err="1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sources</a:t>
            </a:r>
            <a:r>
              <a:rPr lang="en-US" altLang="zh-CN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for </a:t>
            </a:r>
            <a:r>
              <a:rPr lang="ru-RU" altLang="zh-CN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CPI </a:t>
            </a:r>
            <a:r>
              <a:rPr lang="ru-RU" altLang="zh-CN" b="1" dirty="0" err="1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implemented</a:t>
            </a:r>
            <a:endParaRPr lang="ru-RU" altLang="zh-CN" b="1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grpSp>
        <p:nvGrpSpPr>
          <p:cNvPr id="86" name="Группа 127"/>
          <p:cNvGrpSpPr/>
          <p:nvPr/>
        </p:nvGrpSpPr>
        <p:grpSpPr>
          <a:xfrm>
            <a:off x="498886" y="2818265"/>
            <a:ext cx="424144" cy="709937"/>
            <a:chOff x="1595086" y="2819699"/>
            <a:chExt cx="613064" cy="1116091"/>
          </a:xfrm>
        </p:grpSpPr>
        <p:pic>
          <p:nvPicPr>
            <p:cNvPr id="87" name="Рисунок 8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5086" y="2819699"/>
              <a:ext cx="613064" cy="1116091"/>
            </a:xfrm>
            <a:prstGeom prst="rect">
              <a:avLst/>
            </a:prstGeom>
          </p:spPr>
        </p:pic>
        <p:pic>
          <p:nvPicPr>
            <p:cNvPr id="88" name="Рисунок 8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6853" y="2926843"/>
              <a:ext cx="563066" cy="945177"/>
            </a:xfrm>
            <a:prstGeom prst="rect">
              <a:avLst/>
            </a:prstGeom>
          </p:spPr>
        </p:pic>
      </p:grpSp>
      <p:grpSp>
        <p:nvGrpSpPr>
          <p:cNvPr id="90" name="Group 78"/>
          <p:cNvGrpSpPr/>
          <p:nvPr/>
        </p:nvGrpSpPr>
        <p:grpSpPr>
          <a:xfrm>
            <a:off x="271463" y="3803804"/>
            <a:ext cx="735854" cy="794014"/>
            <a:chOff x="5995988" y="2712903"/>
            <a:chExt cx="2457450" cy="2587625"/>
          </a:xfrm>
          <a:solidFill>
            <a:srgbClr val="ED7D31"/>
          </a:solidFill>
        </p:grpSpPr>
        <p:sp>
          <p:nvSpPr>
            <p:cNvPr id="92" name="Freeform 6"/>
            <p:cNvSpPr/>
            <p:nvPr/>
          </p:nvSpPr>
          <p:spPr bwMode="auto">
            <a:xfrm>
              <a:off x="5995988" y="2712903"/>
              <a:ext cx="2457450" cy="2587625"/>
            </a:xfrm>
            <a:custGeom>
              <a:avLst/>
              <a:gdLst>
                <a:gd name="T0" fmla="*/ 707 w 771"/>
                <a:gd name="T1" fmla="*/ 219 h 812"/>
                <a:gd name="T2" fmla="*/ 760 w 771"/>
                <a:gd name="T3" fmla="*/ 369 h 812"/>
                <a:gd name="T4" fmla="*/ 685 w 771"/>
                <a:gd name="T5" fmla="*/ 634 h 812"/>
                <a:gd name="T6" fmla="*/ 197 w 771"/>
                <a:gd name="T7" fmla="*/ 707 h 812"/>
                <a:gd name="T8" fmla="*/ 97 w 771"/>
                <a:gd name="T9" fmla="*/ 220 h 812"/>
                <a:gd name="T10" fmla="*/ 594 w 771"/>
                <a:gd name="T11" fmla="*/ 106 h 812"/>
                <a:gd name="T12" fmla="*/ 552 w 771"/>
                <a:gd name="T13" fmla="*/ 147 h 812"/>
                <a:gd name="T14" fmla="*/ 509 w 771"/>
                <a:gd name="T15" fmla="*/ 128 h 812"/>
                <a:gd name="T16" fmla="*/ 454 w 771"/>
                <a:gd name="T17" fmla="*/ 113 h 812"/>
                <a:gd name="T18" fmla="*/ 372 w 771"/>
                <a:gd name="T19" fmla="*/ 110 h 812"/>
                <a:gd name="T20" fmla="*/ 241 w 771"/>
                <a:gd name="T21" fmla="*/ 155 h 812"/>
                <a:gd name="T22" fmla="*/ 147 w 771"/>
                <a:gd name="T23" fmla="*/ 249 h 812"/>
                <a:gd name="T24" fmla="*/ 115 w 771"/>
                <a:gd name="T25" fmla="*/ 317 h 812"/>
                <a:gd name="T26" fmla="*/ 103 w 771"/>
                <a:gd name="T27" fmla="*/ 366 h 812"/>
                <a:gd name="T28" fmla="*/ 102 w 771"/>
                <a:gd name="T29" fmla="*/ 450 h 812"/>
                <a:gd name="T30" fmla="*/ 124 w 771"/>
                <a:gd name="T31" fmla="*/ 528 h 812"/>
                <a:gd name="T32" fmla="*/ 209 w 771"/>
                <a:gd name="T33" fmla="*/ 643 h 812"/>
                <a:gd name="T34" fmla="*/ 295 w 771"/>
                <a:gd name="T35" fmla="*/ 694 h 812"/>
                <a:gd name="T36" fmla="*/ 357 w 771"/>
                <a:gd name="T37" fmla="*/ 710 h 812"/>
                <a:gd name="T38" fmla="*/ 439 w 771"/>
                <a:gd name="T39" fmla="*/ 711 h 812"/>
                <a:gd name="T40" fmla="*/ 512 w 771"/>
                <a:gd name="T41" fmla="*/ 693 h 812"/>
                <a:gd name="T42" fmla="*/ 585 w 771"/>
                <a:gd name="T43" fmla="*/ 652 h 812"/>
                <a:gd name="T44" fmla="*/ 644 w 771"/>
                <a:gd name="T45" fmla="*/ 592 h 812"/>
                <a:gd name="T46" fmla="*/ 677 w 771"/>
                <a:gd name="T47" fmla="*/ 536 h 812"/>
                <a:gd name="T48" fmla="*/ 696 w 771"/>
                <a:gd name="T49" fmla="*/ 482 h 812"/>
                <a:gd name="T50" fmla="*/ 704 w 771"/>
                <a:gd name="T51" fmla="*/ 432 h 812"/>
                <a:gd name="T52" fmla="*/ 702 w 771"/>
                <a:gd name="T53" fmla="*/ 374 h 812"/>
                <a:gd name="T54" fmla="*/ 695 w 771"/>
                <a:gd name="T55" fmla="*/ 334 h 812"/>
                <a:gd name="T56" fmla="*/ 666 w 771"/>
                <a:gd name="T57" fmla="*/ 264 h 812"/>
                <a:gd name="T58" fmla="*/ 667 w 771"/>
                <a:gd name="T59" fmla="*/ 258 h 812"/>
                <a:gd name="T60" fmla="*/ 703 w 771"/>
                <a:gd name="T61" fmla="*/ 222 h 812"/>
                <a:gd name="T62" fmla="*/ 707 w 771"/>
                <a:gd name="T63" fmla="*/ 219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1" h="812">
                  <a:moveTo>
                    <a:pt x="707" y="219"/>
                  </a:moveTo>
                  <a:cubicBezTo>
                    <a:pt x="736" y="265"/>
                    <a:pt x="754" y="315"/>
                    <a:pt x="760" y="369"/>
                  </a:cubicBezTo>
                  <a:cubicBezTo>
                    <a:pt x="771" y="467"/>
                    <a:pt x="746" y="557"/>
                    <a:pt x="685" y="634"/>
                  </a:cubicBezTo>
                  <a:cubicBezTo>
                    <a:pt x="561" y="789"/>
                    <a:pt x="347" y="812"/>
                    <a:pt x="197" y="707"/>
                  </a:cubicBezTo>
                  <a:cubicBezTo>
                    <a:pt x="31" y="591"/>
                    <a:pt x="0" y="374"/>
                    <a:pt x="97" y="220"/>
                  </a:cubicBezTo>
                  <a:cubicBezTo>
                    <a:pt x="203" y="52"/>
                    <a:pt x="424" y="0"/>
                    <a:pt x="594" y="106"/>
                  </a:cubicBezTo>
                  <a:cubicBezTo>
                    <a:pt x="580" y="120"/>
                    <a:pt x="566" y="134"/>
                    <a:pt x="552" y="147"/>
                  </a:cubicBezTo>
                  <a:cubicBezTo>
                    <a:pt x="538" y="141"/>
                    <a:pt x="523" y="134"/>
                    <a:pt x="509" y="128"/>
                  </a:cubicBezTo>
                  <a:cubicBezTo>
                    <a:pt x="491" y="121"/>
                    <a:pt x="473" y="116"/>
                    <a:pt x="454" y="113"/>
                  </a:cubicBezTo>
                  <a:cubicBezTo>
                    <a:pt x="427" y="108"/>
                    <a:pt x="399" y="107"/>
                    <a:pt x="372" y="110"/>
                  </a:cubicBezTo>
                  <a:cubicBezTo>
                    <a:pt x="325" y="115"/>
                    <a:pt x="281" y="130"/>
                    <a:pt x="241" y="155"/>
                  </a:cubicBezTo>
                  <a:cubicBezTo>
                    <a:pt x="203" y="179"/>
                    <a:pt x="171" y="211"/>
                    <a:pt x="147" y="249"/>
                  </a:cubicBezTo>
                  <a:cubicBezTo>
                    <a:pt x="134" y="270"/>
                    <a:pt x="123" y="293"/>
                    <a:pt x="115" y="317"/>
                  </a:cubicBezTo>
                  <a:cubicBezTo>
                    <a:pt x="110" y="333"/>
                    <a:pt x="106" y="350"/>
                    <a:pt x="103" y="366"/>
                  </a:cubicBezTo>
                  <a:cubicBezTo>
                    <a:pt x="99" y="394"/>
                    <a:pt x="99" y="422"/>
                    <a:pt x="102" y="450"/>
                  </a:cubicBezTo>
                  <a:cubicBezTo>
                    <a:pt x="105" y="477"/>
                    <a:pt x="113" y="503"/>
                    <a:pt x="124" y="528"/>
                  </a:cubicBezTo>
                  <a:cubicBezTo>
                    <a:pt x="143" y="574"/>
                    <a:pt x="171" y="612"/>
                    <a:pt x="209" y="643"/>
                  </a:cubicBezTo>
                  <a:cubicBezTo>
                    <a:pt x="235" y="665"/>
                    <a:pt x="263" y="682"/>
                    <a:pt x="295" y="694"/>
                  </a:cubicBezTo>
                  <a:cubicBezTo>
                    <a:pt x="315" y="701"/>
                    <a:pt x="336" y="707"/>
                    <a:pt x="357" y="710"/>
                  </a:cubicBezTo>
                  <a:cubicBezTo>
                    <a:pt x="384" y="714"/>
                    <a:pt x="412" y="715"/>
                    <a:pt x="439" y="711"/>
                  </a:cubicBezTo>
                  <a:cubicBezTo>
                    <a:pt x="464" y="708"/>
                    <a:pt x="488" y="702"/>
                    <a:pt x="512" y="693"/>
                  </a:cubicBezTo>
                  <a:cubicBezTo>
                    <a:pt x="538" y="683"/>
                    <a:pt x="563" y="669"/>
                    <a:pt x="585" y="652"/>
                  </a:cubicBezTo>
                  <a:cubicBezTo>
                    <a:pt x="607" y="635"/>
                    <a:pt x="627" y="615"/>
                    <a:pt x="644" y="592"/>
                  </a:cubicBezTo>
                  <a:cubicBezTo>
                    <a:pt x="657" y="575"/>
                    <a:pt x="668" y="556"/>
                    <a:pt x="677" y="536"/>
                  </a:cubicBezTo>
                  <a:cubicBezTo>
                    <a:pt x="686" y="519"/>
                    <a:pt x="692" y="501"/>
                    <a:pt x="696" y="482"/>
                  </a:cubicBezTo>
                  <a:cubicBezTo>
                    <a:pt x="700" y="465"/>
                    <a:pt x="703" y="449"/>
                    <a:pt x="704" y="432"/>
                  </a:cubicBezTo>
                  <a:cubicBezTo>
                    <a:pt x="704" y="413"/>
                    <a:pt x="704" y="393"/>
                    <a:pt x="702" y="374"/>
                  </a:cubicBezTo>
                  <a:cubicBezTo>
                    <a:pt x="701" y="361"/>
                    <a:pt x="698" y="347"/>
                    <a:pt x="695" y="334"/>
                  </a:cubicBezTo>
                  <a:cubicBezTo>
                    <a:pt x="689" y="310"/>
                    <a:pt x="679" y="286"/>
                    <a:pt x="666" y="264"/>
                  </a:cubicBezTo>
                  <a:cubicBezTo>
                    <a:pt x="665" y="262"/>
                    <a:pt x="665" y="260"/>
                    <a:pt x="667" y="258"/>
                  </a:cubicBezTo>
                  <a:cubicBezTo>
                    <a:pt x="680" y="246"/>
                    <a:pt x="691" y="234"/>
                    <a:pt x="703" y="222"/>
                  </a:cubicBezTo>
                  <a:cubicBezTo>
                    <a:pt x="704" y="221"/>
                    <a:pt x="705" y="220"/>
                    <a:pt x="707" y="219"/>
                  </a:cubicBezTo>
                  <a:close/>
                </a:path>
              </a:pathLst>
            </a:cu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68580" tIns="34290" rIns="68580" bIns="34290" numCol="1" anchor="t" anchorCtr="0" compatLnSpc="1"/>
            <a:lstStyle/>
            <a:p>
              <a:endParaRPr lang="en-US" sz="1150"/>
            </a:p>
          </p:txBody>
        </p:sp>
        <p:sp>
          <p:nvSpPr>
            <p:cNvPr id="93" name="Freeform 7"/>
            <p:cNvSpPr/>
            <p:nvPr/>
          </p:nvSpPr>
          <p:spPr bwMode="auto">
            <a:xfrm>
              <a:off x="6515101" y="3270116"/>
              <a:ext cx="1450975" cy="1435100"/>
            </a:xfrm>
            <a:custGeom>
              <a:avLst/>
              <a:gdLst>
                <a:gd name="T0" fmla="*/ 350 w 455"/>
                <a:gd name="T1" fmla="*/ 54 h 450"/>
                <a:gd name="T2" fmla="*/ 311 w 455"/>
                <a:gd name="T3" fmla="*/ 93 h 450"/>
                <a:gd name="T4" fmla="*/ 305 w 455"/>
                <a:gd name="T5" fmla="*/ 94 h 450"/>
                <a:gd name="T6" fmla="*/ 262 w 455"/>
                <a:gd name="T7" fmla="*/ 81 h 450"/>
                <a:gd name="T8" fmla="*/ 210 w 455"/>
                <a:gd name="T9" fmla="*/ 82 h 450"/>
                <a:gd name="T10" fmla="*/ 148 w 455"/>
                <a:gd name="T11" fmla="*/ 109 h 450"/>
                <a:gd name="T12" fmla="*/ 103 w 455"/>
                <a:gd name="T13" fmla="*/ 160 h 450"/>
                <a:gd name="T14" fmla="*/ 84 w 455"/>
                <a:gd name="T15" fmla="*/ 216 h 450"/>
                <a:gd name="T16" fmla="*/ 90 w 455"/>
                <a:gd name="T17" fmla="*/ 283 h 450"/>
                <a:gd name="T18" fmla="*/ 154 w 455"/>
                <a:gd name="T19" fmla="*/ 367 h 450"/>
                <a:gd name="T20" fmla="*/ 225 w 455"/>
                <a:gd name="T21" fmla="*/ 392 h 450"/>
                <a:gd name="T22" fmla="*/ 302 w 455"/>
                <a:gd name="T23" fmla="*/ 379 h 450"/>
                <a:gd name="T24" fmla="*/ 364 w 455"/>
                <a:gd name="T25" fmla="*/ 330 h 450"/>
                <a:gd name="T26" fmla="*/ 391 w 455"/>
                <a:gd name="T27" fmla="*/ 273 h 450"/>
                <a:gd name="T28" fmla="*/ 395 w 455"/>
                <a:gd name="T29" fmla="*/ 223 h 450"/>
                <a:gd name="T30" fmla="*/ 380 w 455"/>
                <a:gd name="T31" fmla="*/ 167 h 450"/>
                <a:gd name="T32" fmla="*/ 422 w 455"/>
                <a:gd name="T33" fmla="*/ 125 h 450"/>
                <a:gd name="T34" fmla="*/ 453 w 455"/>
                <a:gd name="T35" fmla="*/ 242 h 450"/>
                <a:gd name="T36" fmla="*/ 418 w 455"/>
                <a:gd name="T37" fmla="*/ 354 h 450"/>
                <a:gd name="T38" fmla="*/ 235 w 455"/>
                <a:gd name="T39" fmla="*/ 450 h 450"/>
                <a:gd name="T40" fmla="*/ 85 w 455"/>
                <a:gd name="T41" fmla="*/ 385 h 450"/>
                <a:gd name="T42" fmla="*/ 95 w 455"/>
                <a:gd name="T43" fmla="*/ 78 h 450"/>
                <a:gd name="T44" fmla="*/ 350 w 455"/>
                <a:gd name="T45" fmla="*/ 54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5" h="450">
                  <a:moveTo>
                    <a:pt x="350" y="54"/>
                  </a:moveTo>
                  <a:cubicBezTo>
                    <a:pt x="337" y="67"/>
                    <a:pt x="324" y="80"/>
                    <a:pt x="311" y="93"/>
                  </a:cubicBezTo>
                  <a:cubicBezTo>
                    <a:pt x="310" y="94"/>
                    <a:pt x="307" y="95"/>
                    <a:pt x="305" y="94"/>
                  </a:cubicBezTo>
                  <a:cubicBezTo>
                    <a:pt x="292" y="87"/>
                    <a:pt x="277" y="83"/>
                    <a:pt x="262" y="81"/>
                  </a:cubicBezTo>
                  <a:cubicBezTo>
                    <a:pt x="244" y="79"/>
                    <a:pt x="227" y="79"/>
                    <a:pt x="210" y="82"/>
                  </a:cubicBezTo>
                  <a:cubicBezTo>
                    <a:pt x="187" y="87"/>
                    <a:pt x="166" y="96"/>
                    <a:pt x="148" y="109"/>
                  </a:cubicBezTo>
                  <a:cubicBezTo>
                    <a:pt x="129" y="123"/>
                    <a:pt x="114" y="140"/>
                    <a:pt x="103" y="160"/>
                  </a:cubicBezTo>
                  <a:cubicBezTo>
                    <a:pt x="93" y="178"/>
                    <a:pt x="87" y="196"/>
                    <a:pt x="84" y="216"/>
                  </a:cubicBezTo>
                  <a:cubicBezTo>
                    <a:pt x="81" y="239"/>
                    <a:pt x="83" y="261"/>
                    <a:pt x="90" y="283"/>
                  </a:cubicBezTo>
                  <a:cubicBezTo>
                    <a:pt x="101" y="319"/>
                    <a:pt x="123" y="347"/>
                    <a:pt x="154" y="367"/>
                  </a:cubicBezTo>
                  <a:cubicBezTo>
                    <a:pt x="176" y="381"/>
                    <a:pt x="199" y="389"/>
                    <a:pt x="225" y="392"/>
                  </a:cubicBezTo>
                  <a:cubicBezTo>
                    <a:pt x="252" y="394"/>
                    <a:pt x="277" y="390"/>
                    <a:pt x="302" y="379"/>
                  </a:cubicBezTo>
                  <a:cubicBezTo>
                    <a:pt x="327" y="368"/>
                    <a:pt x="348" y="352"/>
                    <a:pt x="364" y="330"/>
                  </a:cubicBezTo>
                  <a:cubicBezTo>
                    <a:pt x="377" y="313"/>
                    <a:pt x="386" y="294"/>
                    <a:pt x="391" y="273"/>
                  </a:cubicBezTo>
                  <a:cubicBezTo>
                    <a:pt x="395" y="256"/>
                    <a:pt x="397" y="240"/>
                    <a:pt x="395" y="223"/>
                  </a:cubicBezTo>
                  <a:cubicBezTo>
                    <a:pt x="394" y="204"/>
                    <a:pt x="389" y="185"/>
                    <a:pt x="380" y="167"/>
                  </a:cubicBezTo>
                  <a:cubicBezTo>
                    <a:pt x="394" y="153"/>
                    <a:pt x="408" y="139"/>
                    <a:pt x="422" y="125"/>
                  </a:cubicBezTo>
                  <a:cubicBezTo>
                    <a:pt x="444" y="161"/>
                    <a:pt x="455" y="200"/>
                    <a:pt x="453" y="242"/>
                  </a:cubicBezTo>
                  <a:cubicBezTo>
                    <a:pt x="452" y="283"/>
                    <a:pt x="441" y="320"/>
                    <a:pt x="418" y="354"/>
                  </a:cubicBezTo>
                  <a:cubicBezTo>
                    <a:pt x="374" y="418"/>
                    <a:pt x="312" y="450"/>
                    <a:pt x="235" y="450"/>
                  </a:cubicBezTo>
                  <a:cubicBezTo>
                    <a:pt x="176" y="450"/>
                    <a:pt x="125" y="427"/>
                    <a:pt x="85" y="385"/>
                  </a:cubicBezTo>
                  <a:cubicBezTo>
                    <a:pt x="0" y="295"/>
                    <a:pt x="6" y="160"/>
                    <a:pt x="95" y="78"/>
                  </a:cubicBezTo>
                  <a:cubicBezTo>
                    <a:pt x="179" y="0"/>
                    <a:pt x="293" y="14"/>
                    <a:pt x="350" y="54"/>
                  </a:cubicBezTo>
                  <a:close/>
                </a:path>
              </a:pathLst>
            </a:cu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68580" tIns="34290" rIns="68580" bIns="34290" numCol="1" anchor="t" anchorCtr="0" compatLnSpc="1"/>
            <a:lstStyle/>
            <a:p>
              <a:endParaRPr lang="en-US" sz="1150"/>
            </a:p>
          </p:txBody>
        </p:sp>
        <p:sp>
          <p:nvSpPr>
            <p:cNvPr id="94" name="Freeform 8"/>
            <p:cNvSpPr/>
            <p:nvPr/>
          </p:nvSpPr>
          <p:spPr bwMode="auto">
            <a:xfrm>
              <a:off x="7040563" y="2874828"/>
              <a:ext cx="1381125" cy="1384300"/>
            </a:xfrm>
            <a:custGeom>
              <a:avLst/>
              <a:gdLst>
                <a:gd name="T0" fmla="*/ 363 w 433"/>
                <a:gd name="T1" fmla="*/ 0 h 434"/>
                <a:gd name="T2" fmla="*/ 363 w 433"/>
                <a:gd name="T3" fmla="*/ 71 h 434"/>
                <a:gd name="T4" fmla="*/ 432 w 433"/>
                <a:gd name="T5" fmla="*/ 71 h 434"/>
                <a:gd name="T6" fmla="*/ 433 w 433"/>
                <a:gd name="T7" fmla="*/ 73 h 434"/>
                <a:gd name="T8" fmla="*/ 408 w 433"/>
                <a:gd name="T9" fmla="*/ 98 h 434"/>
                <a:gd name="T10" fmla="*/ 303 w 433"/>
                <a:gd name="T11" fmla="*/ 203 h 434"/>
                <a:gd name="T12" fmla="*/ 292 w 433"/>
                <a:gd name="T13" fmla="*/ 207 h 434"/>
                <a:gd name="T14" fmla="*/ 262 w 433"/>
                <a:gd name="T15" fmla="*/ 208 h 434"/>
                <a:gd name="T16" fmla="*/ 255 w 433"/>
                <a:gd name="T17" fmla="*/ 210 h 434"/>
                <a:gd name="T18" fmla="*/ 176 w 433"/>
                <a:gd name="T19" fmla="*/ 289 h 434"/>
                <a:gd name="T20" fmla="*/ 141 w 433"/>
                <a:gd name="T21" fmla="*/ 325 h 434"/>
                <a:gd name="T22" fmla="*/ 140 w 433"/>
                <a:gd name="T23" fmla="*/ 330 h 434"/>
                <a:gd name="T24" fmla="*/ 146 w 433"/>
                <a:gd name="T25" fmla="*/ 354 h 434"/>
                <a:gd name="T26" fmla="*/ 121 w 433"/>
                <a:gd name="T27" fmla="*/ 415 h 434"/>
                <a:gd name="T28" fmla="*/ 67 w 433"/>
                <a:gd name="T29" fmla="*/ 432 h 434"/>
                <a:gd name="T30" fmla="*/ 12 w 433"/>
                <a:gd name="T31" fmla="*/ 397 h 434"/>
                <a:gd name="T32" fmla="*/ 4 w 433"/>
                <a:gd name="T33" fmla="*/ 342 h 434"/>
                <a:gd name="T34" fmla="*/ 46 w 433"/>
                <a:gd name="T35" fmla="*/ 294 h 434"/>
                <a:gd name="T36" fmla="*/ 105 w 433"/>
                <a:gd name="T37" fmla="*/ 295 h 434"/>
                <a:gd name="T38" fmla="*/ 110 w 433"/>
                <a:gd name="T39" fmla="*/ 293 h 434"/>
                <a:gd name="T40" fmla="*/ 191 w 433"/>
                <a:gd name="T41" fmla="*/ 213 h 434"/>
                <a:gd name="T42" fmla="*/ 223 w 433"/>
                <a:gd name="T43" fmla="*/ 181 h 434"/>
                <a:gd name="T44" fmla="*/ 227 w 433"/>
                <a:gd name="T45" fmla="*/ 171 h 434"/>
                <a:gd name="T46" fmla="*/ 227 w 433"/>
                <a:gd name="T47" fmla="*/ 143 h 434"/>
                <a:gd name="T48" fmla="*/ 231 w 433"/>
                <a:gd name="T49" fmla="*/ 131 h 434"/>
                <a:gd name="T50" fmla="*/ 360 w 433"/>
                <a:gd name="T51" fmla="*/ 3 h 434"/>
                <a:gd name="T52" fmla="*/ 363 w 433"/>
                <a:gd name="T53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3" h="434">
                  <a:moveTo>
                    <a:pt x="363" y="0"/>
                  </a:moveTo>
                  <a:cubicBezTo>
                    <a:pt x="363" y="24"/>
                    <a:pt x="363" y="47"/>
                    <a:pt x="363" y="71"/>
                  </a:cubicBezTo>
                  <a:cubicBezTo>
                    <a:pt x="386" y="71"/>
                    <a:pt x="409" y="71"/>
                    <a:pt x="432" y="71"/>
                  </a:cubicBezTo>
                  <a:cubicBezTo>
                    <a:pt x="432" y="72"/>
                    <a:pt x="432" y="73"/>
                    <a:pt x="433" y="73"/>
                  </a:cubicBezTo>
                  <a:cubicBezTo>
                    <a:pt x="424" y="81"/>
                    <a:pt x="416" y="90"/>
                    <a:pt x="408" y="98"/>
                  </a:cubicBezTo>
                  <a:cubicBezTo>
                    <a:pt x="373" y="133"/>
                    <a:pt x="338" y="168"/>
                    <a:pt x="303" y="203"/>
                  </a:cubicBezTo>
                  <a:cubicBezTo>
                    <a:pt x="300" y="206"/>
                    <a:pt x="297" y="208"/>
                    <a:pt x="292" y="207"/>
                  </a:cubicBezTo>
                  <a:cubicBezTo>
                    <a:pt x="282" y="207"/>
                    <a:pt x="272" y="207"/>
                    <a:pt x="262" y="208"/>
                  </a:cubicBezTo>
                  <a:cubicBezTo>
                    <a:pt x="260" y="208"/>
                    <a:pt x="256" y="209"/>
                    <a:pt x="255" y="210"/>
                  </a:cubicBezTo>
                  <a:cubicBezTo>
                    <a:pt x="228" y="237"/>
                    <a:pt x="202" y="263"/>
                    <a:pt x="176" y="289"/>
                  </a:cubicBezTo>
                  <a:cubicBezTo>
                    <a:pt x="164" y="301"/>
                    <a:pt x="152" y="313"/>
                    <a:pt x="141" y="325"/>
                  </a:cubicBezTo>
                  <a:cubicBezTo>
                    <a:pt x="140" y="326"/>
                    <a:pt x="139" y="328"/>
                    <a:pt x="140" y="330"/>
                  </a:cubicBezTo>
                  <a:cubicBezTo>
                    <a:pt x="143" y="338"/>
                    <a:pt x="145" y="346"/>
                    <a:pt x="146" y="354"/>
                  </a:cubicBezTo>
                  <a:cubicBezTo>
                    <a:pt x="148" y="379"/>
                    <a:pt x="139" y="399"/>
                    <a:pt x="121" y="415"/>
                  </a:cubicBezTo>
                  <a:cubicBezTo>
                    <a:pt x="105" y="428"/>
                    <a:pt x="87" y="434"/>
                    <a:pt x="67" y="432"/>
                  </a:cubicBezTo>
                  <a:cubicBezTo>
                    <a:pt x="43" y="429"/>
                    <a:pt x="25" y="417"/>
                    <a:pt x="12" y="397"/>
                  </a:cubicBezTo>
                  <a:cubicBezTo>
                    <a:pt x="2" y="380"/>
                    <a:pt x="0" y="361"/>
                    <a:pt x="4" y="342"/>
                  </a:cubicBezTo>
                  <a:cubicBezTo>
                    <a:pt x="10" y="320"/>
                    <a:pt x="24" y="303"/>
                    <a:pt x="46" y="294"/>
                  </a:cubicBezTo>
                  <a:cubicBezTo>
                    <a:pt x="66" y="285"/>
                    <a:pt x="86" y="286"/>
                    <a:pt x="105" y="295"/>
                  </a:cubicBezTo>
                  <a:cubicBezTo>
                    <a:pt x="107" y="295"/>
                    <a:pt x="109" y="294"/>
                    <a:pt x="110" y="293"/>
                  </a:cubicBezTo>
                  <a:cubicBezTo>
                    <a:pt x="137" y="267"/>
                    <a:pt x="164" y="240"/>
                    <a:pt x="191" y="213"/>
                  </a:cubicBezTo>
                  <a:cubicBezTo>
                    <a:pt x="202" y="202"/>
                    <a:pt x="212" y="191"/>
                    <a:pt x="223" y="181"/>
                  </a:cubicBezTo>
                  <a:cubicBezTo>
                    <a:pt x="226" y="178"/>
                    <a:pt x="227" y="175"/>
                    <a:pt x="227" y="171"/>
                  </a:cubicBezTo>
                  <a:cubicBezTo>
                    <a:pt x="227" y="162"/>
                    <a:pt x="227" y="152"/>
                    <a:pt x="227" y="143"/>
                  </a:cubicBezTo>
                  <a:cubicBezTo>
                    <a:pt x="226" y="138"/>
                    <a:pt x="228" y="135"/>
                    <a:pt x="231" y="131"/>
                  </a:cubicBezTo>
                  <a:cubicBezTo>
                    <a:pt x="274" y="88"/>
                    <a:pt x="317" y="45"/>
                    <a:pt x="360" y="3"/>
                  </a:cubicBezTo>
                  <a:cubicBezTo>
                    <a:pt x="361" y="2"/>
                    <a:pt x="362" y="1"/>
                    <a:pt x="363" y="0"/>
                  </a:cubicBezTo>
                  <a:close/>
                </a:path>
              </a:pathLst>
            </a:cu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68580" tIns="34290" rIns="68580" bIns="34290" numCol="1" anchor="t" anchorCtr="0" compatLnSpc="1"/>
            <a:lstStyle/>
            <a:p>
              <a:endParaRPr lang="en-US" sz="1150" dirty="0"/>
            </a:p>
          </p:txBody>
        </p:sp>
      </p:grpSp>
      <p:pic>
        <p:nvPicPr>
          <p:cNvPr id="95" name="Рисунок 9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84" y="5815441"/>
            <a:ext cx="735690" cy="753603"/>
          </a:xfrm>
          <a:prstGeom prst="rect">
            <a:avLst/>
          </a:prstGeom>
        </p:spPr>
      </p:pic>
      <p:pic>
        <p:nvPicPr>
          <p:cNvPr id="99" name="Picture 2" descr="escap_logo.png | United Nation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1044" y="4816544"/>
            <a:ext cx="698854" cy="746253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658737" y="6807"/>
            <a:ext cx="2600761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343254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defRPr/>
            </a:pP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NATIONAL STATISTICS COMMITTEE </a:t>
            </a:r>
            <a:b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OF THE REPUBLIC OF UZBEKISTAN</a:t>
            </a:r>
          </a:p>
        </p:txBody>
      </p:sp>
    </p:spTree>
    <p:extLst>
      <p:ext uri="{BB962C8B-B14F-4D97-AF65-F5344CB8AC3E}">
        <p14:creationId xmlns:p14="http://schemas.microsoft.com/office/powerpoint/2010/main" val="78890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Скругленный прямоугольник 45"/>
          <p:cNvSpPr/>
          <p:nvPr/>
        </p:nvSpPr>
        <p:spPr>
          <a:xfrm>
            <a:off x="4296000" y="1036493"/>
            <a:ext cx="3600000" cy="2567969"/>
          </a:xfrm>
          <a:prstGeom prst="roundRect">
            <a:avLst>
              <a:gd name="adj" fmla="val 12016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8304133" y="1030941"/>
            <a:ext cx="3600000" cy="2662518"/>
          </a:xfrm>
          <a:prstGeom prst="roundRect">
            <a:avLst>
              <a:gd name="adj" fmla="val 1155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415045" y="1137236"/>
            <a:ext cx="703377" cy="667217"/>
          </a:xfrm>
          <a:prstGeom prst="roundRect">
            <a:avLst>
              <a:gd name="adj" fmla="val 28388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 sz="300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8453293" y="1120017"/>
            <a:ext cx="703377" cy="667217"/>
          </a:xfrm>
          <a:prstGeom prst="roundRect">
            <a:avLst>
              <a:gd name="adj" fmla="val 28388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 sz="300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87867" y="3834725"/>
            <a:ext cx="3600000" cy="2496000"/>
          </a:xfrm>
          <a:prstGeom prst="roundRect">
            <a:avLst>
              <a:gd name="adj" fmla="val 1155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8304133" y="3809325"/>
            <a:ext cx="3600000" cy="2496000"/>
          </a:xfrm>
          <a:prstGeom prst="roundRect">
            <a:avLst>
              <a:gd name="adj" fmla="val 1155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4296000" y="3834725"/>
            <a:ext cx="3600000" cy="2496000"/>
          </a:xfrm>
          <a:prstGeom prst="roundRect">
            <a:avLst>
              <a:gd name="adj" fmla="val 1341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390506" y="3934572"/>
            <a:ext cx="703377" cy="667217"/>
          </a:xfrm>
          <a:prstGeom prst="roundRect">
            <a:avLst>
              <a:gd name="adj" fmla="val 28388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3000" dirty="0" smtClean="0">
                <a:latin typeface="Cambria" pitchFamily="18" charset="0"/>
                <a:ea typeface="Cambria" pitchFamily="18" charset="0"/>
              </a:rPr>
              <a:t>4</a:t>
            </a:r>
            <a:endParaRPr lang="ru-RU" sz="30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4404028" y="3934572"/>
            <a:ext cx="703377" cy="667217"/>
          </a:xfrm>
          <a:prstGeom prst="roundRect">
            <a:avLst>
              <a:gd name="adj" fmla="val 28388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 sz="300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8442276" y="3917353"/>
            <a:ext cx="703377" cy="667217"/>
          </a:xfrm>
          <a:prstGeom prst="roundRect">
            <a:avLst>
              <a:gd name="adj" fmla="val 28388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87867" y="889000"/>
            <a:ext cx="44788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Скругленный прямоугольник 1"/>
          <p:cNvSpPr/>
          <p:nvPr/>
        </p:nvSpPr>
        <p:spPr>
          <a:xfrm>
            <a:off x="287867" y="1036492"/>
            <a:ext cx="3600000" cy="2562563"/>
          </a:xfrm>
          <a:prstGeom prst="roundRect">
            <a:avLst>
              <a:gd name="adj" fmla="val 12946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4442559" y="1159407"/>
            <a:ext cx="657033" cy="58477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ru-RU" sz="30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Roboto Black" panose="02000000000000000000" pitchFamily="2" charset="0"/>
              </a:rPr>
              <a:t>2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467086" y="1134497"/>
            <a:ext cx="657033" cy="58477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ru-RU" sz="30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Roboto Black" panose="02000000000000000000" pitchFamily="2" charset="0"/>
              </a:rPr>
              <a:t>3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416681" y="3962385"/>
            <a:ext cx="657033" cy="58477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ru-RU" sz="30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Roboto Black" panose="02000000000000000000" pitchFamily="2" charset="0"/>
              </a:rPr>
              <a:t>5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428009" y="3944504"/>
            <a:ext cx="724617" cy="58477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ru-RU" sz="30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Roboto Black" panose="02000000000000000000" pitchFamily="2" charset="0"/>
              </a:rPr>
              <a:t>6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47867" y="2007365"/>
            <a:ext cx="31462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447867" y="4875483"/>
            <a:ext cx="31462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4522884" y="2007365"/>
            <a:ext cx="31462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4522884" y="4875483"/>
            <a:ext cx="31462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8523384" y="2007365"/>
            <a:ext cx="31462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8523384" y="4875483"/>
            <a:ext cx="31462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83117" y="2400411"/>
            <a:ext cx="3361784" cy="7879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Technological instructions for integration have been developed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325193" y="2400411"/>
            <a:ext cx="3443569" cy="5663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Integration of the information system has been implemented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551861" y="2031353"/>
            <a:ext cx="2352272" cy="155119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Request to 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the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information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16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system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b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of the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sz="16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Tax</a:t>
            </a:r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16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Committe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b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en-US" sz="1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6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Prices</a:t>
            </a:r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were collected</a:t>
            </a:r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2053" y="4914601"/>
            <a:ext cx="3866668" cy="131728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A significant part of the data was </a:t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unsuitable for use.</a:t>
            </a:r>
          </a:p>
          <a:p>
            <a:pPr algn="ctr">
              <a:lnSpc>
                <a:spcPct val="80000"/>
              </a:lnSpc>
            </a:pP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500" i="1" dirty="0">
                <a:latin typeface="Cambria" panose="02040503050406030204" pitchFamily="18" charset="0"/>
                <a:ea typeface="Cambria" panose="02040503050406030204" pitchFamily="18" charset="0"/>
              </a:rPr>
              <a:t>For example, incomplete information about the product specification, </a:t>
            </a:r>
            <a:r>
              <a:rPr lang="ru-RU" sz="1500" i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encoding</a:t>
            </a:r>
            <a:r>
              <a:rPr lang="en-US" sz="15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1500" i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errors</a:t>
            </a:r>
            <a:r>
              <a:rPr lang="en-US" sz="15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5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and</a:t>
            </a:r>
            <a:r>
              <a:rPr lang="ru-RU" sz="15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1500" i="1" dirty="0">
                <a:latin typeface="Cambria" panose="02040503050406030204" pitchFamily="18" charset="0"/>
                <a:ea typeface="Cambria" panose="02040503050406030204" pitchFamily="18" charset="0"/>
              </a:rPr>
              <a:t>etc. </a:t>
            </a:r>
            <a:endParaRPr lang="ru-RU" sz="13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504808" y="4914602"/>
            <a:ext cx="3337614" cy="93871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en-US" sz="21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&gt; </a:t>
            </a:r>
            <a:r>
              <a:rPr lang="ru-RU" sz="2100" b="1" dirty="0" smtClean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70</a:t>
            </a:r>
            <a:r>
              <a:rPr lang="ru-RU" sz="21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% </a:t>
            </a:r>
            <a:r>
              <a:rPr lang="en-US" sz="1600" dirty="0" smtClean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of the </a:t>
            </a:r>
            <a:r>
              <a:rPr lang="ru-RU" sz="1600" dirty="0" err="1" smtClean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received</a:t>
            </a:r>
            <a:r>
              <a:rPr lang="ru-RU" sz="1600" dirty="0" smtClean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data</a:t>
            </a:r>
            <a: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were un</a:t>
            </a:r>
            <a:r>
              <a:rPr lang="ru-RU" sz="1600" dirty="0" err="1" smtClean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suitable</a:t>
            </a:r>
            <a:r>
              <a:rPr lang="ru-RU" sz="1600" dirty="0" smtClean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for calculations</a:t>
            </a:r>
            <a:r>
              <a:rPr lang="en-US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due to </a:t>
            </a:r>
            <a:r>
              <a:rPr lang="ru-RU" sz="1600" dirty="0" err="1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data</a:t>
            </a:r>
            <a: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inconsistenc</a:t>
            </a:r>
            <a:r>
              <a:rPr lang="en-US" sz="1600" dirty="0" err="1" smtClean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ies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10051823" y="4697543"/>
            <a:ext cx="1982299" cy="13049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>
              <a:lnSpc>
                <a:spcPct val="80000"/>
              </a:lnSpc>
            </a:pPr>
            <a:endParaRPr lang="ru-RU" sz="1600" dirty="0">
              <a:solidFill>
                <a:srgbClr val="1F1F1F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Decided to use </a:t>
            </a:r>
            <a:b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hybrid approach.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01524" y="1137236"/>
            <a:ext cx="703377" cy="667217"/>
          </a:xfrm>
          <a:prstGeom prst="roundRect">
            <a:avLst>
              <a:gd name="adj" fmla="val 28388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 sz="300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2960" y="1160375"/>
            <a:ext cx="657033" cy="58477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ru-RU" sz="30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Roboto Black" panose="02000000000000000000" pitchFamily="2" charset="0"/>
              </a:rPr>
              <a:t>1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11289850" y="1084049"/>
            <a:ext cx="783713" cy="53348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27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?</a:t>
            </a:r>
            <a:endParaRPr lang="ru-RU" sz="2700" dirty="0">
              <a:ln w="317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/>
              </a:solidFill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6390217" y="1356788"/>
            <a:ext cx="287867" cy="222251"/>
            <a:chOff x="3019" y="641"/>
            <a:chExt cx="136" cy="105"/>
          </a:xfrm>
          <a:solidFill>
            <a:schemeClr val="accent2"/>
          </a:solidFill>
        </p:grpSpPr>
        <p:sp>
          <p:nvSpPr>
            <p:cNvPr id="121" name="Freeform 5"/>
            <p:cNvSpPr>
              <a:spLocks/>
            </p:cNvSpPr>
            <p:nvPr/>
          </p:nvSpPr>
          <p:spPr bwMode="auto">
            <a:xfrm>
              <a:off x="3042" y="670"/>
              <a:ext cx="26" cy="48"/>
            </a:xfrm>
            <a:custGeom>
              <a:avLst/>
              <a:gdLst>
                <a:gd name="T0" fmla="*/ 229 w 365"/>
                <a:gd name="T1" fmla="*/ 70 h 690"/>
                <a:gd name="T2" fmla="*/ 341 w 365"/>
                <a:gd name="T3" fmla="*/ 48 h 690"/>
                <a:gd name="T4" fmla="*/ 365 w 365"/>
                <a:gd name="T5" fmla="*/ 24 h 690"/>
                <a:gd name="T6" fmla="*/ 341 w 365"/>
                <a:gd name="T7" fmla="*/ 0 h 690"/>
                <a:gd name="T8" fmla="*/ 0 w 365"/>
                <a:gd name="T9" fmla="*/ 345 h 690"/>
                <a:gd name="T10" fmla="*/ 341 w 365"/>
                <a:gd name="T11" fmla="*/ 690 h 690"/>
                <a:gd name="T12" fmla="*/ 365 w 365"/>
                <a:gd name="T13" fmla="*/ 666 h 690"/>
                <a:gd name="T14" fmla="*/ 341 w 365"/>
                <a:gd name="T15" fmla="*/ 642 h 690"/>
                <a:gd name="T16" fmla="*/ 50 w 365"/>
                <a:gd name="T17" fmla="*/ 402 h 690"/>
                <a:gd name="T18" fmla="*/ 229 w 365"/>
                <a:gd name="T19" fmla="*/ 7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5" h="690">
                  <a:moveTo>
                    <a:pt x="229" y="70"/>
                  </a:moveTo>
                  <a:cubicBezTo>
                    <a:pt x="265" y="55"/>
                    <a:pt x="303" y="48"/>
                    <a:pt x="341" y="48"/>
                  </a:cubicBezTo>
                  <a:cubicBezTo>
                    <a:pt x="354" y="48"/>
                    <a:pt x="365" y="37"/>
                    <a:pt x="365" y="24"/>
                  </a:cubicBezTo>
                  <a:cubicBezTo>
                    <a:pt x="365" y="11"/>
                    <a:pt x="354" y="0"/>
                    <a:pt x="341" y="0"/>
                  </a:cubicBezTo>
                  <a:cubicBezTo>
                    <a:pt x="152" y="2"/>
                    <a:pt x="0" y="156"/>
                    <a:pt x="0" y="345"/>
                  </a:cubicBezTo>
                  <a:cubicBezTo>
                    <a:pt x="0" y="534"/>
                    <a:pt x="152" y="688"/>
                    <a:pt x="341" y="690"/>
                  </a:cubicBezTo>
                  <a:cubicBezTo>
                    <a:pt x="354" y="690"/>
                    <a:pt x="365" y="680"/>
                    <a:pt x="365" y="666"/>
                  </a:cubicBezTo>
                  <a:cubicBezTo>
                    <a:pt x="365" y="653"/>
                    <a:pt x="354" y="642"/>
                    <a:pt x="341" y="642"/>
                  </a:cubicBezTo>
                  <a:cubicBezTo>
                    <a:pt x="199" y="642"/>
                    <a:pt x="77" y="542"/>
                    <a:pt x="50" y="402"/>
                  </a:cubicBezTo>
                  <a:cubicBezTo>
                    <a:pt x="22" y="263"/>
                    <a:pt x="98" y="123"/>
                    <a:pt x="229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3019" y="647"/>
              <a:ext cx="49" cy="94"/>
            </a:xfrm>
            <a:custGeom>
              <a:avLst/>
              <a:gdLst>
                <a:gd name="T0" fmla="*/ 20 w 695"/>
                <a:gd name="T1" fmla="*/ 797 h 1341"/>
                <a:gd name="T2" fmla="*/ 106 w 695"/>
                <a:gd name="T3" fmla="*/ 827 h 1341"/>
                <a:gd name="T4" fmla="*/ 170 w 695"/>
                <a:gd name="T5" fmla="*/ 974 h 1341"/>
                <a:gd name="T6" fmla="*/ 133 w 695"/>
                <a:gd name="T7" fmla="*/ 1058 h 1341"/>
                <a:gd name="T8" fmla="*/ 138 w 695"/>
                <a:gd name="T9" fmla="*/ 1085 h 1341"/>
                <a:gd name="T10" fmla="*/ 273 w 695"/>
                <a:gd name="T11" fmla="*/ 1217 h 1341"/>
                <a:gd name="T12" fmla="*/ 300 w 695"/>
                <a:gd name="T13" fmla="*/ 1221 h 1341"/>
                <a:gd name="T14" fmla="*/ 383 w 695"/>
                <a:gd name="T15" fmla="*/ 1180 h 1341"/>
                <a:gd name="T16" fmla="*/ 533 w 695"/>
                <a:gd name="T17" fmla="*/ 1239 h 1341"/>
                <a:gd name="T18" fmla="*/ 565 w 695"/>
                <a:gd name="T19" fmla="*/ 1326 h 1341"/>
                <a:gd name="T20" fmla="*/ 587 w 695"/>
                <a:gd name="T21" fmla="*/ 1341 h 1341"/>
                <a:gd name="T22" fmla="*/ 588 w 695"/>
                <a:gd name="T23" fmla="*/ 1341 h 1341"/>
                <a:gd name="T24" fmla="*/ 672 w 695"/>
                <a:gd name="T25" fmla="*/ 1340 h 1341"/>
                <a:gd name="T26" fmla="*/ 695 w 695"/>
                <a:gd name="T27" fmla="*/ 1315 h 1341"/>
                <a:gd name="T28" fmla="*/ 671 w 695"/>
                <a:gd name="T29" fmla="*/ 1292 h 1341"/>
                <a:gd name="T30" fmla="*/ 604 w 695"/>
                <a:gd name="T31" fmla="*/ 1293 h 1341"/>
                <a:gd name="T32" fmla="*/ 573 w 695"/>
                <a:gd name="T33" fmla="*/ 1210 h 1341"/>
                <a:gd name="T34" fmla="*/ 555 w 695"/>
                <a:gd name="T35" fmla="*/ 1195 h 1341"/>
                <a:gd name="T36" fmla="*/ 396 w 695"/>
                <a:gd name="T37" fmla="*/ 1133 h 1341"/>
                <a:gd name="T38" fmla="*/ 373 w 695"/>
                <a:gd name="T39" fmla="*/ 1132 h 1341"/>
                <a:gd name="T40" fmla="*/ 294 w 695"/>
                <a:gd name="T41" fmla="*/ 1171 h 1341"/>
                <a:gd name="T42" fmla="*/ 183 w 695"/>
                <a:gd name="T43" fmla="*/ 1062 h 1341"/>
                <a:gd name="T44" fmla="*/ 219 w 695"/>
                <a:gd name="T45" fmla="*/ 982 h 1341"/>
                <a:gd name="T46" fmla="*/ 218 w 695"/>
                <a:gd name="T47" fmla="*/ 959 h 1341"/>
                <a:gd name="T48" fmla="*/ 149 w 695"/>
                <a:gd name="T49" fmla="*/ 802 h 1341"/>
                <a:gd name="T50" fmla="*/ 133 w 695"/>
                <a:gd name="T51" fmla="*/ 785 h 1341"/>
                <a:gd name="T52" fmla="*/ 51 w 695"/>
                <a:gd name="T53" fmla="*/ 757 h 1341"/>
                <a:gd name="T54" fmla="*/ 48 w 695"/>
                <a:gd name="T55" fmla="*/ 603 h 1341"/>
                <a:gd name="T56" fmla="*/ 131 w 695"/>
                <a:gd name="T57" fmla="*/ 572 h 1341"/>
                <a:gd name="T58" fmla="*/ 146 w 695"/>
                <a:gd name="T59" fmla="*/ 554 h 1341"/>
                <a:gd name="T60" fmla="*/ 209 w 695"/>
                <a:gd name="T61" fmla="*/ 395 h 1341"/>
                <a:gd name="T62" fmla="*/ 210 w 695"/>
                <a:gd name="T63" fmla="*/ 372 h 1341"/>
                <a:gd name="T64" fmla="*/ 171 w 695"/>
                <a:gd name="T65" fmla="*/ 293 h 1341"/>
                <a:gd name="T66" fmla="*/ 279 w 695"/>
                <a:gd name="T67" fmla="*/ 182 h 1341"/>
                <a:gd name="T68" fmla="*/ 359 w 695"/>
                <a:gd name="T69" fmla="*/ 218 h 1341"/>
                <a:gd name="T70" fmla="*/ 382 w 695"/>
                <a:gd name="T71" fmla="*/ 217 h 1341"/>
                <a:gd name="T72" fmla="*/ 539 w 695"/>
                <a:gd name="T73" fmla="*/ 148 h 1341"/>
                <a:gd name="T74" fmla="*/ 556 w 695"/>
                <a:gd name="T75" fmla="*/ 132 h 1341"/>
                <a:gd name="T76" fmla="*/ 584 w 695"/>
                <a:gd name="T77" fmla="*/ 50 h 1341"/>
                <a:gd name="T78" fmla="*/ 672 w 695"/>
                <a:gd name="T79" fmla="*/ 48 h 1341"/>
                <a:gd name="T80" fmla="*/ 695 w 695"/>
                <a:gd name="T81" fmla="*/ 24 h 1341"/>
                <a:gd name="T82" fmla="*/ 671 w 695"/>
                <a:gd name="T83" fmla="*/ 0 h 1341"/>
                <a:gd name="T84" fmla="*/ 566 w 695"/>
                <a:gd name="T85" fmla="*/ 2 h 1341"/>
                <a:gd name="T86" fmla="*/ 544 w 695"/>
                <a:gd name="T87" fmla="*/ 18 h 1341"/>
                <a:gd name="T88" fmla="*/ 515 w 695"/>
                <a:gd name="T89" fmla="*/ 105 h 1341"/>
                <a:gd name="T90" fmla="*/ 367 w 695"/>
                <a:gd name="T91" fmla="*/ 169 h 1341"/>
                <a:gd name="T92" fmla="*/ 283 w 695"/>
                <a:gd name="T93" fmla="*/ 132 h 1341"/>
                <a:gd name="T94" fmla="*/ 256 w 695"/>
                <a:gd name="T95" fmla="*/ 137 h 1341"/>
                <a:gd name="T96" fmla="*/ 124 w 695"/>
                <a:gd name="T97" fmla="*/ 272 h 1341"/>
                <a:gd name="T98" fmla="*/ 120 w 695"/>
                <a:gd name="T99" fmla="*/ 299 h 1341"/>
                <a:gd name="T100" fmla="*/ 161 w 695"/>
                <a:gd name="T101" fmla="*/ 382 h 1341"/>
                <a:gd name="T102" fmla="*/ 102 w 695"/>
                <a:gd name="T103" fmla="*/ 532 h 1341"/>
                <a:gd name="T104" fmla="*/ 16 w 695"/>
                <a:gd name="T105" fmla="*/ 564 h 1341"/>
                <a:gd name="T106" fmla="*/ 0 w 695"/>
                <a:gd name="T107" fmla="*/ 587 h 1341"/>
                <a:gd name="T108" fmla="*/ 3 w 695"/>
                <a:gd name="T109" fmla="*/ 775 h 1341"/>
                <a:gd name="T110" fmla="*/ 20 w 695"/>
                <a:gd name="T111" fmla="*/ 797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5" h="1341">
                  <a:moveTo>
                    <a:pt x="20" y="797"/>
                  </a:moveTo>
                  <a:cubicBezTo>
                    <a:pt x="106" y="827"/>
                    <a:pt x="106" y="827"/>
                    <a:pt x="106" y="827"/>
                  </a:cubicBezTo>
                  <a:cubicBezTo>
                    <a:pt x="121" y="878"/>
                    <a:pt x="142" y="928"/>
                    <a:pt x="170" y="974"/>
                  </a:cubicBezTo>
                  <a:cubicBezTo>
                    <a:pt x="133" y="1058"/>
                    <a:pt x="133" y="1058"/>
                    <a:pt x="133" y="1058"/>
                  </a:cubicBezTo>
                  <a:cubicBezTo>
                    <a:pt x="128" y="1067"/>
                    <a:pt x="130" y="1078"/>
                    <a:pt x="138" y="1085"/>
                  </a:cubicBezTo>
                  <a:cubicBezTo>
                    <a:pt x="273" y="1217"/>
                    <a:pt x="273" y="1217"/>
                    <a:pt x="273" y="1217"/>
                  </a:cubicBezTo>
                  <a:cubicBezTo>
                    <a:pt x="280" y="1224"/>
                    <a:pt x="291" y="1226"/>
                    <a:pt x="300" y="1221"/>
                  </a:cubicBezTo>
                  <a:cubicBezTo>
                    <a:pt x="383" y="1180"/>
                    <a:pt x="383" y="1180"/>
                    <a:pt x="383" y="1180"/>
                  </a:cubicBezTo>
                  <a:cubicBezTo>
                    <a:pt x="430" y="1207"/>
                    <a:pt x="480" y="1227"/>
                    <a:pt x="533" y="1239"/>
                  </a:cubicBezTo>
                  <a:cubicBezTo>
                    <a:pt x="565" y="1326"/>
                    <a:pt x="565" y="1326"/>
                    <a:pt x="565" y="1326"/>
                  </a:cubicBezTo>
                  <a:cubicBezTo>
                    <a:pt x="568" y="1335"/>
                    <a:pt x="577" y="1341"/>
                    <a:pt x="587" y="1341"/>
                  </a:cubicBezTo>
                  <a:cubicBezTo>
                    <a:pt x="588" y="1341"/>
                    <a:pt x="588" y="1341"/>
                    <a:pt x="588" y="1341"/>
                  </a:cubicBezTo>
                  <a:cubicBezTo>
                    <a:pt x="672" y="1340"/>
                    <a:pt x="672" y="1340"/>
                    <a:pt x="672" y="1340"/>
                  </a:cubicBezTo>
                  <a:cubicBezTo>
                    <a:pt x="685" y="1340"/>
                    <a:pt x="695" y="1329"/>
                    <a:pt x="695" y="1315"/>
                  </a:cubicBezTo>
                  <a:cubicBezTo>
                    <a:pt x="695" y="1302"/>
                    <a:pt x="684" y="1292"/>
                    <a:pt x="671" y="1292"/>
                  </a:cubicBezTo>
                  <a:cubicBezTo>
                    <a:pt x="604" y="1293"/>
                    <a:pt x="604" y="1293"/>
                    <a:pt x="604" y="1293"/>
                  </a:cubicBezTo>
                  <a:cubicBezTo>
                    <a:pt x="573" y="1210"/>
                    <a:pt x="573" y="1210"/>
                    <a:pt x="573" y="1210"/>
                  </a:cubicBezTo>
                  <a:cubicBezTo>
                    <a:pt x="570" y="1203"/>
                    <a:pt x="563" y="1197"/>
                    <a:pt x="555" y="1195"/>
                  </a:cubicBezTo>
                  <a:cubicBezTo>
                    <a:pt x="499" y="1184"/>
                    <a:pt x="445" y="1163"/>
                    <a:pt x="396" y="1133"/>
                  </a:cubicBezTo>
                  <a:cubicBezTo>
                    <a:pt x="389" y="1128"/>
                    <a:pt x="381" y="1128"/>
                    <a:pt x="373" y="1132"/>
                  </a:cubicBezTo>
                  <a:cubicBezTo>
                    <a:pt x="294" y="1171"/>
                    <a:pt x="294" y="1171"/>
                    <a:pt x="294" y="1171"/>
                  </a:cubicBezTo>
                  <a:cubicBezTo>
                    <a:pt x="183" y="1062"/>
                    <a:pt x="183" y="1062"/>
                    <a:pt x="183" y="1062"/>
                  </a:cubicBezTo>
                  <a:cubicBezTo>
                    <a:pt x="219" y="982"/>
                    <a:pt x="219" y="982"/>
                    <a:pt x="219" y="982"/>
                  </a:cubicBezTo>
                  <a:cubicBezTo>
                    <a:pt x="223" y="975"/>
                    <a:pt x="222" y="966"/>
                    <a:pt x="218" y="959"/>
                  </a:cubicBezTo>
                  <a:cubicBezTo>
                    <a:pt x="187" y="911"/>
                    <a:pt x="163" y="858"/>
                    <a:pt x="149" y="802"/>
                  </a:cubicBezTo>
                  <a:cubicBezTo>
                    <a:pt x="147" y="794"/>
                    <a:pt x="141" y="788"/>
                    <a:pt x="133" y="785"/>
                  </a:cubicBezTo>
                  <a:cubicBezTo>
                    <a:pt x="51" y="757"/>
                    <a:pt x="51" y="757"/>
                    <a:pt x="51" y="757"/>
                  </a:cubicBezTo>
                  <a:cubicBezTo>
                    <a:pt x="48" y="603"/>
                    <a:pt x="48" y="603"/>
                    <a:pt x="48" y="603"/>
                  </a:cubicBezTo>
                  <a:cubicBezTo>
                    <a:pt x="131" y="572"/>
                    <a:pt x="131" y="572"/>
                    <a:pt x="131" y="572"/>
                  </a:cubicBezTo>
                  <a:cubicBezTo>
                    <a:pt x="139" y="569"/>
                    <a:pt x="144" y="562"/>
                    <a:pt x="146" y="554"/>
                  </a:cubicBezTo>
                  <a:cubicBezTo>
                    <a:pt x="157" y="498"/>
                    <a:pt x="179" y="444"/>
                    <a:pt x="209" y="395"/>
                  </a:cubicBezTo>
                  <a:cubicBezTo>
                    <a:pt x="213" y="388"/>
                    <a:pt x="213" y="380"/>
                    <a:pt x="210" y="372"/>
                  </a:cubicBezTo>
                  <a:cubicBezTo>
                    <a:pt x="171" y="293"/>
                    <a:pt x="171" y="293"/>
                    <a:pt x="171" y="293"/>
                  </a:cubicBezTo>
                  <a:cubicBezTo>
                    <a:pt x="279" y="182"/>
                    <a:pt x="279" y="182"/>
                    <a:pt x="279" y="182"/>
                  </a:cubicBezTo>
                  <a:cubicBezTo>
                    <a:pt x="359" y="218"/>
                    <a:pt x="359" y="218"/>
                    <a:pt x="359" y="218"/>
                  </a:cubicBezTo>
                  <a:cubicBezTo>
                    <a:pt x="366" y="221"/>
                    <a:pt x="375" y="221"/>
                    <a:pt x="382" y="217"/>
                  </a:cubicBezTo>
                  <a:cubicBezTo>
                    <a:pt x="430" y="186"/>
                    <a:pt x="484" y="162"/>
                    <a:pt x="539" y="148"/>
                  </a:cubicBezTo>
                  <a:cubicBezTo>
                    <a:pt x="547" y="146"/>
                    <a:pt x="553" y="140"/>
                    <a:pt x="556" y="132"/>
                  </a:cubicBezTo>
                  <a:cubicBezTo>
                    <a:pt x="584" y="50"/>
                    <a:pt x="584" y="50"/>
                    <a:pt x="584" y="50"/>
                  </a:cubicBezTo>
                  <a:cubicBezTo>
                    <a:pt x="672" y="48"/>
                    <a:pt x="672" y="48"/>
                    <a:pt x="672" y="48"/>
                  </a:cubicBezTo>
                  <a:cubicBezTo>
                    <a:pt x="685" y="48"/>
                    <a:pt x="695" y="37"/>
                    <a:pt x="695" y="24"/>
                  </a:cubicBezTo>
                  <a:cubicBezTo>
                    <a:pt x="695" y="11"/>
                    <a:pt x="684" y="0"/>
                    <a:pt x="671" y="0"/>
                  </a:cubicBezTo>
                  <a:cubicBezTo>
                    <a:pt x="566" y="2"/>
                    <a:pt x="566" y="2"/>
                    <a:pt x="566" y="2"/>
                  </a:cubicBezTo>
                  <a:cubicBezTo>
                    <a:pt x="556" y="2"/>
                    <a:pt x="547" y="9"/>
                    <a:pt x="544" y="18"/>
                  </a:cubicBezTo>
                  <a:cubicBezTo>
                    <a:pt x="515" y="105"/>
                    <a:pt x="515" y="105"/>
                    <a:pt x="515" y="105"/>
                  </a:cubicBezTo>
                  <a:cubicBezTo>
                    <a:pt x="463" y="120"/>
                    <a:pt x="413" y="141"/>
                    <a:pt x="367" y="169"/>
                  </a:cubicBezTo>
                  <a:cubicBezTo>
                    <a:pt x="283" y="132"/>
                    <a:pt x="283" y="132"/>
                    <a:pt x="283" y="132"/>
                  </a:cubicBezTo>
                  <a:cubicBezTo>
                    <a:pt x="274" y="127"/>
                    <a:pt x="263" y="129"/>
                    <a:pt x="256" y="137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17" y="279"/>
                    <a:pt x="115" y="290"/>
                    <a:pt x="120" y="299"/>
                  </a:cubicBezTo>
                  <a:cubicBezTo>
                    <a:pt x="161" y="382"/>
                    <a:pt x="161" y="382"/>
                    <a:pt x="161" y="382"/>
                  </a:cubicBezTo>
                  <a:cubicBezTo>
                    <a:pt x="134" y="429"/>
                    <a:pt x="114" y="479"/>
                    <a:pt x="102" y="532"/>
                  </a:cubicBezTo>
                  <a:cubicBezTo>
                    <a:pt x="16" y="564"/>
                    <a:pt x="16" y="564"/>
                    <a:pt x="16" y="564"/>
                  </a:cubicBezTo>
                  <a:cubicBezTo>
                    <a:pt x="6" y="567"/>
                    <a:pt x="0" y="576"/>
                    <a:pt x="0" y="587"/>
                  </a:cubicBezTo>
                  <a:cubicBezTo>
                    <a:pt x="3" y="775"/>
                    <a:pt x="3" y="775"/>
                    <a:pt x="3" y="775"/>
                  </a:cubicBezTo>
                  <a:cubicBezTo>
                    <a:pt x="3" y="785"/>
                    <a:pt x="10" y="794"/>
                    <a:pt x="2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7"/>
            <p:cNvSpPr>
              <a:spLocks noEditPoints="1"/>
            </p:cNvSpPr>
            <p:nvPr/>
          </p:nvSpPr>
          <p:spPr bwMode="auto">
            <a:xfrm>
              <a:off x="3070" y="685"/>
              <a:ext cx="85" cy="18"/>
            </a:xfrm>
            <a:custGeom>
              <a:avLst/>
              <a:gdLst>
                <a:gd name="T0" fmla="*/ 0 w 1209"/>
                <a:gd name="T1" fmla="*/ 108 h 264"/>
                <a:gd name="T2" fmla="*/ 0 w 1209"/>
                <a:gd name="T3" fmla="*/ 156 h 264"/>
                <a:gd name="T4" fmla="*/ 958 w 1209"/>
                <a:gd name="T5" fmla="*/ 156 h 264"/>
                <a:gd name="T6" fmla="*/ 1094 w 1209"/>
                <a:gd name="T7" fmla="*/ 258 h 264"/>
                <a:gd name="T8" fmla="*/ 1209 w 1209"/>
                <a:gd name="T9" fmla="*/ 132 h 264"/>
                <a:gd name="T10" fmla="*/ 1094 w 1209"/>
                <a:gd name="T11" fmla="*/ 6 h 264"/>
                <a:gd name="T12" fmla="*/ 958 w 1209"/>
                <a:gd name="T13" fmla="*/ 108 h 264"/>
                <a:gd name="T14" fmla="*/ 0 w 1209"/>
                <a:gd name="T15" fmla="*/ 108 h 264"/>
                <a:gd name="T16" fmla="*/ 1027 w 1209"/>
                <a:gd name="T17" fmla="*/ 77 h 264"/>
                <a:gd name="T18" fmla="*/ 1138 w 1209"/>
                <a:gd name="T19" fmla="*/ 77 h 264"/>
                <a:gd name="T20" fmla="*/ 1138 w 1209"/>
                <a:gd name="T21" fmla="*/ 188 h 264"/>
                <a:gd name="T22" fmla="*/ 1027 w 1209"/>
                <a:gd name="T23" fmla="*/ 188 h 264"/>
                <a:gd name="T24" fmla="*/ 1027 w 1209"/>
                <a:gd name="T25" fmla="*/ 7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9" h="264">
                  <a:moveTo>
                    <a:pt x="0" y="108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958" y="156"/>
                    <a:pt x="958" y="156"/>
                    <a:pt x="958" y="156"/>
                  </a:cubicBezTo>
                  <a:cubicBezTo>
                    <a:pt x="970" y="220"/>
                    <a:pt x="1029" y="264"/>
                    <a:pt x="1094" y="258"/>
                  </a:cubicBezTo>
                  <a:cubicBezTo>
                    <a:pt x="1159" y="252"/>
                    <a:pt x="1209" y="197"/>
                    <a:pt x="1209" y="132"/>
                  </a:cubicBezTo>
                  <a:cubicBezTo>
                    <a:pt x="1209" y="67"/>
                    <a:pt x="1159" y="12"/>
                    <a:pt x="1094" y="6"/>
                  </a:cubicBezTo>
                  <a:cubicBezTo>
                    <a:pt x="1029" y="0"/>
                    <a:pt x="970" y="44"/>
                    <a:pt x="958" y="108"/>
                  </a:cubicBezTo>
                  <a:lnTo>
                    <a:pt x="0" y="108"/>
                  </a:lnTo>
                  <a:close/>
                  <a:moveTo>
                    <a:pt x="1027" y="77"/>
                  </a:moveTo>
                  <a:cubicBezTo>
                    <a:pt x="1057" y="46"/>
                    <a:pt x="1107" y="46"/>
                    <a:pt x="1138" y="77"/>
                  </a:cubicBezTo>
                  <a:cubicBezTo>
                    <a:pt x="1168" y="107"/>
                    <a:pt x="1168" y="157"/>
                    <a:pt x="1138" y="188"/>
                  </a:cubicBezTo>
                  <a:cubicBezTo>
                    <a:pt x="1107" y="218"/>
                    <a:pt x="1057" y="218"/>
                    <a:pt x="1027" y="188"/>
                  </a:cubicBezTo>
                  <a:cubicBezTo>
                    <a:pt x="996" y="157"/>
                    <a:pt x="996" y="107"/>
                    <a:pt x="1027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8"/>
            <p:cNvSpPr>
              <a:spLocks noEditPoints="1"/>
            </p:cNvSpPr>
            <p:nvPr/>
          </p:nvSpPr>
          <p:spPr bwMode="auto">
            <a:xfrm>
              <a:off x="3070" y="661"/>
              <a:ext cx="62" cy="25"/>
            </a:xfrm>
            <a:custGeom>
              <a:avLst/>
              <a:gdLst>
                <a:gd name="T0" fmla="*/ 754 w 885"/>
                <a:gd name="T1" fmla="*/ 0 h 359"/>
                <a:gd name="T2" fmla="*/ 630 w 885"/>
                <a:gd name="T3" fmla="*/ 102 h 359"/>
                <a:gd name="T4" fmla="*/ 428 w 885"/>
                <a:gd name="T5" fmla="*/ 102 h 359"/>
                <a:gd name="T6" fmla="*/ 299 w 885"/>
                <a:gd name="T7" fmla="*/ 231 h 359"/>
                <a:gd name="T8" fmla="*/ 219 w 885"/>
                <a:gd name="T9" fmla="*/ 311 h 359"/>
                <a:gd name="T10" fmla="*/ 0 w 885"/>
                <a:gd name="T11" fmla="*/ 311 h 359"/>
                <a:gd name="T12" fmla="*/ 0 w 885"/>
                <a:gd name="T13" fmla="*/ 359 h 359"/>
                <a:gd name="T14" fmla="*/ 219 w 885"/>
                <a:gd name="T15" fmla="*/ 359 h 359"/>
                <a:gd name="T16" fmla="*/ 347 w 885"/>
                <a:gd name="T17" fmla="*/ 231 h 359"/>
                <a:gd name="T18" fmla="*/ 428 w 885"/>
                <a:gd name="T19" fmla="*/ 150 h 359"/>
                <a:gd name="T20" fmla="*/ 630 w 885"/>
                <a:gd name="T21" fmla="*/ 150 h 359"/>
                <a:gd name="T22" fmla="*/ 770 w 885"/>
                <a:gd name="T23" fmla="*/ 252 h 359"/>
                <a:gd name="T24" fmla="*/ 880 w 885"/>
                <a:gd name="T25" fmla="*/ 118 h 359"/>
                <a:gd name="T26" fmla="*/ 754 w 885"/>
                <a:gd name="T27" fmla="*/ 0 h 359"/>
                <a:gd name="T28" fmla="*/ 810 w 885"/>
                <a:gd name="T29" fmla="*/ 182 h 359"/>
                <a:gd name="T30" fmla="*/ 699 w 885"/>
                <a:gd name="T31" fmla="*/ 182 h 359"/>
                <a:gd name="T32" fmla="*/ 699 w 885"/>
                <a:gd name="T33" fmla="*/ 71 h 359"/>
                <a:gd name="T34" fmla="*/ 810 w 885"/>
                <a:gd name="T35" fmla="*/ 71 h 359"/>
                <a:gd name="T36" fmla="*/ 810 w 885"/>
                <a:gd name="T37" fmla="*/ 182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5" h="359">
                  <a:moveTo>
                    <a:pt x="754" y="0"/>
                  </a:moveTo>
                  <a:cubicBezTo>
                    <a:pt x="693" y="0"/>
                    <a:pt x="641" y="43"/>
                    <a:pt x="630" y="102"/>
                  </a:cubicBezTo>
                  <a:cubicBezTo>
                    <a:pt x="428" y="102"/>
                    <a:pt x="428" y="102"/>
                    <a:pt x="428" y="102"/>
                  </a:cubicBezTo>
                  <a:cubicBezTo>
                    <a:pt x="357" y="102"/>
                    <a:pt x="299" y="160"/>
                    <a:pt x="299" y="231"/>
                  </a:cubicBezTo>
                  <a:cubicBezTo>
                    <a:pt x="299" y="275"/>
                    <a:pt x="263" y="311"/>
                    <a:pt x="219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219" y="359"/>
                    <a:pt x="219" y="359"/>
                    <a:pt x="219" y="359"/>
                  </a:cubicBezTo>
                  <a:cubicBezTo>
                    <a:pt x="289" y="359"/>
                    <a:pt x="347" y="302"/>
                    <a:pt x="347" y="231"/>
                  </a:cubicBezTo>
                  <a:cubicBezTo>
                    <a:pt x="347" y="186"/>
                    <a:pt x="383" y="150"/>
                    <a:pt x="428" y="150"/>
                  </a:cubicBezTo>
                  <a:cubicBezTo>
                    <a:pt x="630" y="150"/>
                    <a:pt x="630" y="150"/>
                    <a:pt x="630" y="150"/>
                  </a:cubicBezTo>
                  <a:cubicBezTo>
                    <a:pt x="642" y="216"/>
                    <a:pt x="704" y="260"/>
                    <a:pt x="770" y="252"/>
                  </a:cubicBezTo>
                  <a:cubicBezTo>
                    <a:pt x="836" y="243"/>
                    <a:pt x="885" y="185"/>
                    <a:pt x="880" y="118"/>
                  </a:cubicBezTo>
                  <a:cubicBezTo>
                    <a:pt x="876" y="52"/>
                    <a:pt x="821" y="0"/>
                    <a:pt x="754" y="0"/>
                  </a:cubicBezTo>
                  <a:close/>
                  <a:moveTo>
                    <a:pt x="810" y="182"/>
                  </a:moveTo>
                  <a:cubicBezTo>
                    <a:pt x="779" y="213"/>
                    <a:pt x="729" y="213"/>
                    <a:pt x="699" y="182"/>
                  </a:cubicBezTo>
                  <a:cubicBezTo>
                    <a:pt x="668" y="151"/>
                    <a:pt x="668" y="101"/>
                    <a:pt x="699" y="71"/>
                  </a:cubicBezTo>
                  <a:cubicBezTo>
                    <a:pt x="729" y="40"/>
                    <a:pt x="779" y="40"/>
                    <a:pt x="810" y="71"/>
                  </a:cubicBezTo>
                  <a:cubicBezTo>
                    <a:pt x="840" y="101"/>
                    <a:pt x="840" y="151"/>
                    <a:pt x="810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9"/>
            <p:cNvSpPr>
              <a:spLocks noEditPoints="1"/>
            </p:cNvSpPr>
            <p:nvPr/>
          </p:nvSpPr>
          <p:spPr bwMode="auto">
            <a:xfrm>
              <a:off x="3070" y="702"/>
              <a:ext cx="62" cy="25"/>
            </a:xfrm>
            <a:custGeom>
              <a:avLst/>
              <a:gdLst>
                <a:gd name="T0" fmla="*/ 754 w 885"/>
                <a:gd name="T1" fmla="*/ 359 h 359"/>
                <a:gd name="T2" fmla="*/ 880 w 885"/>
                <a:gd name="T3" fmla="*/ 241 h 359"/>
                <a:gd name="T4" fmla="*/ 770 w 885"/>
                <a:gd name="T5" fmla="*/ 107 h 359"/>
                <a:gd name="T6" fmla="*/ 630 w 885"/>
                <a:gd name="T7" fmla="*/ 209 h 359"/>
                <a:gd name="T8" fmla="*/ 428 w 885"/>
                <a:gd name="T9" fmla="*/ 209 h 359"/>
                <a:gd name="T10" fmla="*/ 347 w 885"/>
                <a:gd name="T11" fmla="*/ 128 h 359"/>
                <a:gd name="T12" fmla="*/ 219 w 885"/>
                <a:gd name="T13" fmla="*/ 0 h 359"/>
                <a:gd name="T14" fmla="*/ 0 w 885"/>
                <a:gd name="T15" fmla="*/ 0 h 359"/>
                <a:gd name="T16" fmla="*/ 0 w 885"/>
                <a:gd name="T17" fmla="*/ 48 h 359"/>
                <a:gd name="T18" fmla="*/ 219 w 885"/>
                <a:gd name="T19" fmla="*/ 48 h 359"/>
                <a:gd name="T20" fmla="*/ 299 w 885"/>
                <a:gd name="T21" fmla="*/ 128 h 359"/>
                <a:gd name="T22" fmla="*/ 428 w 885"/>
                <a:gd name="T23" fmla="*/ 257 h 359"/>
                <a:gd name="T24" fmla="*/ 630 w 885"/>
                <a:gd name="T25" fmla="*/ 257 h 359"/>
                <a:gd name="T26" fmla="*/ 754 w 885"/>
                <a:gd name="T27" fmla="*/ 359 h 359"/>
                <a:gd name="T28" fmla="*/ 698 w 885"/>
                <a:gd name="T29" fmla="*/ 177 h 359"/>
                <a:gd name="T30" fmla="*/ 810 w 885"/>
                <a:gd name="T31" fmla="*/ 177 h 359"/>
                <a:gd name="T32" fmla="*/ 810 w 885"/>
                <a:gd name="T33" fmla="*/ 288 h 359"/>
                <a:gd name="T34" fmla="*/ 698 w 885"/>
                <a:gd name="T35" fmla="*/ 288 h 359"/>
                <a:gd name="T36" fmla="*/ 675 w 885"/>
                <a:gd name="T37" fmla="*/ 233 h 359"/>
                <a:gd name="T38" fmla="*/ 698 w 885"/>
                <a:gd name="T39" fmla="*/ 177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5" h="359">
                  <a:moveTo>
                    <a:pt x="754" y="359"/>
                  </a:moveTo>
                  <a:cubicBezTo>
                    <a:pt x="821" y="359"/>
                    <a:pt x="876" y="308"/>
                    <a:pt x="880" y="241"/>
                  </a:cubicBezTo>
                  <a:cubicBezTo>
                    <a:pt x="885" y="174"/>
                    <a:pt x="836" y="116"/>
                    <a:pt x="770" y="107"/>
                  </a:cubicBezTo>
                  <a:cubicBezTo>
                    <a:pt x="704" y="99"/>
                    <a:pt x="642" y="143"/>
                    <a:pt x="630" y="209"/>
                  </a:cubicBezTo>
                  <a:cubicBezTo>
                    <a:pt x="428" y="209"/>
                    <a:pt x="428" y="209"/>
                    <a:pt x="428" y="209"/>
                  </a:cubicBezTo>
                  <a:cubicBezTo>
                    <a:pt x="383" y="209"/>
                    <a:pt x="347" y="173"/>
                    <a:pt x="347" y="128"/>
                  </a:cubicBezTo>
                  <a:cubicBezTo>
                    <a:pt x="347" y="57"/>
                    <a:pt x="289" y="0"/>
                    <a:pt x="2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19" y="48"/>
                    <a:pt x="219" y="48"/>
                    <a:pt x="219" y="48"/>
                  </a:cubicBezTo>
                  <a:cubicBezTo>
                    <a:pt x="263" y="48"/>
                    <a:pt x="299" y="84"/>
                    <a:pt x="299" y="128"/>
                  </a:cubicBezTo>
                  <a:cubicBezTo>
                    <a:pt x="299" y="199"/>
                    <a:pt x="357" y="257"/>
                    <a:pt x="428" y="257"/>
                  </a:cubicBezTo>
                  <a:cubicBezTo>
                    <a:pt x="630" y="257"/>
                    <a:pt x="630" y="257"/>
                    <a:pt x="630" y="257"/>
                  </a:cubicBezTo>
                  <a:cubicBezTo>
                    <a:pt x="641" y="316"/>
                    <a:pt x="693" y="359"/>
                    <a:pt x="754" y="359"/>
                  </a:cubicBezTo>
                  <a:close/>
                  <a:moveTo>
                    <a:pt x="698" y="177"/>
                  </a:moveTo>
                  <a:cubicBezTo>
                    <a:pt x="729" y="147"/>
                    <a:pt x="779" y="147"/>
                    <a:pt x="810" y="177"/>
                  </a:cubicBezTo>
                  <a:cubicBezTo>
                    <a:pt x="840" y="208"/>
                    <a:pt x="840" y="258"/>
                    <a:pt x="810" y="288"/>
                  </a:cubicBezTo>
                  <a:cubicBezTo>
                    <a:pt x="779" y="319"/>
                    <a:pt x="729" y="319"/>
                    <a:pt x="698" y="288"/>
                  </a:cubicBezTo>
                  <a:cubicBezTo>
                    <a:pt x="684" y="274"/>
                    <a:pt x="675" y="254"/>
                    <a:pt x="675" y="233"/>
                  </a:cubicBezTo>
                  <a:cubicBezTo>
                    <a:pt x="675" y="212"/>
                    <a:pt x="684" y="192"/>
                    <a:pt x="698" y="1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0"/>
            <p:cNvSpPr>
              <a:spLocks noEditPoints="1"/>
            </p:cNvSpPr>
            <p:nvPr/>
          </p:nvSpPr>
          <p:spPr bwMode="auto">
            <a:xfrm>
              <a:off x="3070" y="711"/>
              <a:ext cx="47" cy="35"/>
            </a:xfrm>
            <a:custGeom>
              <a:avLst/>
              <a:gdLst>
                <a:gd name="T0" fmla="*/ 445 w 672"/>
                <a:gd name="T1" fmla="*/ 278 h 495"/>
                <a:gd name="T2" fmla="*/ 409 w 672"/>
                <a:gd name="T3" fmla="*/ 355 h 495"/>
                <a:gd name="T4" fmla="*/ 381 w 672"/>
                <a:gd name="T5" fmla="*/ 355 h 495"/>
                <a:gd name="T6" fmla="*/ 281 w 672"/>
                <a:gd name="T7" fmla="*/ 285 h 495"/>
                <a:gd name="T8" fmla="*/ 213 w 672"/>
                <a:gd name="T9" fmla="*/ 102 h 495"/>
                <a:gd name="T10" fmla="*/ 67 w 672"/>
                <a:gd name="T11" fmla="*/ 0 h 495"/>
                <a:gd name="T12" fmla="*/ 0 w 672"/>
                <a:gd name="T13" fmla="*/ 0 h 495"/>
                <a:gd name="T14" fmla="*/ 0 w 672"/>
                <a:gd name="T15" fmla="*/ 48 h 495"/>
                <a:gd name="T16" fmla="*/ 67 w 672"/>
                <a:gd name="T17" fmla="*/ 48 h 495"/>
                <a:gd name="T18" fmla="*/ 168 w 672"/>
                <a:gd name="T19" fmla="*/ 118 h 495"/>
                <a:gd name="T20" fmla="*/ 236 w 672"/>
                <a:gd name="T21" fmla="*/ 302 h 495"/>
                <a:gd name="T22" fmla="*/ 382 w 672"/>
                <a:gd name="T23" fmla="*/ 403 h 495"/>
                <a:gd name="T24" fmla="*/ 413 w 672"/>
                <a:gd name="T25" fmla="*/ 403 h 495"/>
                <a:gd name="T26" fmla="*/ 537 w 672"/>
                <a:gd name="T27" fmla="*/ 494 h 495"/>
                <a:gd name="T28" fmla="*/ 657 w 672"/>
                <a:gd name="T29" fmla="*/ 399 h 495"/>
                <a:gd name="T30" fmla="*/ 597 w 672"/>
                <a:gd name="T31" fmla="*/ 258 h 495"/>
                <a:gd name="T32" fmla="*/ 445 w 672"/>
                <a:gd name="T33" fmla="*/ 278 h 495"/>
                <a:gd name="T34" fmla="*/ 613 w 672"/>
                <a:gd name="T35" fmla="*/ 368 h 495"/>
                <a:gd name="T36" fmla="*/ 550 w 672"/>
                <a:gd name="T37" fmla="*/ 445 h 495"/>
                <a:gd name="T38" fmla="*/ 462 w 672"/>
                <a:gd name="T39" fmla="*/ 398 h 495"/>
                <a:gd name="T40" fmla="*/ 491 w 672"/>
                <a:gd name="T41" fmla="*/ 302 h 495"/>
                <a:gd name="T42" fmla="*/ 590 w 672"/>
                <a:gd name="T43" fmla="*/ 312 h 495"/>
                <a:gd name="T44" fmla="*/ 613 w 672"/>
                <a:gd name="T45" fmla="*/ 368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2" h="495">
                  <a:moveTo>
                    <a:pt x="445" y="278"/>
                  </a:moveTo>
                  <a:cubicBezTo>
                    <a:pt x="424" y="299"/>
                    <a:pt x="411" y="326"/>
                    <a:pt x="409" y="355"/>
                  </a:cubicBezTo>
                  <a:cubicBezTo>
                    <a:pt x="381" y="355"/>
                    <a:pt x="381" y="355"/>
                    <a:pt x="381" y="355"/>
                  </a:cubicBezTo>
                  <a:cubicBezTo>
                    <a:pt x="337" y="355"/>
                    <a:pt x="296" y="327"/>
                    <a:pt x="281" y="285"/>
                  </a:cubicBezTo>
                  <a:cubicBezTo>
                    <a:pt x="213" y="102"/>
                    <a:pt x="213" y="102"/>
                    <a:pt x="213" y="102"/>
                  </a:cubicBezTo>
                  <a:cubicBezTo>
                    <a:pt x="190" y="41"/>
                    <a:pt x="132" y="0"/>
                    <a:pt x="6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112" y="48"/>
                    <a:pt x="152" y="76"/>
                    <a:pt x="168" y="118"/>
                  </a:cubicBezTo>
                  <a:cubicBezTo>
                    <a:pt x="236" y="302"/>
                    <a:pt x="236" y="302"/>
                    <a:pt x="236" y="302"/>
                  </a:cubicBezTo>
                  <a:cubicBezTo>
                    <a:pt x="258" y="363"/>
                    <a:pt x="316" y="403"/>
                    <a:pt x="382" y="403"/>
                  </a:cubicBezTo>
                  <a:cubicBezTo>
                    <a:pt x="413" y="403"/>
                    <a:pt x="413" y="403"/>
                    <a:pt x="413" y="403"/>
                  </a:cubicBezTo>
                  <a:cubicBezTo>
                    <a:pt x="429" y="458"/>
                    <a:pt x="480" y="495"/>
                    <a:pt x="537" y="494"/>
                  </a:cubicBezTo>
                  <a:cubicBezTo>
                    <a:pt x="594" y="493"/>
                    <a:pt x="643" y="454"/>
                    <a:pt x="657" y="399"/>
                  </a:cubicBezTo>
                  <a:cubicBezTo>
                    <a:pt x="672" y="344"/>
                    <a:pt x="647" y="286"/>
                    <a:pt x="597" y="258"/>
                  </a:cubicBezTo>
                  <a:cubicBezTo>
                    <a:pt x="548" y="229"/>
                    <a:pt x="486" y="238"/>
                    <a:pt x="445" y="278"/>
                  </a:cubicBezTo>
                  <a:close/>
                  <a:moveTo>
                    <a:pt x="613" y="368"/>
                  </a:moveTo>
                  <a:cubicBezTo>
                    <a:pt x="613" y="405"/>
                    <a:pt x="587" y="437"/>
                    <a:pt x="550" y="445"/>
                  </a:cubicBezTo>
                  <a:cubicBezTo>
                    <a:pt x="513" y="452"/>
                    <a:pt x="477" y="432"/>
                    <a:pt x="462" y="398"/>
                  </a:cubicBezTo>
                  <a:cubicBezTo>
                    <a:pt x="448" y="363"/>
                    <a:pt x="460" y="323"/>
                    <a:pt x="491" y="302"/>
                  </a:cubicBezTo>
                  <a:cubicBezTo>
                    <a:pt x="522" y="281"/>
                    <a:pt x="564" y="286"/>
                    <a:pt x="590" y="312"/>
                  </a:cubicBezTo>
                  <a:cubicBezTo>
                    <a:pt x="605" y="327"/>
                    <a:pt x="613" y="347"/>
                    <a:pt x="613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"/>
            <p:cNvSpPr>
              <a:spLocks noEditPoints="1"/>
            </p:cNvSpPr>
            <p:nvPr/>
          </p:nvSpPr>
          <p:spPr bwMode="auto">
            <a:xfrm>
              <a:off x="3070" y="641"/>
              <a:ext cx="47" cy="36"/>
            </a:xfrm>
            <a:custGeom>
              <a:avLst/>
              <a:gdLst>
                <a:gd name="T0" fmla="*/ 213 w 666"/>
                <a:gd name="T1" fmla="*/ 403 h 504"/>
                <a:gd name="T2" fmla="*/ 281 w 666"/>
                <a:gd name="T3" fmla="*/ 219 h 504"/>
                <a:gd name="T4" fmla="*/ 381 w 666"/>
                <a:gd name="T5" fmla="*/ 149 h 504"/>
                <a:gd name="T6" fmla="*/ 409 w 666"/>
                <a:gd name="T7" fmla="*/ 149 h 504"/>
                <a:gd name="T8" fmla="*/ 535 w 666"/>
                <a:gd name="T9" fmla="*/ 263 h 504"/>
                <a:gd name="T10" fmla="*/ 660 w 666"/>
                <a:gd name="T11" fmla="*/ 148 h 504"/>
                <a:gd name="T12" fmla="*/ 558 w 666"/>
                <a:gd name="T13" fmla="*/ 13 h 504"/>
                <a:gd name="T14" fmla="*/ 413 w 666"/>
                <a:gd name="T15" fmla="*/ 101 h 504"/>
                <a:gd name="T16" fmla="*/ 381 w 666"/>
                <a:gd name="T17" fmla="*/ 101 h 504"/>
                <a:gd name="T18" fmla="*/ 236 w 666"/>
                <a:gd name="T19" fmla="*/ 202 h 504"/>
                <a:gd name="T20" fmla="*/ 168 w 666"/>
                <a:gd name="T21" fmla="*/ 386 h 504"/>
                <a:gd name="T22" fmla="*/ 67 w 666"/>
                <a:gd name="T23" fmla="*/ 456 h 504"/>
                <a:gd name="T24" fmla="*/ 0 w 666"/>
                <a:gd name="T25" fmla="*/ 456 h 504"/>
                <a:gd name="T26" fmla="*/ 0 w 666"/>
                <a:gd name="T27" fmla="*/ 504 h 504"/>
                <a:gd name="T28" fmla="*/ 67 w 666"/>
                <a:gd name="T29" fmla="*/ 504 h 504"/>
                <a:gd name="T30" fmla="*/ 213 w 666"/>
                <a:gd name="T31" fmla="*/ 403 h 504"/>
                <a:gd name="T32" fmla="*/ 479 w 666"/>
                <a:gd name="T33" fmla="*/ 81 h 504"/>
                <a:gd name="T34" fmla="*/ 578 w 666"/>
                <a:gd name="T35" fmla="*/ 71 h 504"/>
                <a:gd name="T36" fmla="*/ 607 w 666"/>
                <a:gd name="T37" fmla="*/ 167 h 504"/>
                <a:gd name="T38" fmla="*/ 519 w 666"/>
                <a:gd name="T39" fmla="*/ 214 h 504"/>
                <a:gd name="T40" fmla="*/ 456 w 666"/>
                <a:gd name="T41" fmla="*/ 137 h 504"/>
                <a:gd name="T42" fmla="*/ 479 w 666"/>
                <a:gd name="T43" fmla="*/ 81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66" h="504">
                  <a:moveTo>
                    <a:pt x="213" y="403"/>
                  </a:moveTo>
                  <a:cubicBezTo>
                    <a:pt x="281" y="219"/>
                    <a:pt x="281" y="219"/>
                    <a:pt x="281" y="219"/>
                  </a:cubicBezTo>
                  <a:cubicBezTo>
                    <a:pt x="296" y="177"/>
                    <a:pt x="337" y="149"/>
                    <a:pt x="381" y="149"/>
                  </a:cubicBezTo>
                  <a:cubicBezTo>
                    <a:pt x="409" y="149"/>
                    <a:pt x="409" y="149"/>
                    <a:pt x="409" y="149"/>
                  </a:cubicBezTo>
                  <a:cubicBezTo>
                    <a:pt x="415" y="214"/>
                    <a:pt x="470" y="263"/>
                    <a:pt x="535" y="263"/>
                  </a:cubicBezTo>
                  <a:cubicBezTo>
                    <a:pt x="600" y="263"/>
                    <a:pt x="654" y="213"/>
                    <a:pt x="660" y="148"/>
                  </a:cubicBezTo>
                  <a:cubicBezTo>
                    <a:pt x="666" y="84"/>
                    <a:pt x="622" y="25"/>
                    <a:pt x="558" y="13"/>
                  </a:cubicBezTo>
                  <a:cubicBezTo>
                    <a:pt x="494" y="0"/>
                    <a:pt x="432" y="38"/>
                    <a:pt x="413" y="101"/>
                  </a:cubicBezTo>
                  <a:cubicBezTo>
                    <a:pt x="381" y="101"/>
                    <a:pt x="381" y="101"/>
                    <a:pt x="381" y="101"/>
                  </a:cubicBezTo>
                  <a:cubicBezTo>
                    <a:pt x="316" y="101"/>
                    <a:pt x="258" y="141"/>
                    <a:pt x="236" y="202"/>
                  </a:cubicBezTo>
                  <a:cubicBezTo>
                    <a:pt x="168" y="386"/>
                    <a:pt x="168" y="386"/>
                    <a:pt x="168" y="386"/>
                  </a:cubicBezTo>
                  <a:cubicBezTo>
                    <a:pt x="152" y="428"/>
                    <a:pt x="112" y="456"/>
                    <a:pt x="67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67" y="504"/>
                    <a:pt x="67" y="504"/>
                    <a:pt x="67" y="504"/>
                  </a:cubicBezTo>
                  <a:cubicBezTo>
                    <a:pt x="132" y="504"/>
                    <a:pt x="190" y="464"/>
                    <a:pt x="213" y="403"/>
                  </a:cubicBezTo>
                  <a:close/>
                  <a:moveTo>
                    <a:pt x="479" y="81"/>
                  </a:moveTo>
                  <a:cubicBezTo>
                    <a:pt x="506" y="55"/>
                    <a:pt x="547" y="50"/>
                    <a:pt x="578" y="71"/>
                  </a:cubicBezTo>
                  <a:cubicBezTo>
                    <a:pt x="610" y="92"/>
                    <a:pt x="622" y="132"/>
                    <a:pt x="607" y="167"/>
                  </a:cubicBezTo>
                  <a:cubicBezTo>
                    <a:pt x="593" y="201"/>
                    <a:pt x="556" y="221"/>
                    <a:pt x="519" y="214"/>
                  </a:cubicBezTo>
                  <a:cubicBezTo>
                    <a:pt x="483" y="206"/>
                    <a:pt x="456" y="174"/>
                    <a:pt x="456" y="137"/>
                  </a:cubicBezTo>
                  <a:cubicBezTo>
                    <a:pt x="456" y="116"/>
                    <a:pt x="464" y="96"/>
                    <a:pt x="479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38" name="Рисунок 3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45581" y="1029528"/>
            <a:ext cx="773715" cy="772573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5595972" y="1148833"/>
            <a:ext cx="719667" cy="613833"/>
            <a:chOff x="2627" y="543"/>
            <a:chExt cx="340" cy="290"/>
          </a:xfrm>
        </p:grpSpPr>
        <p:sp>
          <p:nvSpPr>
            <p:cNvPr id="30" name="AutoShape 3"/>
            <p:cNvSpPr>
              <a:spLocks noChangeAspect="1" noChangeArrowheads="1" noTextEdit="1"/>
            </p:cNvSpPr>
            <p:nvPr/>
          </p:nvSpPr>
          <p:spPr bwMode="auto">
            <a:xfrm>
              <a:off x="2627" y="543"/>
              <a:ext cx="340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2821" y="549"/>
              <a:ext cx="141" cy="279"/>
            </a:xfrm>
            <a:custGeom>
              <a:avLst/>
              <a:gdLst>
                <a:gd name="T0" fmla="*/ 0 w 846"/>
                <a:gd name="T1" fmla="*/ 1625 h 1690"/>
                <a:gd name="T2" fmla="*/ 0 w 846"/>
                <a:gd name="T3" fmla="*/ 65 h 1690"/>
                <a:gd name="T4" fmla="*/ 65 w 846"/>
                <a:gd name="T5" fmla="*/ 0 h 1690"/>
                <a:gd name="T6" fmla="*/ 781 w 846"/>
                <a:gd name="T7" fmla="*/ 0 h 1690"/>
                <a:gd name="T8" fmla="*/ 846 w 846"/>
                <a:gd name="T9" fmla="*/ 65 h 1690"/>
                <a:gd name="T10" fmla="*/ 846 w 846"/>
                <a:gd name="T11" fmla="*/ 1625 h 1690"/>
                <a:gd name="T12" fmla="*/ 781 w 846"/>
                <a:gd name="T13" fmla="*/ 1690 h 1690"/>
                <a:gd name="T14" fmla="*/ 65 w 846"/>
                <a:gd name="T15" fmla="*/ 1690 h 1690"/>
                <a:gd name="T16" fmla="*/ 0 w 846"/>
                <a:gd name="T17" fmla="*/ 1625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6" h="1690">
                  <a:moveTo>
                    <a:pt x="0" y="162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5" y="0"/>
                  </a:cubicBezTo>
                  <a:cubicBezTo>
                    <a:pt x="781" y="0"/>
                    <a:pt x="781" y="0"/>
                    <a:pt x="781" y="0"/>
                  </a:cubicBezTo>
                  <a:cubicBezTo>
                    <a:pt x="817" y="0"/>
                    <a:pt x="846" y="29"/>
                    <a:pt x="846" y="65"/>
                  </a:cubicBezTo>
                  <a:cubicBezTo>
                    <a:pt x="846" y="1625"/>
                    <a:pt x="846" y="1625"/>
                    <a:pt x="846" y="1625"/>
                  </a:cubicBezTo>
                  <a:cubicBezTo>
                    <a:pt x="846" y="1661"/>
                    <a:pt x="817" y="1690"/>
                    <a:pt x="781" y="1690"/>
                  </a:cubicBezTo>
                  <a:cubicBezTo>
                    <a:pt x="65" y="1690"/>
                    <a:pt x="65" y="1690"/>
                    <a:pt x="65" y="1690"/>
                  </a:cubicBezTo>
                  <a:cubicBezTo>
                    <a:pt x="29" y="1690"/>
                    <a:pt x="0" y="1661"/>
                    <a:pt x="0" y="1625"/>
                  </a:cubicBezTo>
                  <a:close/>
                </a:path>
              </a:pathLst>
            </a:custGeom>
            <a:solidFill>
              <a:srgbClr val="9B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Oval 6"/>
            <p:cNvSpPr>
              <a:spLocks noChangeArrowheads="1"/>
            </p:cNvSpPr>
            <p:nvPr/>
          </p:nvSpPr>
          <p:spPr bwMode="auto">
            <a:xfrm>
              <a:off x="2876" y="694"/>
              <a:ext cx="31" cy="30"/>
            </a:xfrm>
            <a:prstGeom prst="ellipse">
              <a:avLst/>
            </a:prstGeom>
            <a:solidFill>
              <a:srgbClr val="94C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Rectangle 7"/>
            <p:cNvSpPr>
              <a:spLocks noChangeArrowheads="1"/>
            </p:cNvSpPr>
            <p:nvPr/>
          </p:nvSpPr>
          <p:spPr bwMode="auto">
            <a:xfrm>
              <a:off x="2844" y="571"/>
              <a:ext cx="95" cy="31"/>
            </a:xfrm>
            <a:prstGeom prst="rect">
              <a:avLst/>
            </a:prstGeom>
            <a:solidFill>
              <a:srgbClr val="94C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8"/>
            <p:cNvSpPr>
              <a:spLocks/>
            </p:cNvSpPr>
            <p:nvPr/>
          </p:nvSpPr>
          <p:spPr bwMode="auto">
            <a:xfrm>
              <a:off x="2632" y="619"/>
              <a:ext cx="230" cy="154"/>
            </a:xfrm>
            <a:custGeom>
              <a:avLst/>
              <a:gdLst>
                <a:gd name="T0" fmla="*/ 1386 w 1386"/>
                <a:gd name="T1" fmla="*/ 77 h 931"/>
                <a:gd name="T2" fmla="*/ 1386 w 1386"/>
                <a:gd name="T3" fmla="*/ 931 h 931"/>
                <a:gd name="T4" fmla="*/ 0 w 1386"/>
                <a:gd name="T5" fmla="*/ 931 h 931"/>
                <a:gd name="T6" fmla="*/ 0 w 1386"/>
                <a:gd name="T7" fmla="*/ 77 h 931"/>
                <a:gd name="T8" fmla="*/ 77 w 1386"/>
                <a:gd name="T9" fmla="*/ 0 h 931"/>
                <a:gd name="T10" fmla="*/ 1309 w 1386"/>
                <a:gd name="T11" fmla="*/ 0 h 931"/>
                <a:gd name="T12" fmla="*/ 1386 w 1386"/>
                <a:gd name="T13" fmla="*/ 77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6" h="931">
                  <a:moveTo>
                    <a:pt x="1386" y="77"/>
                  </a:moveTo>
                  <a:cubicBezTo>
                    <a:pt x="1386" y="931"/>
                    <a:pt x="1386" y="931"/>
                    <a:pt x="1386" y="931"/>
                  </a:cubicBezTo>
                  <a:cubicBezTo>
                    <a:pt x="0" y="931"/>
                    <a:pt x="0" y="931"/>
                    <a:pt x="0" y="93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5"/>
                    <a:pt x="35" y="0"/>
                    <a:pt x="77" y="0"/>
                  </a:cubicBezTo>
                  <a:cubicBezTo>
                    <a:pt x="1309" y="0"/>
                    <a:pt x="1309" y="0"/>
                    <a:pt x="1309" y="0"/>
                  </a:cubicBezTo>
                  <a:cubicBezTo>
                    <a:pt x="1352" y="0"/>
                    <a:pt x="1386" y="35"/>
                    <a:pt x="1386" y="7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9"/>
            <p:cNvSpPr>
              <a:spLocks/>
            </p:cNvSpPr>
            <p:nvPr/>
          </p:nvSpPr>
          <p:spPr bwMode="auto">
            <a:xfrm>
              <a:off x="2632" y="773"/>
              <a:ext cx="230" cy="26"/>
            </a:xfrm>
            <a:custGeom>
              <a:avLst/>
              <a:gdLst>
                <a:gd name="T0" fmla="*/ 0 w 1386"/>
                <a:gd name="T1" fmla="*/ 0 h 160"/>
                <a:gd name="T2" fmla="*/ 0 w 1386"/>
                <a:gd name="T3" fmla="*/ 83 h 160"/>
                <a:gd name="T4" fmla="*/ 77 w 1386"/>
                <a:gd name="T5" fmla="*/ 160 h 160"/>
                <a:gd name="T6" fmla="*/ 1309 w 1386"/>
                <a:gd name="T7" fmla="*/ 160 h 160"/>
                <a:gd name="T8" fmla="*/ 1386 w 1386"/>
                <a:gd name="T9" fmla="*/ 83 h 160"/>
                <a:gd name="T10" fmla="*/ 1386 w 1386"/>
                <a:gd name="T11" fmla="*/ 0 h 160"/>
                <a:gd name="T12" fmla="*/ 0 w 1386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6" h="160">
                  <a:moveTo>
                    <a:pt x="0" y="0"/>
                  </a:moveTo>
                  <a:cubicBezTo>
                    <a:pt x="0" y="83"/>
                    <a:pt x="0" y="83"/>
                    <a:pt x="0" y="83"/>
                  </a:cubicBezTo>
                  <a:cubicBezTo>
                    <a:pt x="0" y="125"/>
                    <a:pt x="35" y="160"/>
                    <a:pt x="77" y="160"/>
                  </a:cubicBezTo>
                  <a:cubicBezTo>
                    <a:pt x="1309" y="160"/>
                    <a:pt x="1309" y="160"/>
                    <a:pt x="1309" y="160"/>
                  </a:cubicBezTo>
                  <a:cubicBezTo>
                    <a:pt x="1351" y="160"/>
                    <a:pt x="1386" y="125"/>
                    <a:pt x="1386" y="83"/>
                  </a:cubicBezTo>
                  <a:cubicBezTo>
                    <a:pt x="1386" y="0"/>
                    <a:pt x="1386" y="0"/>
                    <a:pt x="138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4C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10"/>
            <p:cNvSpPr>
              <a:spLocks noEditPoints="1"/>
            </p:cNvSpPr>
            <p:nvPr/>
          </p:nvSpPr>
          <p:spPr bwMode="auto">
            <a:xfrm>
              <a:off x="2627" y="543"/>
              <a:ext cx="340" cy="290"/>
            </a:xfrm>
            <a:custGeom>
              <a:avLst/>
              <a:gdLst>
                <a:gd name="T0" fmla="*/ 1235 w 2048"/>
                <a:gd name="T1" fmla="*/ 0 h 1754"/>
                <a:gd name="T2" fmla="*/ 1138 w 2048"/>
                <a:gd name="T3" fmla="*/ 426 h 1754"/>
                <a:gd name="T4" fmla="*/ 0 w 2048"/>
                <a:gd name="T5" fmla="*/ 535 h 1754"/>
                <a:gd name="T6" fmla="*/ 109 w 2048"/>
                <a:gd name="T7" fmla="*/ 1581 h 1754"/>
                <a:gd name="T8" fmla="*/ 483 w 2048"/>
                <a:gd name="T9" fmla="*/ 1690 h 1754"/>
                <a:gd name="T10" fmla="*/ 403 w 2048"/>
                <a:gd name="T11" fmla="*/ 1722 h 1754"/>
                <a:gd name="T12" fmla="*/ 1015 w 2048"/>
                <a:gd name="T13" fmla="*/ 1754 h 1754"/>
                <a:gd name="T14" fmla="*/ 1015 w 2048"/>
                <a:gd name="T15" fmla="*/ 1690 h 1754"/>
                <a:gd name="T16" fmla="*/ 923 w 2048"/>
                <a:gd name="T17" fmla="*/ 1581 h 1754"/>
                <a:gd name="T18" fmla="*/ 1138 w 2048"/>
                <a:gd name="T19" fmla="*/ 1657 h 1754"/>
                <a:gd name="T20" fmla="*/ 1951 w 2048"/>
                <a:gd name="T21" fmla="*/ 1754 h 1754"/>
                <a:gd name="T22" fmla="*/ 2048 w 2048"/>
                <a:gd name="T23" fmla="*/ 97 h 1754"/>
                <a:gd name="T24" fmla="*/ 109 w 2048"/>
                <a:gd name="T25" fmla="*/ 490 h 1754"/>
                <a:gd name="T26" fmla="*/ 1386 w 2048"/>
                <a:gd name="T27" fmla="*/ 535 h 1754"/>
                <a:gd name="T28" fmla="*/ 64 w 2048"/>
                <a:gd name="T29" fmla="*/ 1357 h 1754"/>
                <a:gd name="T30" fmla="*/ 109 w 2048"/>
                <a:gd name="T31" fmla="*/ 490 h 1754"/>
                <a:gd name="T32" fmla="*/ 64 w 2048"/>
                <a:gd name="T33" fmla="*/ 1421 h 1754"/>
                <a:gd name="T34" fmla="*/ 1386 w 2048"/>
                <a:gd name="T35" fmla="*/ 1471 h 1754"/>
                <a:gd name="T36" fmla="*/ 876 w 2048"/>
                <a:gd name="T37" fmla="*/ 1517 h 1754"/>
                <a:gd name="T38" fmla="*/ 109 w 2048"/>
                <a:gd name="T39" fmla="*/ 1517 h 1754"/>
                <a:gd name="T40" fmla="*/ 898 w 2048"/>
                <a:gd name="T41" fmla="*/ 1690 h 1754"/>
                <a:gd name="T42" fmla="*/ 596 w 2048"/>
                <a:gd name="T43" fmla="*/ 1581 h 1754"/>
                <a:gd name="T44" fmla="*/ 898 w 2048"/>
                <a:gd name="T45" fmla="*/ 1690 h 1754"/>
                <a:gd name="T46" fmla="*/ 1951 w 2048"/>
                <a:gd name="T47" fmla="*/ 1690 h 1754"/>
                <a:gd name="T48" fmla="*/ 1202 w 2048"/>
                <a:gd name="T49" fmla="*/ 1657 h 1754"/>
                <a:gd name="T50" fmla="*/ 1341 w 2048"/>
                <a:gd name="T51" fmla="*/ 1581 h 1754"/>
                <a:gd name="T52" fmla="*/ 1450 w 2048"/>
                <a:gd name="T53" fmla="*/ 1316 h 1754"/>
                <a:gd name="T54" fmla="*/ 1911 w 2048"/>
                <a:gd name="T55" fmla="*/ 1284 h 1754"/>
                <a:gd name="T56" fmla="*/ 1450 w 2048"/>
                <a:gd name="T57" fmla="*/ 1252 h 1754"/>
                <a:gd name="T58" fmla="*/ 1879 w 2048"/>
                <a:gd name="T59" fmla="*/ 758 h 1754"/>
                <a:gd name="T60" fmla="*/ 1879 w 2048"/>
                <a:gd name="T61" fmla="*/ 694 h 1754"/>
                <a:gd name="T62" fmla="*/ 1450 w 2048"/>
                <a:gd name="T63" fmla="*/ 574 h 1754"/>
                <a:gd name="T64" fmla="*/ 1911 w 2048"/>
                <a:gd name="T65" fmla="*/ 542 h 1754"/>
                <a:gd name="T66" fmla="*/ 1447 w 2048"/>
                <a:gd name="T67" fmla="*/ 510 h 1754"/>
                <a:gd name="T68" fmla="*/ 1202 w 2048"/>
                <a:gd name="T69" fmla="*/ 426 h 1754"/>
                <a:gd name="T70" fmla="*/ 1235 w 2048"/>
                <a:gd name="T71" fmla="*/ 64 h 1754"/>
                <a:gd name="T72" fmla="*/ 1984 w 2048"/>
                <a:gd name="T73" fmla="*/ 97 h 1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8" h="1754">
                  <a:moveTo>
                    <a:pt x="1951" y="0"/>
                  </a:moveTo>
                  <a:cubicBezTo>
                    <a:pt x="1235" y="0"/>
                    <a:pt x="1235" y="0"/>
                    <a:pt x="1235" y="0"/>
                  </a:cubicBezTo>
                  <a:cubicBezTo>
                    <a:pt x="1182" y="0"/>
                    <a:pt x="1138" y="43"/>
                    <a:pt x="1138" y="97"/>
                  </a:cubicBezTo>
                  <a:cubicBezTo>
                    <a:pt x="1138" y="426"/>
                    <a:pt x="1138" y="426"/>
                    <a:pt x="1138" y="426"/>
                  </a:cubicBezTo>
                  <a:cubicBezTo>
                    <a:pt x="109" y="426"/>
                    <a:pt x="109" y="426"/>
                    <a:pt x="109" y="426"/>
                  </a:cubicBezTo>
                  <a:cubicBezTo>
                    <a:pt x="49" y="426"/>
                    <a:pt x="0" y="475"/>
                    <a:pt x="0" y="535"/>
                  </a:cubicBezTo>
                  <a:cubicBezTo>
                    <a:pt x="0" y="1471"/>
                    <a:pt x="0" y="1471"/>
                    <a:pt x="0" y="1471"/>
                  </a:cubicBezTo>
                  <a:cubicBezTo>
                    <a:pt x="0" y="1532"/>
                    <a:pt x="49" y="1581"/>
                    <a:pt x="109" y="1581"/>
                  </a:cubicBezTo>
                  <a:cubicBezTo>
                    <a:pt x="527" y="1581"/>
                    <a:pt x="527" y="1581"/>
                    <a:pt x="527" y="1581"/>
                  </a:cubicBezTo>
                  <a:cubicBezTo>
                    <a:pt x="483" y="1690"/>
                    <a:pt x="483" y="1690"/>
                    <a:pt x="483" y="1690"/>
                  </a:cubicBezTo>
                  <a:cubicBezTo>
                    <a:pt x="435" y="1690"/>
                    <a:pt x="435" y="1690"/>
                    <a:pt x="435" y="1690"/>
                  </a:cubicBezTo>
                  <a:cubicBezTo>
                    <a:pt x="418" y="1690"/>
                    <a:pt x="403" y="1704"/>
                    <a:pt x="403" y="1722"/>
                  </a:cubicBezTo>
                  <a:cubicBezTo>
                    <a:pt x="403" y="1740"/>
                    <a:pt x="418" y="1754"/>
                    <a:pt x="435" y="1754"/>
                  </a:cubicBezTo>
                  <a:cubicBezTo>
                    <a:pt x="1015" y="1754"/>
                    <a:pt x="1015" y="1754"/>
                    <a:pt x="1015" y="1754"/>
                  </a:cubicBezTo>
                  <a:cubicBezTo>
                    <a:pt x="1032" y="1754"/>
                    <a:pt x="1047" y="1740"/>
                    <a:pt x="1047" y="1722"/>
                  </a:cubicBezTo>
                  <a:cubicBezTo>
                    <a:pt x="1047" y="1704"/>
                    <a:pt x="1032" y="1690"/>
                    <a:pt x="1015" y="1690"/>
                  </a:cubicBezTo>
                  <a:cubicBezTo>
                    <a:pt x="967" y="1690"/>
                    <a:pt x="967" y="1690"/>
                    <a:pt x="967" y="1690"/>
                  </a:cubicBezTo>
                  <a:cubicBezTo>
                    <a:pt x="923" y="1581"/>
                    <a:pt x="923" y="1581"/>
                    <a:pt x="923" y="1581"/>
                  </a:cubicBezTo>
                  <a:cubicBezTo>
                    <a:pt x="1138" y="1581"/>
                    <a:pt x="1138" y="1581"/>
                    <a:pt x="1138" y="1581"/>
                  </a:cubicBezTo>
                  <a:cubicBezTo>
                    <a:pt x="1138" y="1657"/>
                    <a:pt x="1138" y="1657"/>
                    <a:pt x="1138" y="1657"/>
                  </a:cubicBezTo>
                  <a:cubicBezTo>
                    <a:pt x="1138" y="1711"/>
                    <a:pt x="1182" y="1754"/>
                    <a:pt x="1235" y="1754"/>
                  </a:cubicBezTo>
                  <a:cubicBezTo>
                    <a:pt x="1951" y="1754"/>
                    <a:pt x="1951" y="1754"/>
                    <a:pt x="1951" y="1754"/>
                  </a:cubicBezTo>
                  <a:cubicBezTo>
                    <a:pt x="2005" y="1754"/>
                    <a:pt x="2048" y="1711"/>
                    <a:pt x="2048" y="1657"/>
                  </a:cubicBezTo>
                  <a:cubicBezTo>
                    <a:pt x="2048" y="97"/>
                    <a:pt x="2048" y="97"/>
                    <a:pt x="2048" y="97"/>
                  </a:cubicBezTo>
                  <a:cubicBezTo>
                    <a:pt x="2048" y="43"/>
                    <a:pt x="2005" y="0"/>
                    <a:pt x="1951" y="0"/>
                  </a:cubicBezTo>
                  <a:close/>
                  <a:moveTo>
                    <a:pt x="109" y="490"/>
                  </a:moveTo>
                  <a:cubicBezTo>
                    <a:pt x="1341" y="490"/>
                    <a:pt x="1341" y="490"/>
                    <a:pt x="1341" y="490"/>
                  </a:cubicBezTo>
                  <a:cubicBezTo>
                    <a:pt x="1366" y="490"/>
                    <a:pt x="1386" y="511"/>
                    <a:pt x="1386" y="535"/>
                  </a:cubicBezTo>
                  <a:cubicBezTo>
                    <a:pt x="1386" y="1357"/>
                    <a:pt x="1386" y="1357"/>
                    <a:pt x="1386" y="1357"/>
                  </a:cubicBezTo>
                  <a:cubicBezTo>
                    <a:pt x="64" y="1357"/>
                    <a:pt x="64" y="1357"/>
                    <a:pt x="64" y="1357"/>
                  </a:cubicBezTo>
                  <a:cubicBezTo>
                    <a:pt x="64" y="535"/>
                    <a:pt x="64" y="535"/>
                    <a:pt x="64" y="535"/>
                  </a:cubicBezTo>
                  <a:cubicBezTo>
                    <a:pt x="64" y="511"/>
                    <a:pt x="84" y="490"/>
                    <a:pt x="109" y="490"/>
                  </a:cubicBezTo>
                  <a:close/>
                  <a:moveTo>
                    <a:pt x="64" y="1471"/>
                  </a:moveTo>
                  <a:cubicBezTo>
                    <a:pt x="64" y="1421"/>
                    <a:pt x="64" y="1421"/>
                    <a:pt x="64" y="1421"/>
                  </a:cubicBezTo>
                  <a:cubicBezTo>
                    <a:pt x="1386" y="1421"/>
                    <a:pt x="1386" y="1421"/>
                    <a:pt x="1386" y="1421"/>
                  </a:cubicBezTo>
                  <a:cubicBezTo>
                    <a:pt x="1386" y="1471"/>
                    <a:pt x="1386" y="1471"/>
                    <a:pt x="1386" y="1471"/>
                  </a:cubicBezTo>
                  <a:cubicBezTo>
                    <a:pt x="1386" y="1496"/>
                    <a:pt x="1366" y="1517"/>
                    <a:pt x="1341" y="1517"/>
                  </a:cubicBezTo>
                  <a:cubicBezTo>
                    <a:pt x="876" y="1517"/>
                    <a:pt x="876" y="1517"/>
                    <a:pt x="876" y="1517"/>
                  </a:cubicBezTo>
                  <a:cubicBezTo>
                    <a:pt x="574" y="1517"/>
                    <a:pt x="574" y="1517"/>
                    <a:pt x="574" y="1517"/>
                  </a:cubicBezTo>
                  <a:cubicBezTo>
                    <a:pt x="109" y="1517"/>
                    <a:pt x="109" y="1517"/>
                    <a:pt x="109" y="1517"/>
                  </a:cubicBezTo>
                  <a:cubicBezTo>
                    <a:pt x="84" y="1517"/>
                    <a:pt x="64" y="1496"/>
                    <a:pt x="64" y="1471"/>
                  </a:cubicBezTo>
                  <a:close/>
                  <a:moveTo>
                    <a:pt x="898" y="1690"/>
                  </a:moveTo>
                  <a:cubicBezTo>
                    <a:pt x="552" y="1690"/>
                    <a:pt x="552" y="1690"/>
                    <a:pt x="552" y="1690"/>
                  </a:cubicBezTo>
                  <a:cubicBezTo>
                    <a:pt x="596" y="1581"/>
                    <a:pt x="596" y="1581"/>
                    <a:pt x="596" y="1581"/>
                  </a:cubicBezTo>
                  <a:cubicBezTo>
                    <a:pt x="854" y="1581"/>
                    <a:pt x="854" y="1581"/>
                    <a:pt x="854" y="1581"/>
                  </a:cubicBezTo>
                  <a:lnTo>
                    <a:pt x="898" y="1690"/>
                  </a:lnTo>
                  <a:close/>
                  <a:moveTo>
                    <a:pt x="1984" y="1657"/>
                  </a:moveTo>
                  <a:cubicBezTo>
                    <a:pt x="1984" y="1675"/>
                    <a:pt x="1969" y="1690"/>
                    <a:pt x="1951" y="1690"/>
                  </a:cubicBezTo>
                  <a:cubicBezTo>
                    <a:pt x="1235" y="1690"/>
                    <a:pt x="1235" y="1690"/>
                    <a:pt x="1235" y="1690"/>
                  </a:cubicBezTo>
                  <a:cubicBezTo>
                    <a:pt x="1217" y="1690"/>
                    <a:pt x="1202" y="1675"/>
                    <a:pt x="1202" y="1657"/>
                  </a:cubicBezTo>
                  <a:cubicBezTo>
                    <a:pt x="1202" y="1581"/>
                    <a:pt x="1202" y="1581"/>
                    <a:pt x="1202" y="1581"/>
                  </a:cubicBezTo>
                  <a:cubicBezTo>
                    <a:pt x="1341" y="1581"/>
                    <a:pt x="1341" y="1581"/>
                    <a:pt x="1341" y="1581"/>
                  </a:cubicBezTo>
                  <a:cubicBezTo>
                    <a:pt x="1401" y="1581"/>
                    <a:pt x="1450" y="1532"/>
                    <a:pt x="1450" y="1471"/>
                  </a:cubicBezTo>
                  <a:cubicBezTo>
                    <a:pt x="1450" y="1316"/>
                    <a:pt x="1450" y="1316"/>
                    <a:pt x="1450" y="1316"/>
                  </a:cubicBezTo>
                  <a:cubicBezTo>
                    <a:pt x="1879" y="1316"/>
                    <a:pt x="1879" y="1316"/>
                    <a:pt x="1879" y="1316"/>
                  </a:cubicBezTo>
                  <a:cubicBezTo>
                    <a:pt x="1896" y="1316"/>
                    <a:pt x="1911" y="1302"/>
                    <a:pt x="1911" y="1284"/>
                  </a:cubicBezTo>
                  <a:cubicBezTo>
                    <a:pt x="1911" y="1266"/>
                    <a:pt x="1896" y="1252"/>
                    <a:pt x="1879" y="1252"/>
                  </a:cubicBezTo>
                  <a:cubicBezTo>
                    <a:pt x="1450" y="1252"/>
                    <a:pt x="1450" y="1252"/>
                    <a:pt x="1450" y="1252"/>
                  </a:cubicBezTo>
                  <a:cubicBezTo>
                    <a:pt x="1450" y="758"/>
                    <a:pt x="1450" y="758"/>
                    <a:pt x="1450" y="758"/>
                  </a:cubicBezTo>
                  <a:cubicBezTo>
                    <a:pt x="1879" y="758"/>
                    <a:pt x="1879" y="758"/>
                    <a:pt x="1879" y="758"/>
                  </a:cubicBezTo>
                  <a:cubicBezTo>
                    <a:pt x="1896" y="758"/>
                    <a:pt x="1911" y="744"/>
                    <a:pt x="1911" y="726"/>
                  </a:cubicBezTo>
                  <a:cubicBezTo>
                    <a:pt x="1911" y="708"/>
                    <a:pt x="1896" y="694"/>
                    <a:pt x="1879" y="694"/>
                  </a:cubicBezTo>
                  <a:cubicBezTo>
                    <a:pt x="1450" y="694"/>
                    <a:pt x="1450" y="694"/>
                    <a:pt x="1450" y="694"/>
                  </a:cubicBezTo>
                  <a:cubicBezTo>
                    <a:pt x="1450" y="574"/>
                    <a:pt x="1450" y="574"/>
                    <a:pt x="1450" y="574"/>
                  </a:cubicBezTo>
                  <a:cubicBezTo>
                    <a:pt x="1879" y="574"/>
                    <a:pt x="1879" y="574"/>
                    <a:pt x="1879" y="574"/>
                  </a:cubicBezTo>
                  <a:cubicBezTo>
                    <a:pt x="1896" y="574"/>
                    <a:pt x="1911" y="560"/>
                    <a:pt x="1911" y="542"/>
                  </a:cubicBezTo>
                  <a:cubicBezTo>
                    <a:pt x="1911" y="524"/>
                    <a:pt x="1896" y="510"/>
                    <a:pt x="1879" y="510"/>
                  </a:cubicBezTo>
                  <a:cubicBezTo>
                    <a:pt x="1447" y="510"/>
                    <a:pt x="1447" y="510"/>
                    <a:pt x="1447" y="510"/>
                  </a:cubicBezTo>
                  <a:cubicBezTo>
                    <a:pt x="1435" y="462"/>
                    <a:pt x="1392" y="426"/>
                    <a:pt x="1341" y="426"/>
                  </a:cubicBezTo>
                  <a:cubicBezTo>
                    <a:pt x="1202" y="426"/>
                    <a:pt x="1202" y="426"/>
                    <a:pt x="1202" y="426"/>
                  </a:cubicBezTo>
                  <a:cubicBezTo>
                    <a:pt x="1202" y="97"/>
                    <a:pt x="1202" y="97"/>
                    <a:pt x="1202" y="97"/>
                  </a:cubicBezTo>
                  <a:cubicBezTo>
                    <a:pt x="1202" y="79"/>
                    <a:pt x="1217" y="64"/>
                    <a:pt x="1235" y="64"/>
                  </a:cubicBezTo>
                  <a:cubicBezTo>
                    <a:pt x="1951" y="64"/>
                    <a:pt x="1951" y="64"/>
                    <a:pt x="1951" y="64"/>
                  </a:cubicBezTo>
                  <a:cubicBezTo>
                    <a:pt x="1970" y="64"/>
                    <a:pt x="1984" y="79"/>
                    <a:pt x="1984" y="97"/>
                  </a:cubicBezTo>
                  <a:cubicBezTo>
                    <a:pt x="1984" y="1657"/>
                    <a:pt x="1984" y="1657"/>
                    <a:pt x="1984" y="1657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11"/>
            <p:cNvSpPr>
              <a:spLocks noEditPoints="1"/>
            </p:cNvSpPr>
            <p:nvPr/>
          </p:nvSpPr>
          <p:spPr bwMode="auto">
            <a:xfrm>
              <a:off x="2871" y="688"/>
              <a:ext cx="41" cy="41"/>
            </a:xfrm>
            <a:custGeom>
              <a:avLst/>
              <a:gdLst>
                <a:gd name="T0" fmla="*/ 124 w 248"/>
                <a:gd name="T1" fmla="*/ 0 h 248"/>
                <a:gd name="T2" fmla="*/ 0 w 248"/>
                <a:gd name="T3" fmla="*/ 124 h 248"/>
                <a:gd name="T4" fmla="*/ 124 w 248"/>
                <a:gd name="T5" fmla="*/ 248 h 248"/>
                <a:gd name="T6" fmla="*/ 248 w 248"/>
                <a:gd name="T7" fmla="*/ 124 h 248"/>
                <a:gd name="T8" fmla="*/ 124 w 248"/>
                <a:gd name="T9" fmla="*/ 0 h 248"/>
                <a:gd name="T10" fmla="*/ 124 w 248"/>
                <a:gd name="T11" fmla="*/ 184 h 248"/>
                <a:gd name="T12" fmla="*/ 64 w 248"/>
                <a:gd name="T13" fmla="*/ 124 h 248"/>
                <a:gd name="T14" fmla="*/ 124 w 248"/>
                <a:gd name="T15" fmla="*/ 64 h 248"/>
                <a:gd name="T16" fmla="*/ 184 w 248"/>
                <a:gd name="T17" fmla="*/ 124 h 248"/>
                <a:gd name="T18" fmla="*/ 124 w 248"/>
                <a:gd name="T19" fmla="*/ 18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248">
                  <a:moveTo>
                    <a:pt x="124" y="0"/>
                  </a:moveTo>
                  <a:cubicBezTo>
                    <a:pt x="56" y="0"/>
                    <a:pt x="0" y="56"/>
                    <a:pt x="0" y="124"/>
                  </a:cubicBezTo>
                  <a:cubicBezTo>
                    <a:pt x="0" y="193"/>
                    <a:pt x="56" y="248"/>
                    <a:pt x="124" y="248"/>
                  </a:cubicBezTo>
                  <a:cubicBezTo>
                    <a:pt x="193" y="248"/>
                    <a:pt x="248" y="193"/>
                    <a:pt x="248" y="124"/>
                  </a:cubicBezTo>
                  <a:cubicBezTo>
                    <a:pt x="248" y="56"/>
                    <a:pt x="193" y="0"/>
                    <a:pt x="124" y="0"/>
                  </a:cubicBezTo>
                  <a:close/>
                  <a:moveTo>
                    <a:pt x="124" y="184"/>
                  </a:moveTo>
                  <a:cubicBezTo>
                    <a:pt x="91" y="184"/>
                    <a:pt x="64" y="157"/>
                    <a:pt x="64" y="124"/>
                  </a:cubicBezTo>
                  <a:cubicBezTo>
                    <a:pt x="64" y="91"/>
                    <a:pt x="91" y="64"/>
                    <a:pt x="124" y="64"/>
                  </a:cubicBezTo>
                  <a:cubicBezTo>
                    <a:pt x="157" y="64"/>
                    <a:pt x="184" y="91"/>
                    <a:pt x="184" y="124"/>
                  </a:cubicBezTo>
                  <a:cubicBezTo>
                    <a:pt x="184" y="157"/>
                    <a:pt x="157" y="184"/>
                    <a:pt x="124" y="1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12"/>
            <p:cNvSpPr>
              <a:spLocks noEditPoints="1"/>
            </p:cNvSpPr>
            <p:nvPr/>
          </p:nvSpPr>
          <p:spPr bwMode="auto">
            <a:xfrm>
              <a:off x="2839" y="566"/>
              <a:ext cx="105" cy="42"/>
            </a:xfrm>
            <a:custGeom>
              <a:avLst/>
              <a:gdLst>
                <a:gd name="T0" fmla="*/ 602 w 634"/>
                <a:gd name="T1" fmla="*/ 0 h 253"/>
                <a:gd name="T2" fmla="*/ 32 w 634"/>
                <a:gd name="T3" fmla="*/ 0 h 253"/>
                <a:gd name="T4" fmla="*/ 0 w 634"/>
                <a:gd name="T5" fmla="*/ 32 h 253"/>
                <a:gd name="T6" fmla="*/ 0 w 634"/>
                <a:gd name="T7" fmla="*/ 221 h 253"/>
                <a:gd name="T8" fmla="*/ 32 w 634"/>
                <a:gd name="T9" fmla="*/ 253 h 253"/>
                <a:gd name="T10" fmla="*/ 602 w 634"/>
                <a:gd name="T11" fmla="*/ 253 h 253"/>
                <a:gd name="T12" fmla="*/ 634 w 634"/>
                <a:gd name="T13" fmla="*/ 221 h 253"/>
                <a:gd name="T14" fmla="*/ 634 w 634"/>
                <a:gd name="T15" fmla="*/ 32 h 253"/>
                <a:gd name="T16" fmla="*/ 602 w 634"/>
                <a:gd name="T17" fmla="*/ 0 h 253"/>
                <a:gd name="T18" fmla="*/ 570 w 634"/>
                <a:gd name="T19" fmla="*/ 189 h 253"/>
                <a:gd name="T20" fmla="*/ 64 w 634"/>
                <a:gd name="T21" fmla="*/ 189 h 253"/>
                <a:gd name="T22" fmla="*/ 64 w 634"/>
                <a:gd name="T23" fmla="*/ 64 h 253"/>
                <a:gd name="T24" fmla="*/ 570 w 634"/>
                <a:gd name="T25" fmla="*/ 64 h 253"/>
                <a:gd name="T26" fmla="*/ 570 w 634"/>
                <a:gd name="T27" fmla="*/ 189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4" h="253">
                  <a:moveTo>
                    <a:pt x="60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38"/>
                    <a:pt x="14" y="253"/>
                    <a:pt x="32" y="253"/>
                  </a:cubicBezTo>
                  <a:cubicBezTo>
                    <a:pt x="602" y="253"/>
                    <a:pt x="602" y="253"/>
                    <a:pt x="602" y="253"/>
                  </a:cubicBezTo>
                  <a:cubicBezTo>
                    <a:pt x="620" y="253"/>
                    <a:pt x="634" y="238"/>
                    <a:pt x="634" y="221"/>
                  </a:cubicBezTo>
                  <a:cubicBezTo>
                    <a:pt x="634" y="32"/>
                    <a:pt x="634" y="32"/>
                    <a:pt x="634" y="32"/>
                  </a:cubicBezTo>
                  <a:cubicBezTo>
                    <a:pt x="634" y="15"/>
                    <a:pt x="620" y="0"/>
                    <a:pt x="602" y="0"/>
                  </a:cubicBezTo>
                  <a:close/>
                  <a:moveTo>
                    <a:pt x="570" y="189"/>
                  </a:moveTo>
                  <a:cubicBezTo>
                    <a:pt x="64" y="189"/>
                    <a:pt x="64" y="189"/>
                    <a:pt x="64" y="189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570" y="64"/>
                    <a:pt x="570" y="64"/>
                    <a:pt x="570" y="64"/>
                  </a:cubicBezTo>
                  <a:lnTo>
                    <a:pt x="570" y="189"/>
                  </a:ln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5" name="Группа 86"/>
          <p:cNvGrpSpPr/>
          <p:nvPr/>
        </p:nvGrpSpPr>
        <p:grpSpPr>
          <a:xfrm>
            <a:off x="5751657" y="1363832"/>
            <a:ext cx="136856" cy="192000"/>
            <a:chOff x="4313743" y="1022874"/>
            <a:chExt cx="102642" cy="144000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4313743" y="1068194"/>
              <a:ext cx="36000" cy="9783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4349743" y="1058669"/>
              <a:ext cx="36000" cy="10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4380385" y="1022874"/>
              <a:ext cx="36000" cy="144000"/>
            </a:xfrm>
            <a:prstGeom prst="rect">
              <a:avLst/>
            </a:prstGeom>
            <a:solidFill>
              <a:srgbClr val="76AB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6713336" y="1157366"/>
            <a:ext cx="719667" cy="613833"/>
            <a:chOff x="2627" y="543"/>
            <a:chExt cx="340" cy="290"/>
          </a:xfrm>
        </p:grpSpPr>
        <p:sp>
          <p:nvSpPr>
            <p:cNvPr id="129" name="AutoShape 3"/>
            <p:cNvSpPr>
              <a:spLocks noChangeAspect="1" noChangeArrowheads="1" noTextEdit="1"/>
            </p:cNvSpPr>
            <p:nvPr/>
          </p:nvSpPr>
          <p:spPr bwMode="auto">
            <a:xfrm>
              <a:off x="2627" y="543"/>
              <a:ext cx="340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5"/>
            <p:cNvSpPr>
              <a:spLocks/>
            </p:cNvSpPr>
            <p:nvPr/>
          </p:nvSpPr>
          <p:spPr bwMode="auto">
            <a:xfrm>
              <a:off x="2821" y="549"/>
              <a:ext cx="141" cy="279"/>
            </a:xfrm>
            <a:custGeom>
              <a:avLst/>
              <a:gdLst>
                <a:gd name="T0" fmla="*/ 0 w 846"/>
                <a:gd name="T1" fmla="*/ 1625 h 1690"/>
                <a:gd name="T2" fmla="*/ 0 w 846"/>
                <a:gd name="T3" fmla="*/ 65 h 1690"/>
                <a:gd name="T4" fmla="*/ 65 w 846"/>
                <a:gd name="T5" fmla="*/ 0 h 1690"/>
                <a:gd name="T6" fmla="*/ 781 w 846"/>
                <a:gd name="T7" fmla="*/ 0 h 1690"/>
                <a:gd name="T8" fmla="*/ 846 w 846"/>
                <a:gd name="T9" fmla="*/ 65 h 1690"/>
                <a:gd name="T10" fmla="*/ 846 w 846"/>
                <a:gd name="T11" fmla="*/ 1625 h 1690"/>
                <a:gd name="T12" fmla="*/ 781 w 846"/>
                <a:gd name="T13" fmla="*/ 1690 h 1690"/>
                <a:gd name="T14" fmla="*/ 65 w 846"/>
                <a:gd name="T15" fmla="*/ 1690 h 1690"/>
                <a:gd name="T16" fmla="*/ 0 w 846"/>
                <a:gd name="T17" fmla="*/ 1625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6" h="1690">
                  <a:moveTo>
                    <a:pt x="0" y="162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5" y="0"/>
                  </a:cubicBezTo>
                  <a:cubicBezTo>
                    <a:pt x="781" y="0"/>
                    <a:pt x="781" y="0"/>
                    <a:pt x="781" y="0"/>
                  </a:cubicBezTo>
                  <a:cubicBezTo>
                    <a:pt x="817" y="0"/>
                    <a:pt x="846" y="29"/>
                    <a:pt x="846" y="65"/>
                  </a:cubicBezTo>
                  <a:cubicBezTo>
                    <a:pt x="846" y="1625"/>
                    <a:pt x="846" y="1625"/>
                    <a:pt x="846" y="1625"/>
                  </a:cubicBezTo>
                  <a:cubicBezTo>
                    <a:pt x="846" y="1661"/>
                    <a:pt x="817" y="1690"/>
                    <a:pt x="781" y="1690"/>
                  </a:cubicBezTo>
                  <a:cubicBezTo>
                    <a:pt x="65" y="1690"/>
                    <a:pt x="65" y="1690"/>
                    <a:pt x="65" y="1690"/>
                  </a:cubicBezTo>
                  <a:cubicBezTo>
                    <a:pt x="29" y="1690"/>
                    <a:pt x="0" y="1661"/>
                    <a:pt x="0" y="1625"/>
                  </a:cubicBezTo>
                  <a:close/>
                </a:path>
              </a:pathLst>
            </a:custGeom>
            <a:solidFill>
              <a:srgbClr val="9B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Oval 6"/>
            <p:cNvSpPr>
              <a:spLocks noChangeArrowheads="1"/>
            </p:cNvSpPr>
            <p:nvPr/>
          </p:nvSpPr>
          <p:spPr bwMode="auto">
            <a:xfrm>
              <a:off x="2876" y="694"/>
              <a:ext cx="31" cy="30"/>
            </a:xfrm>
            <a:prstGeom prst="ellipse">
              <a:avLst/>
            </a:prstGeom>
            <a:solidFill>
              <a:srgbClr val="94C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Rectangle 7"/>
            <p:cNvSpPr>
              <a:spLocks noChangeArrowheads="1"/>
            </p:cNvSpPr>
            <p:nvPr/>
          </p:nvSpPr>
          <p:spPr bwMode="auto">
            <a:xfrm>
              <a:off x="2844" y="571"/>
              <a:ext cx="95" cy="31"/>
            </a:xfrm>
            <a:prstGeom prst="rect">
              <a:avLst/>
            </a:prstGeom>
            <a:solidFill>
              <a:srgbClr val="94C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8"/>
            <p:cNvSpPr>
              <a:spLocks/>
            </p:cNvSpPr>
            <p:nvPr/>
          </p:nvSpPr>
          <p:spPr bwMode="auto">
            <a:xfrm>
              <a:off x="2632" y="619"/>
              <a:ext cx="230" cy="154"/>
            </a:xfrm>
            <a:custGeom>
              <a:avLst/>
              <a:gdLst>
                <a:gd name="T0" fmla="*/ 1386 w 1386"/>
                <a:gd name="T1" fmla="*/ 77 h 931"/>
                <a:gd name="T2" fmla="*/ 1386 w 1386"/>
                <a:gd name="T3" fmla="*/ 931 h 931"/>
                <a:gd name="T4" fmla="*/ 0 w 1386"/>
                <a:gd name="T5" fmla="*/ 931 h 931"/>
                <a:gd name="T6" fmla="*/ 0 w 1386"/>
                <a:gd name="T7" fmla="*/ 77 h 931"/>
                <a:gd name="T8" fmla="*/ 77 w 1386"/>
                <a:gd name="T9" fmla="*/ 0 h 931"/>
                <a:gd name="T10" fmla="*/ 1309 w 1386"/>
                <a:gd name="T11" fmla="*/ 0 h 931"/>
                <a:gd name="T12" fmla="*/ 1386 w 1386"/>
                <a:gd name="T13" fmla="*/ 77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6" h="931">
                  <a:moveTo>
                    <a:pt x="1386" y="77"/>
                  </a:moveTo>
                  <a:cubicBezTo>
                    <a:pt x="1386" y="931"/>
                    <a:pt x="1386" y="931"/>
                    <a:pt x="1386" y="931"/>
                  </a:cubicBezTo>
                  <a:cubicBezTo>
                    <a:pt x="0" y="931"/>
                    <a:pt x="0" y="931"/>
                    <a:pt x="0" y="93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5"/>
                    <a:pt x="35" y="0"/>
                    <a:pt x="77" y="0"/>
                  </a:cubicBezTo>
                  <a:cubicBezTo>
                    <a:pt x="1309" y="0"/>
                    <a:pt x="1309" y="0"/>
                    <a:pt x="1309" y="0"/>
                  </a:cubicBezTo>
                  <a:cubicBezTo>
                    <a:pt x="1352" y="0"/>
                    <a:pt x="1386" y="35"/>
                    <a:pt x="1386" y="7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9"/>
            <p:cNvSpPr>
              <a:spLocks/>
            </p:cNvSpPr>
            <p:nvPr/>
          </p:nvSpPr>
          <p:spPr bwMode="auto">
            <a:xfrm>
              <a:off x="2632" y="773"/>
              <a:ext cx="230" cy="26"/>
            </a:xfrm>
            <a:custGeom>
              <a:avLst/>
              <a:gdLst>
                <a:gd name="T0" fmla="*/ 0 w 1386"/>
                <a:gd name="T1" fmla="*/ 0 h 160"/>
                <a:gd name="T2" fmla="*/ 0 w 1386"/>
                <a:gd name="T3" fmla="*/ 83 h 160"/>
                <a:gd name="T4" fmla="*/ 77 w 1386"/>
                <a:gd name="T5" fmla="*/ 160 h 160"/>
                <a:gd name="T6" fmla="*/ 1309 w 1386"/>
                <a:gd name="T7" fmla="*/ 160 h 160"/>
                <a:gd name="T8" fmla="*/ 1386 w 1386"/>
                <a:gd name="T9" fmla="*/ 83 h 160"/>
                <a:gd name="T10" fmla="*/ 1386 w 1386"/>
                <a:gd name="T11" fmla="*/ 0 h 160"/>
                <a:gd name="T12" fmla="*/ 0 w 1386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6" h="160">
                  <a:moveTo>
                    <a:pt x="0" y="0"/>
                  </a:moveTo>
                  <a:cubicBezTo>
                    <a:pt x="0" y="83"/>
                    <a:pt x="0" y="83"/>
                    <a:pt x="0" y="83"/>
                  </a:cubicBezTo>
                  <a:cubicBezTo>
                    <a:pt x="0" y="125"/>
                    <a:pt x="35" y="160"/>
                    <a:pt x="77" y="160"/>
                  </a:cubicBezTo>
                  <a:cubicBezTo>
                    <a:pt x="1309" y="160"/>
                    <a:pt x="1309" y="160"/>
                    <a:pt x="1309" y="160"/>
                  </a:cubicBezTo>
                  <a:cubicBezTo>
                    <a:pt x="1351" y="160"/>
                    <a:pt x="1386" y="125"/>
                    <a:pt x="1386" y="83"/>
                  </a:cubicBezTo>
                  <a:cubicBezTo>
                    <a:pt x="1386" y="0"/>
                    <a:pt x="1386" y="0"/>
                    <a:pt x="138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4C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10"/>
            <p:cNvSpPr>
              <a:spLocks noEditPoints="1"/>
            </p:cNvSpPr>
            <p:nvPr/>
          </p:nvSpPr>
          <p:spPr bwMode="auto">
            <a:xfrm>
              <a:off x="2627" y="543"/>
              <a:ext cx="340" cy="290"/>
            </a:xfrm>
            <a:custGeom>
              <a:avLst/>
              <a:gdLst>
                <a:gd name="T0" fmla="*/ 1235 w 2048"/>
                <a:gd name="T1" fmla="*/ 0 h 1754"/>
                <a:gd name="T2" fmla="*/ 1138 w 2048"/>
                <a:gd name="T3" fmla="*/ 426 h 1754"/>
                <a:gd name="T4" fmla="*/ 0 w 2048"/>
                <a:gd name="T5" fmla="*/ 535 h 1754"/>
                <a:gd name="T6" fmla="*/ 109 w 2048"/>
                <a:gd name="T7" fmla="*/ 1581 h 1754"/>
                <a:gd name="T8" fmla="*/ 483 w 2048"/>
                <a:gd name="T9" fmla="*/ 1690 h 1754"/>
                <a:gd name="T10" fmla="*/ 403 w 2048"/>
                <a:gd name="T11" fmla="*/ 1722 h 1754"/>
                <a:gd name="T12" fmla="*/ 1015 w 2048"/>
                <a:gd name="T13" fmla="*/ 1754 h 1754"/>
                <a:gd name="T14" fmla="*/ 1015 w 2048"/>
                <a:gd name="T15" fmla="*/ 1690 h 1754"/>
                <a:gd name="T16" fmla="*/ 923 w 2048"/>
                <a:gd name="T17" fmla="*/ 1581 h 1754"/>
                <a:gd name="T18" fmla="*/ 1138 w 2048"/>
                <a:gd name="T19" fmla="*/ 1657 h 1754"/>
                <a:gd name="T20" fmla="*/ 1951 w 2048"/>
                <a:gd name="T21" fmla="*/ 1754 h 1754"/>
                <a:gd name="T22" fmla="*/ 2048 w 2048"/>
                <a:gd name="T23" fmla="*/ 97 h 1754"/>
                <a:gd name="T24" fmla="*/ 109 w 2048"/>
                <a:gd name="T25" fmla="*/ 490 h 1754"/>
                <a:gd name="T26" fmla="*/ 1386 w 2048"/>
                <a:gd name="T27" fmla="*/ 535 h 1754"/>
                <a:gd name="T28" fmla="*/ 64 w 2048"/>
                <a:gd name="T29" fmla="*/ 1357 h 1754"/>
                <a:gd name="T30" fmla="*/ 109 w 2048"/>
                <a:gd name="T31" fmla="*/ 490 h 1754"/>
                <a:gd name="T32" fmla="*/ 64 w 2048"/>
                <a:gd name="T33" fmla="*/ 1421 h 1754"/>
                <a:gd name="T34" fmla="*/ 1386 w 2048"/>
                <a:gd name="T35" fmla="*/ 1471 h 1754"/>
                <a:gd name="T36" fmla="*/ 876 w 2048"/>
                <a:gd name="T37" fmla="*/ 1517 h 1754"/>
                <a:gd name="T38" fmla="*/ 109 w 2048"/>
                <a:gd name="T39" fmla="*/ 1517 h 1754"/>
                <a:gd name="T40" fmla="*/ 898 w 2048"/>
                <a:gd name="T41" fmla="*/ 1690 h 1754"/>
                <a:gd name="T42" fmla="*/ 596 w 2048"/>
                <a:gd name="T43" fmla="*/ 1581 h 1754"/>
                <a:gd name="T44" fmla="*/ 898 w 2048"/>
                <a:gd name="T45" fmla="*/ 1690 h 1754"/>
                <a:gd name="T46" fmla="*/ 1951 w 2048"/>
                <a:gd name="T47" fmla="*/ 1690 h 1754"/>
                <a:gd name="T48" fmla="*/ 1202 w 2048"/>
                <a:gd name="T49" fmla="*/ 1657 h 1754"/>
                <a:gd name="T50" fmla="*/ 1341 w 2048"/>
                <a:gd name="T51" fmla="*/ 1581 h 1754"/>
                <a:gd name="T52" fmla="*/ 1450 w 2048"/>
                <a:gd name="T53" fmla="*/ 1316 h 1754"/>
                <a:gd name="T54" fmla="*/ 1911 w 2048"/>
                <a:gd name="T55" fmla="*/ 1284 h 1754"/>
                <a:gd name="T56" fmla="*/ 1450 w 2048"/>
                <a:gd name="T57" fmla="*/ 1252 h 1754"/>
                <a:gd name="T58" fmla="*/ 1879 w 2048"/>
                <a:gd name="T59" fmla="*/ 758 h 1754"/>
                <a:gd name="T60" fmla="*/ 1879 w 2048"/>
                <a:gd name="T61" fmla="*/ 694 h 1754"/>
                <a:gd name="T62" fmla="*/ 1450 w 2048"/>
                <a:gd name="T63" fmla="*/ 574 h 1754"/>
                <a:gd name="T64" fmla="*/ 1911 w 2048"/>
                <a:gd name="T65" fmla="*/ 542 h 1754"/>
                <a:gd name="T66" fmla="*/ 1447 w 2048"/>
                <a:gd name="T67" fmla="*/ 510 h 1754"/>
                <a:gd name="T68" fmla="*/ 1202 w 2048"/>
                <a:gd name="T69" fmla="*/ 426 h 1754"/>
                <a:gd name="T70" fmla="*/ 1235 w 2048"/>
                <a:gd name="T71" fmla="*/ 64 h 1754"/>
                <a:gd name="T72" fmla="*/ 1984 w 2048"/>
                <a:gd name="T73" fmla="*/ 97 h 1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8" h="1754">
                  <a:moveTo>
                    <a:pt x="1951" y="0"/>
                  </a:moveTo>
                  <a:cubicBezTo>
                    <a:pt x="1235" y="0"/>
                    <a:pt x="1235" y="0"/>
                    <a:pt x="1235" y="0"/>
                  </a:cubicBezTo>
                  <a:cubicBezTo>
                    <a:pt x="1182" y="0"/>
                    <a:pt x="1138" y="43"/>
                    <a:pt x="1138" y="97"/>
                  </a:cubicBezTo>
                  <a:cubicBezTo>
                    <a:pt x="1138" y="426"/>
                    <a:pt x="1138" y="426"/>
                    <a:pt x="1138" y="426"/>
                  </a:cubicBezTo>
                  <a:cubicBezTo>
                    <a:pt x="109" y="426"/>
                    <a:pt x="109" y="426"/>
                    <a:pt x="109" y="426"/>
                  </a:cubicBezTo>
                  <a:cubicBezTo>
                    <a:pt x="49" y="426"/>
                    <a:pt x="0" y="475"/>
                    <a:pt x="0" y="535"/>
                  </a:cubicBezTo>
                  <a:cubicBezTo>
                    <a:pt x="0" y="1471"/>
                    <a:pt x="0" y="1471"/>
                    <a:pt x="0" y="1471"/>
                  </a:cubicBezTo>
                  <a:cubicBezTo>
                    <a:pt x="0" y="1532"/>
                    <a:pt x="49" y="1581"/>
                    <a:pt x="109" y="1581"/>
                  </a:cubicBezTo>
                  <a:cubicBezTo>
                    <a:pt x="527" y="1581"/>
                    <a:pt x="527" y="1581"/>
                    <a:pt x="527" y="1581"/>
                  </a:cubicBezTo>
                  <a:cubicBezTo>
                    <a:pt x="483" y="1690"/>
                    <a:pt x="483" y="1690"/>
                    <a:pt x="483" y="1690"/>
                  </a:cubicBezTo>
                  <a:cubicBezTo>
                    <a:pt x="435" y="1690"/>
                    <a:pt x="435" y="1690"/>
                    <a:pt x="435" y="1690"/>
                  </a:cubicBezTo>
                  <a:cubicBezTo>
                    <a:pt x="418" y="1690"/>
                    <a:pt x="403" y="1704"/>
                    <a:pt x="403" y="1722"/>
                  </a:cubicBezTo>
                  <a:cubicBezTo>
                    <a:pt x="403" y="1740"/>
                    <a:pt x="418" y="1754"/>
                    <a:pt x="435" y="1754"/>
                  </a:cubicBezTo>
                  <a:cubicBezTo>
                    <a:pt x="1015" y="1754"/>
                    <a:pt x="1015" y="1754"/>
                    <a:pt x="1015" y="1754"/>
                  </a:cubicBezTo>
                  <a:cubicBezTo>
                    <a:pt x="1032" y="1754"/>
                    <a:pt x="1047" y="1740"/>
                    <a:pt x="1047" y="1722"/>
                  </a:cubicBezTo>
                  <a:cubicBezTo>
                    <a:pt x="1047" y="1704"/>
                    <a:pt x="1032" y="1690"/>
                    <a:pt x="1015" y="1690"/>
                  </a:cubicBezTo>
                  <a:cubicBezTo>
                    <a:pt x="967" y="1690"/>
                    <a:pt x="967" y="1690"/>
                    <a:pt x="967" y="1690"/>
                  </a:cubicBezTo>
                  <a:cubicBezTo>
                    <a:pt x="923" y="1581"/>
                    <a:pt x="923" y="1581"/>
                    <a:pt x="923" y="1581"/>
                  </a:cubicBezTo>
                  <a:cubicBezTo>
                    <a:pt x="1138" y="1581"/>
                    <a:pt x="1138" y="1581"/>
                    <a:pt x="1138" y="1581"/>
                  </a:cubicBezTo>
                  <a:cubicBezTo>
                    <a:pt x="1138" y="1657"/>
                    <a:pt x="1138" y="1657"/>
                    <a:pt x="1138" y="1657"/>
                  </a:cubicBezTo>
                  <a:cubicBezTo>
                    <a:pt x="1138" y="1711"/>
                    <a:pt x="1182" y="1754"/>
                    <a:pt x="1235" y="1754"/>
                  </a:cubicBezTo>
                  <a:cubicBezTo>
                    <a:pt x="1951" y="1754"/>
                    <a:pt x="1951" y="1754"/>
                    <a:pt x="1951" y="1754"/>
                  </a:cubicBezTo>
                  <a:cubicBezTo>
                    <a:pt x="2005" y="1754"/>
                    <a:pt x="2048" y="1711"/>
                    <a:pt x="2048" y="1657"/>
                  </a:cubicBezTo>
                  <a:cubicBezTo>
                    <a:pt x="2048" y="97"/>
                    <a:pt x="2048" y="97"/>
                    <a:pt x="2048" y="97"/>
                  </a:cubicBezTo>
                  <a:cubicBezTo>
                    <a:pt x="2048" y="43"/>
                    <a:pt x="2005" y="0"/>
                    <a:pt x="1951" y="0"/>
                  </a:cubicBezTo>
                  <a:close/>
                  <a:moveTo>
                    <a:pt x="109" y="490"/>
                  </a:moveTo>
                  <a:cubicBezTo>
                    <a:pt x="1341" y="490"/>
                    <a:pt x="1341" y="490"/>
                    <a:pt x="1341" y="490"/>
                  </a:cubicBezTo>
                  <a:cubicBezTo>
                    <a:pt x="1366" y="490"/>
                    <a:pt x="1386" y="511"/>
                    <a:pt x="1386" y="535"/>
                  </a:cubicBezTo>
                  <a:cubicBezTo>
                    <a:pt x="1386" y="1357"/>
                    <a:pt x="1386" y="1357"/>
                    <a:pt x="1386" y="1357"/>
                  </a:cubicBezTo>
                  <a:cubicBezTo>
                    <a:pt x="64" y="1357"/>
                    <a:pt x="64" y="1357"/>
                    <a:pt x="64" y="1357"/>
                  </a:cubicBezTo>
                  <a:cubicBezTo>
                    <a:pt x="64" y="535"/>
                    <a:pt x="64" y="535"/>
                    <a:pt x="64" y="535"/>
                  </a:cubicBezTo>
                  <a:cubicBezTo>
                    <a:pt x="64" y="511"/>
                    <a:pt x="84" y="490"/>
                    <a:pt x="109" y="490"/>
                  </a:cubicBezTo>
                  <a:close/>
                  <a:moveTo>
                    <a:pt x="64" y="1471"/>
                  </a:moveTo>
                  <a:cubicBezTo>
                    <a:pt x="64" y="1421"/>
                    <a:pt x="64" y="1421"/>
                    <a:pt x="64" y="1421"/>
                  </a:cubicBezTo>
                  <a:cubicBezTo>
                    <a:pt x="1386" y="1421"/>
                    <a:pt x="1386" y="1421"/>
                    <a:pt x="1386" y="1421"/>
                  </a:cubicBezTo>
                  <a:cubicBezTo>
                    <a:pt x="1386" y="1471"/>
                    <a:pt x="1386" y="1471"/>
                    <a:pt x="1386" y="1471"/>
                  </a:cubicBezTo>
                  <a:cubicBezTo>
                    <a:pt x="1386" y="1496"/>
                    <a:pt x="1366" y="1517"/>
                    <a:pt x="1341" y="1517"/>
                  </a:cubicBezTo>
                  <a:cubicBezTo>
                    <a:pt x="876" y="1517"/>
                    <a:pt x="876" y="1517"/>
                    <a:pt x="876" y="1517"/>
                  </a:cubicBezTo>
                  <a:cubicBezTo>
                    <a:pt x="574" y="1517"/>
                    <a:pt x="574" y="1517"/>
                    <a:pt x="574" y="1517"/>
                  </a:cubicBezTo>
                  <a:cubicBezTo>
                    <a:pt x="109" y="1517"/>
                    <a:pt x="109" y="1517"/>
                    <a:pt x="109" y="1517"/>
                  </a:cubicBezTo>
                  <a:cubicBezTo>
                    <a:pt x="84" y="1517"/>
                    <a:pt x="64" y="1496"/>
                    <a:pt x="64" y="1471"/>
                  </a:cubicBezTo>
                  <a:close/>
                  <a:moveTo>
                    <a:pt x="898" y="1690"/>
                  </a:moveTo>
                  <a:cubicBezTo>
                    <a:pt x="552" y="1690"/>
                    <a:pt x="552" y="1690"/>
                    <a:pt x="552" y="1690"/>
                  </a:cubicBezTo>
                  <a:cubicBezTo>
                    <a:pt x="596" y="1581"/>
                    <a:pt x="596" y="1581"/>
                    <a:pt x="596" y="1581"/>
                  </a:cubicBezTo>
                  <a:cubicBezTo>
                    <a:pt x="854" y="1581"/>
                    <a:pt x="854" y="1581"/>
                    <a:pt x="854" y="1581"/>
                  </a:cubicBezTo>
                  <a:lnTo>
                    <a:pt x="898" y="1690"/>
                  </a:lnTo>
                  <a:close/>
                  <a:moveTo>
                    <a:pt x="1984" y="1657"/>
                  </a:moveTo>
                  <a:cubicBezTo>
                    <a:pt x="1984" y="1675"/>
                    <a:pt x="1969" y="1690"/>
                    <a:pt x="1951" y="1690"/>
                  </a:cubicBezTo>
                  <a:cubicBezTo>
                    <a:pt x="1235" y="1690"/>
                    <a:pt x="1235" y="1690"/>
                    <a:pt x="1235" y="1690"/>
                  </a:cubicBezTo>
                  <a:cubicBezTo>
                    <a:pt x="1217" y="1690"/>
                    <a:pt x="1202" y="1675"/>
                    <a:pt x="1202" y="1657"/>
                  </a:cubicBezTo>
                  <a:cubicBezTo>
                    <a:pt x="1202" y="1581"/>
                    <a:pt x="1202" y="1581"/>
                    <a:pt x="1202" y="1581"/>
                  </a:cubicBezTo>
                  <a:cubicBezTo>
                    <a:pt x="1341" y="1581"/>
                    <a:pt x="1341" y="1581"/>
                    <a:pt x="1341" y="1581"/>
                  </a:cubicBezTo>
                  <a:cubicBezTo>
                    <a:pt x="1401" y="1581"/>
                    <a:pt x="1450" y="1532"/>
                    <a:pt x="1450" y="1471"/>
                  </a:cubicBezTo>
                  <a:cubicBezTo>
                    <a:pt x="1450" y="1316"/>
                    <a:pt x="1450" y="1316"/>
                    <a:pt x="1450" y="1316"/>
                  </a:cubicBezTo>
                  <a:cubicBezTo>
                    <a:pt x="1879" y="1316"/>
                    <a:pt x="1879" y="1316"/>
                    <a:pt x="1879" y="1316"/>
                  </a:cubicBezTo>
                  <a:cubicBezTo>
                    <a:pt x="1896" y="1316"/>
                    <a:pt x="1911" y="1302"/>
                    <a:pt x="1911" y="1284"/>
                  </a:cubicBezTo>
                  <a:cubicBezTo>
                    <a:pt x="1911" y="1266"/>
                    <a:pt x="1896" y="1252"/>
                    <a:pt x="1879" y="1252"/>
                  </a:cubicBezTo>
                  <a:cubicBezTo>
                    <a:pt x="1450" y="1252"/>
                    <a:pt x="1450" y="1252"/>
                    <a:pt x="1450" y="1252"/>
                  </a:cubicBezTo>
                  <a:cubicBezTo>
                    <a:pt x="1450" y="758"/>
                    <a:pt x="1450" y="758"/>
                    <a:pt x="1450" y="758"/>
                  </a:cubicBezTo>
                  <a:cubicBezTo>
                    <a:pt x="1879" y="758"/>
                    <a:pt x="1879" y="758"/>
                    <a:pt x="1879" y="758"/>
                  </a:cubicBezTo>
                  <a:cubicBezTo>
                    <a:pt x="1896" y="758"/>
                    <a:pt x="1911" y="744"/>
                    <a:pt x="1911" y="726"/>
                  </a:cubicBezTo>
                  <a:cubicBezTo>
                    <a:pt x="1911" y="708"/>
                    <a:pt x="1896" y="694"/>
                    <a:pt x="1879" y="694"/>
                  </a:cubicBezTo>
                  <a:cubicBezTo>
                    <a:pt x="1450" y="694"/>
                    <a:pt x="1450" y="694"/>
                    <a:pt x="1450" y="694"/>
                  </a:cubicBezTo>
                  <a:cubicBezTo>
                    <a:pt x="1450" y="574"/>
                    <a:pt x="1450" y="574"/>
                    <a:pt x="1450" y="574"/>
                  </a:cubicBezTo>
                  <a:cubicBezTo>
                    <a:pt x="1879" y="574"/>
                    <a:pt x="1879" y="574"/>
                    <a:pt x="1879" y="574"/>
                  </a:cubicBezTo>
                  <a:cubicBezTo>
                    <a:pt x="1896" y="574"/>
                    <a:pt x="1911" y="560"/>
                    <a:pt x="1911" y="542"/>
                  </a:cubicBezTo>
                  <a:cubicBezTo>
                    <a:pt x="1911" y="524"/>
                    <a:pt x="1896" y="510"/>
                    <a:pt x="1879" y="510"/>
                  </a:cubicBezTo>
                  <a:cubicBezTo>
                    <a:pt x="1447" y="510"/>
                    <a:pt x="1447" y="510"/>
                    <a:pt x="1447" y="510"/>
                  </a:cubicBezTo>
                  <a:cubicBezTo>
                    <a:pt x="1435" y="462"/>
                    <a:pt x="1392" y="426"/>
                    <a:pt x="1341" y="426"/>
                  </a:cubicBezTo>
                  <a:cubicBezTo>
                    <a:pt x="1202" y="426"/>
                    <a:pt x="1202" y="426"/>
                    <a:pt x="1202" y="426"/>
                  </a:cubicBezTo>
                  <a:cubicBezTo>
                    <a:pt x="1202" y="97"/>
                    <a:pt x="1202" y="97"/>
                    <a:pt x="1202" y="97"/>
                  </a:cubicBezTo>
                  <a:cubicBezTo>
                    <a:pt x="1202" y="79"/>
                    <a:pt x="1217" y="64"/>
                    <a:pt x="1235" y="64"/>
                  </a:cubicBezTo>
                  <a:cubicBezTo>
                    <a:pt x="1951" y="64"/>
                    <a:pt x="1951" y="64"/>
                    <a:pt x="1951" y="64"/>
                  </a:cubicBezTo>
                  <a:cubicBezTo>
                    <a:pt x="1970" y="64"/>
                    <a:pt x="1984" y="79"/>
                    <a:pt x="1984" y="97"/>
                  </a:cubicBezTo>
                  <a:cubicBezTo>
                    <a:pt x="1984" y="1657"/>
                    <a:pt x="1984" y="1657"/>
                    <a:pt x="1984" y="1657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Freeform 11"/>
            <p:cNvSpPr>
              <a:spLocks noEditPoints="1"/>
            </p:cNvSpPr>
            <p:nvPr/>
          </p:nvSpPr>
          <p:spPr bwMode="auto">
            <a:xfrm>
              <a:off x="2871" y="688"/>
              <a:ext cx="41" cy="41"/>
            </a:xfrm>
            <a:custGeom>
              <a:avLst/>
              <a:gdLst>
                <a:gd name="T0" fmla="*/ 124 w 248"/>
                <a:gd name="T1" fmla="*/ 0 h 248"/>
                <a:gd name="T2" fmla="*/ 0 w 248"/>
                <a:gd name="T3" fmla="*/ 124 h 248"/>
                <a:gd name="T4" fmla="*/ 124 w 248"/>
                <a:gd name="T5" fmla="*/ 248 h 248"/>
                <a:gd name="T6" fmla="*/ 248 w 248"/>
                <a:gd name="T7" fmla="*/ 124 h 248"/>
                <a:gd name="T8" fmla="*/ 124 w 248"/>
                <a:gd name="T9" fmla="*/ 0 h 248"/>
                <a:gd name="T10" fmla="*/ 124 w 248"/>
                <a:gd name="T11" fmla="*/ 184 h 248"/>
                <a:gd name="T12" fmla="*/ 64 w 248"/>
                <a:gd name="T13" fmla="*/ 124 h 248"/>
                <a:gd name="T14" fmla="*/ 124 w 248"/>
                <a:gd name="T15" fmla="*/ 64 h 248"/>
                <a:gd name="T16" fmla="*/ 184 w 248"/>
                <a:gd name="T17" fmla="*/ 124 h 248"/>
                <a:gd name="T18" fmla="*/ 124 w 248"/>
                <a:gd name="T19" fmla="*/ 18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248">
                  <a:moveTo>
                    <a:pt x="124" y="0"/>
                  </a:moveTo>
                  <a:cubicBezTo>
                    <a:pt x="56" y="0"/>
                    <a:pt x="0" y="56"/>
                    <a:pt x="0" y="124"/>
                  </a:cubicBezTo>
                  <a:cubicBezTo>
                    <a:pt x="0" y="193"/>
                    <a:pt x="56" y="248"/>
                    <a:pt x="124" y="248"/>
                  </a:cubicBezTo>
                  <a:cubicBezTo>
                    <a:pt x="193" y="248"/>
                    <a:pt x="248" y="193"/>
                    <a:pt x="248" y="124"/>
                  </a:cubicBezTo>
                  <a:cubicBezTo>
                    <a:pt x="248" y="56"/>
                    <a:pt x="193" y="0"/>
                    <a:pt x="124" y="0"/>
                  </a:cubicBezTo>
                  <a:close/>
                  <a:moveTo>
                    <a:pt x="124" y="184"/>
                  </a:moveTo>
                  <a:cubicBezTo>
                    <a:pt x="91" y="184"/>
                    <a:pt x="64" y="157"/>
                    <a:pt x="64" y="124"/>
                  </a:cubicBezTo>
                  <a:cubicBezTo>
                    <a:pt x="64" y="91"/>
                    <a:pt x="91" y="64"/>
                    <a:pt x="124" y="64"/>
                  </a:cubicBezTo>
                  <a:cubicBezTo>
                    <a:pt x="157" y="64"/>
                    <a:pt x="184" y="91"/>
                    <a:pt x="184" y="124"/>
                  </a:cubicBezTo>
                  <a:cubicBezTo>
                    <a:pt x="184" y="157"/>
                    <a:pt x="157" y="184"/>
                    <a:pt x="124" y="1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12"/>
            <p:cNvSpPr>
              <a:spLocks noEditPoints="1"/>
            </p:cNvSpPr>
            <p:nvPr/>
          </p:nvSpPr>
          <p:spPr bwMode="auto">
            <a:xfrm>
              <a:off x="2839" y="566"/>
              <a:ext cx="105" cy="42"/>
            </a:xfrm>
            <a:custGeom>
              <a:avLst/>
              <a:gdLst>
                <a:gd name="T0" fmla="*/ 602 w 634"/>
                <a:gd name="T1" fmla="*/ 0 h 253"/>
                <a:gd name="T2" fmla="*/ 32 w 634"/>
                <a:gd name="T3" fmla="*/ 0 h 253"/>
                <a:gd name="T4" fmla="*/ 0 w 634"/>
                <a:gd name="T5" fmla="*/ 32 h 253"/>
                <a:gd name="T6" fmla="*/ 0 w 634"/>
                <a:gd name="T7" fmla="*/ 221 h 253"/>
                <a:gd name="T8" fmla="*/ 32 w 634"/>
                <a:gd name="T9" fmla="*/ 253 h 253"/>
                <a:gd name="T10" fmla="*/ 602 w 634"/>
                <a:gd name="T11" fmla="*/ 253 h 253"/>
                <a:gd name="T12" fmla="*/ 634 w 634"/>
                <a:gd name="T13" fmla="*/ 221 h 253"/>
                <a:gd name="T14" fmla="*/ 634 w 634"/>
                <a:gd name="T15" fmla="*/ 32 h 253"/>
                <a:gd name="T16" fmla="*/ 602 w 634"/>
                <a:gd name="T17" fmla="*/ 0 h 253"/>
                <a:gd name="T18" fmla="*/ 570 w 634"/>
                <a:gd name="T19" fmla="*/ 189 h 253"/>
                <a:gd name="T20" fmla="*/ 64 w 634"/>
                <a:gd name="T21" fmla="*/ 189 h 253"/>
                <a:gd name="T22" fmla="*/ 64 w 634"/>
                <a:gd name="T23" fmla="*/ 64 h 253"/>
                <a:gd name="T24" fmla="*/ 570 w 634"/>
                <a:gd name="T25" fmla="*/ 64 h 253"/>
                <a:gd name="T26" fmla="*/ 570 w 634"/>
                <a:gd name="T27" fmla="*/ 189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4" h="253">
                  <a:moveTo>
                    <a:pt x="60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38"/>
                    <a:pt x="14" y="253"/>
                    <a:pt x="32" y="253"/>
                  </a:cubicBezTo>
                  <a:cubicBezTo>
                    <a:pt x="602" y="253"/>
                    <a:pt x="602" y="253"/>
                    <a:pt x="602" y="253"/>
                  </a:cubicBezTo>
                  <a:cubicBezTo>
                    <a:pt x="620" y="253"/>
                    <a:pt x="634" y="238"/>
                    <a:pt x="634" y="221"/>
                  </a:cubicBezTo>
                  <a:cubicBezTo>
                    <a:pt x="634" y="32"/>
                    <a:pt x="634" y="32"/>
                    <a:pt x="634" y="32"/>
                  </a:cubicBezTo>
                  <a:cubicBezTo>
                    <a:pt x="634" y="15"/>
                    <a:pt x="620" y="0"/>
                    <a:pt x="602" y="0"/>
                  </a:cubicBezTo>
                  <a:close/>
                  <a:moveTo>
                    <a:pt x="570" y="189"/>
                  </a:moveTo>
                  <a:cubicBezTo>
                    <a:pt x="64" y="189"/>
                    <a:pt x="64" y="189"/>
                    <a:pt x="64" y="189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570" y="64"/>
                    <a:pt x="570" y="64"/>
                    <a:pt x="570" y="64"/>
                  </a:cubicBezTo>
                  <a:lnTo>
                    <a:pt x="570" y="189"/>
                  </a:ln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7" name="Group 15"/>
          <p:cNvGrpSpPr>
            <a:grpSpLocks noChangeAspect="1"/>
          </p:cNvGrpSpPr>
          <p:nvPr/>
        </p:nvGrpSpPr>
        <p:grpSpPr bwMode="auto">
          <a:xfrm>
            <a:off x="10712451" y="1113367"/>
            <a:ext cx="683683" cy="692151"/>
            <a:chOff x="5061" y="526"/>
            <a:chExt cx="323" cy="327"/>
          </a:xfrm>
          <a:solidFill>
            <a:srgbClr val="55A1E4"/>
          </a:solidFill>
        </p:grpSpPr>
        <p:sp>
          <p:nvSpPr>
            <p:cNvPr id="99" name="Freeform 16"/>
            <p:cNvSpPr>
              <a:spLocks noEditPoints="1"/>
            </p:cNvSpPr>
            <p:nvPr/>
          </p:nvSpPr>
          <p:spPr bwMode="auto">
            <a:xfrm>
              <a:off x="5061" y="547"/>
              <a:ext cx="306" cy="306"/>
            </a:xfrm>
            <a:custGeom>
              <a:avLst/>
              <a:gdLst>
                <a:gd name="T0" fmla="*/ 2108 w 2529"/>
                <a:gd name="T1" fmla="*/ 531 h 2529"/>
                <a:gd name="T2" fmla="*/ 1998 w 2529"/>
                <a:gd name="T3" fmla="*/ 421 h 2529"/>
                <a:gd name="T4" fmla="*/ 2108 w 2529"/>
                <a:gd name="T5" fmla="*/ 310 h 2529"/>
                <a:gd name="T6" fmla="*/ 2219 w 2529"/>
                <a:gd name="T7" fmla="*/ 421 h 2529"/>
                <a:gd name="T8" fmla="*/ 2108 w 2529"/>
                <a:gd name="T9" fmla="*/ 531 h 2529"/>
                <a:gd name="T10" fmla="*/ 2524 w 2529"/>
                <a:gd name="T11" fmla="*/ 1036 h 2529"/>
                <a:gd name="T12" fmla="*/ 2407 w 2529"/>
                <a:gd name="T13" fmla="*/ 216 h 2529"/>
                <a:gd name="T14" fmla="*/ 2313 w 2529"/>
                <a:gd name="T15" fmla="*/ 122 h 2529"/>
                <a:gd name="T16" fmla="*/ 1493 w 2529"/>
                <a:gd name="T17" fmla="*/ 5 h 2529"/>
                <a:gd name="T18" fmla="*/ 1399 w 2529"/>
                <a:gd name="T19" fmla="*/ 37 h 2529"/>
                <a:gd name="T20" fmla="*/ 41 w 2529"/>
                <a:gd name="T21" fmla="*/ 1394 h 2529"/>
                <a:gd name="T22" fmla="*/ 41 w 2529"/>
                <a:gd name="T23" fmla="*/ 1546 h 2529"/>
                <a:gd name="T24" fmla="*/ 983 w 2529"/>
                <a:gd name="T25" fmla="*/ 2488 h 2529"/>
                <a:gd name="T26" fmla="*/ 1135 w 2529"/>
                <a:gd name="T27" fmla="*/ 2488 h 2529"/>
                <a:gd name="T28" fmla="*/ 2492 w 2529"/>
                <a:gd name="T29" fmla="*/ 1130 h 2529"/>
                <a:gd name="T30" fmla="*/ 2524 w 2529"/>
                <a:gd name="T31" fmla="*/ 1036 h 2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29" h="2529">
                  <a:moveTo>
                    <a:pt x="2108" y="531"/>
                  </a:moveTo>
                  <a:cubicBezTo>
                    <a:pt x="2047" y="531"/>
                    <a:pt x="1998" y="482"/>
                    <a:pt x="1998" y="421"/>
                  </a:cubicBezTo>
                  <a:cubicBezTo>
                    <a:pt x="1998" y="360"/>
                    <a:pt x="2047" y="310"/>
                    <a:pt x="2108" y="310"/>
                  </a:cubicBezTo>
                  <a:cubicBezTo>
                    <a:pt x="2169" y="310"/>
                    <a:pt x="2219" y="360"/>
                    <a:pt x="2219" y="421"/>
                  </a:cubicBezTo>
                  <a:cubicBezTo>
                    <a:pt x="2219" y="482"/>
                    <a:pt x="2169" y="531"/>
                    <a:pt x="2108" y="531"/>
                  </a:cubicBezTo>
                  <a:moveTo>
                    <a:pt x="2524" y="1036"/>
                  </a:moveTo>
                  <a:cubicBezTo>
                    <a:pt x="2407" y="216"/>
                    <a:pt x="2407" y="216"/>
                    <a:pt x="2407" y="216"/>
                  </a:cubicBezTo>
                  <a:cubicBezTo>
                    <a:pt x="2400" y="167"/>
                    <a:pt x="2362" y="129"/>
                    <a:pt x="2313" y="122"/>
                  </a:cubicBezTo>
                  <a:cubicBezTo>
                    <a:pt x="1493" y="5"/>
                    <a:pt x="1493" y="5"/>
                    <a:pt x="1493" y="5"/>
                  </a:cubicBezTo>
                  <a:cubicBezTo>
                    <a:pt x="1458" y="0"/>
                    <a:pt x="1424" y="12"/>
                    <a:pt x="1399" y="37"/>
                  </a:cubicBezTo>
                  <a:cubicBezTo>
                    <a:pt x="41" y="1394"/>
                    <a:pt x="41" y="1394"/>
                    <a:pt x="41" y="1394"/>
                  </a:cubicBezTo>
                  <a:cubicBezTo>
                    <a:pt x="0" y="1436"/>
                    <a:pt x="0" y="1504"/>
                    <a:pt x="41" y="1546"/>
                  </a:cubicBezTo>
                  <a:cubicBezTo>
                    <a:pt x="983" y="2488"/>
                    <a:pt x="983" y="2488"/>
                    <a:pt x="983" y="2488"/>
                  </a:cubicBezTo>
                  <a:cubicBezTo>
                    <a:pt x="1025" y="2529"/>
                    <a:pt x="1093" y="2529"/>
                    <a:pt x="1135" y="2488"/>
                  </a:cubicBezTo>
                  <a:cubicBezTo>
                    <a:pt x="2492" y="1130"/>
                    <a:pt x="2492" y="1130"/>
                    <a:pt x="2492" y="1130"/>
                  </a:cubicBezTo>
                  <a:cubicBezTo>
                    <a:pt x="2517" y="1105"/>
                    <a:pt x="2529" y="1071"/>
                    <a:pt x="2524" y="10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17"/>
            <p:cNvSpPr>
              <a:spLocks/>
            </p:cNvSpPr>
            <p:nvPr/>
          </p:nvSpPr>
          <p:spPr bwMode="auto">
            <a:xfrm>
              <a:off x="5161" y="560"/>
              <a:ext cx="206" cy="293"/>
            </a:xfrm>
            <a:custGeom>
              <a:avLst/>
              <a:gdLst>
                <a:gd name="T0" fmla="*/ 1696 w 1701"/>
                <a:gd name="T1" fmla="*/ 931 h 2424"/>
                <a:gd name="T2" fmla="*/ 1579 w 1701"/>
                <a:gd name="T3" fmla="*/ 111 h 2424"/>
                <a:gd name="T4" fmla="*/ 1485 w 1701"/>
                <a:gd name="T5" fmla="*/ 17 h 2424"/>
                <a:gd name="T6" fmla="*/ 1365 w 1701"/>
                <a:gd name="T7" fmla="*/ 0 h 2424"/>
                <a:gd name="T8" fmla="*/ 1366 w 1701"/>
                <a:gd name="T9" fmla="*/ 5 h 2424"/>
                <a:gd name="T10" fmla="*/ 1482 w 1701"/>
                <a:gd name="T11" fmla="*/ 824 h 2424"/>
                <a:gd name="T12" fmla="*/ 1451 w 1701"/>
                <a:gd name="T13" fmla="*/ 919 h 2424"/>
                <a:gd name="T14" fmla="*/ 229 w 1701"/>
                <a:gd name="T15" fmla="*/ 2140 h 2424"/>
                <a:gd name="T16" fmla="*/ 0 w 1701"/>
                <a:gd name="T17" fmla="*/ 2227 h 2424"/>
                <a:gd name="T18" fmla="*/ 155 w 1701"/>
                <a:gd name="T19" fmla="*/ 2383 h 2424"/>
                <a:gd name="T20" fmla="*/ 307 w 1701"/>
                <a:gd name="T21" fmla="*/ 2383 h 2424"/>
                <a:gd name="T22" fmla="*/ 1664 w 1701"/>
                <a:gd name="T23" fmla="*/ 1025 h 2424"/>
                <a:gd name="T24" fmla="*/ 1696 w 1701"/>
                <a:gd name="T25" fmla="*/ 931 h 2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1" h="2424">
                  <a:moveTo>
                    <a:pt x="1696" y="931"/>
                  </a:moveTo>
                  <a:cubicBezTo>
                    <a:pt x="1579" y="111"/>
                    <a:pt x="1579" y="111"/>
                    <a:pt x="1579" y="111"/>
                  </a:cubicBezTo>
                  <a:cubicBezTo>
                    <a:pt x="1572" y="62"/>
                    <a:pt x="1534" y="24"/>
                    <a:pt x="1485" y="17"/>
                  </a:cubicBezTo>
                  <a:cubicBezTo>
                    <a:pt x="1365" y="0"/>
                    <a:pt x="1365" y="0"/>
                    <a:pt x="1365" y="0"/>
                  </a:cubicBezTo>
                  <a:cubicBezTo>
                    <a:pt x="1365" y="1"/>
                    <a:pt x="1365" y="3"/>
                    <a:pt x="1366" y="5"/>
                  </a:cubicBezTo>
                  <a:cubicBezTo>
                    <a:pt x="1482" y="824"/>
                    <a:pt x="1482" y="824"/>
                    <a:pt x="1482" y="824"/>
                  </a:cubicBezTo>
                  <a:cubicBezTo>
                    <a:pt x="1487" y="859"/>
                    <a:pt x="1476" y="894"/>
                    <a:pt x="1451" y="919"/>
                  </a:cubicBezTo>
                  <a:cubicBezTo>
                    <a:pt x="229" y="2140"/>
                    <a:pt x="229" y="2140"/>
                    <a:pt x="229" y="2140"/>
                  </a:cubicBezTo>
                  <a:cubicBezTo>
                    <a:pt x="166" y="2203"/>
                    <a:pt x="82" y="2232"/>
                    <a:pt x="0" y="2227"/>
                  </a:cubicBezTo>
                  <a:cubicBezTo>
                    <a:pt x="155" y="2383"/>
                    <a:pt x="155" y="2383"/>
                    <a:pt x="155" y="2383"/>
                  </a:cubicBezTo>
                  <a:cubicBezTo>
                    <a:pt x="197" y="2424"/>
                    <a:pt x="265" y="2424"/>
                    <a:pt x="307" y="2383"/>
                  </a:cubicBezTo>
                  <a:cubicBezTo>
                    <a:pt x="1664" y="1025"/>
                    <a:pt x="1664" y="1025"/>
                    <a:pt x="1664" y="1025"/>
                  </a:cubicBezTo>
                  <a:cubicBezTo>
                    <a:pt x="1689" y="1000"/>
                    <a:pt x="1701" y="966"/>
                    <a:pt x="1696" y="9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18"/>
            <p:cNvSpPr>
              <a:spLocks/>
            </p:cNvSpPr>
            <p:nvPr/>
          </p:nvSpPr>
          <p:spPr bwMode="auto">
            <a:xfrm>
              <a:off x="5061" y="547"/>
              <a:ext cx="306" cy="306"/>
            </a:xfrm>
            <a:custGeom>
              <a:avLst/>
              <a:gdLst>
                <a:gd name="T0" fmla="*/ 847 w 2529"/>
                <a:gd name="T1" fmla="*/ 589 h 2529"/>
                <a:gd name="T2" fmla="*/ 1399 w 2529"/>
                <a:gd name="T3" fmla="*/ 37 h 2529"/>
                <a:gd name="T4" fmla="*/ 1493 w 2529"/>
                <a:gd name="T5" fmla="*/ 5 h 2529"/>
                <a:gd name="T6" fmla="*/ 2313 w 2529"/>
                <a:gd name="T7" fmla="*/ 122 h 2529"/>
                <a:gd name="T8" fmla="*/ 2407 w 2529"/>
                <a:gd name="T9" fmla="*/ 216 h 2529"/>
                <a:gd name="T10" fmla="*/ 2524 w 2529"/>
                <a:gd name="T11" fmla="*/ 1036 h 2529"/>
                <a:gd name="T12" fmla="*/ 2492 w 2529"/>
                <a:gd name="T13" fmla="*/ 1130 h 2529"/>
                <a:gd name="T14" fmla="*/ 1135 w 2529"/>
                <a:gd name="T15" fmla="*/ 2488 h 2529"/>
                <a:gd name="T16" fmla="*/ 983 w 2529"/>
                <a:gd name="T17" fmla="*/ 2488 h 2529"/>
                <a:gd name="T18" fmla="*/ 41 w 2529"/>
                <a:gd name="T19" fmla="*/ 1546 h 2529"/>
                <a:gd name="T20" fmla="*/ 41 w 2529"/>
                <a:gd name="T21" fmla="*/ 1394 h 2529"/>
                <a:gd name="T22" fmla="*/ 715 w 2529"/>
                <a:gd name="T23" fmla="*/ 720 h 2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29" h="2529">
                  <a:moveTo>
                    <a:pt x="847" y="589"/>
                  </a:moveTo>
                  <a:cubicBezTo>
                    <a:pt x="1399" y="37"/>
                    <a:pt x="1399" y="37"/>
                    <a:pt x="1399" y="37"/>
                  </a:cubicBezTo>
                  <a:cubicBezTo>
                    <a:pt x="1424" y="12"/>
                    <a:pt x="1458" y="0"/>
                    <a:pt x="1493" y="5"/>
                  </a:cubicBezTo>
                  <a:cubicBezTo>
                    <a:pt x="2313" y="122"/>
                    <a:pt x="2313" y="122"/>
                    <a:pt x="2313" y="122"/>
                  </a:cubicBezTo>
                  <a:cubicBezTo>
                    <a:pt x="2362" y="129"/>
                    <a:pt x="2400" y="167"/>
                    <a:pt x="2407" y="216"/>
                  </a:cubicBezTo>
                  <a:cubicBezTo>
                    <a:pt x="2524" y="1036"/>
                    <a:pt x="2524" y="1036"/>
                    <a:pt x="2524" y="1036"/>
                  </a:cubicBezTo>
                  <a:cubicBezTo>
                    <a:pt x="2529" y="1071"/>
                    <a:pt x="2517" y="1105"/>
                    <a:pt x="2492" y="1130"/>
                  </a:cubicBezTo>
                  <a:cubicBezTo>
                    <a:pt x="1135" y="2488"/>
                    <a:pt x="1135" y="2488"/>
                    <a:pt x="1135" y="2488"/>
                  </a:cubicBezTo>
                  <a:cubicBezTo>
                    <a:pt x="1093" y="2529"/>
                    <a:pt x="1025" y="2529"/>
                    <a:pt x="983" y="2488"/>
                  </a:cubicBezTo>
                  <a:cubicBezTo>
                    <a:pt x="41" y="1546"/>
                    <a:pt x="41" y="1546"/>
                    <a:pt x="41" y="1546"/>
                  </a:cubicBezTo>
                  <a:cubicBezTo>
                    <a:pt x="0" y="1504"/>
                    <a:pt x="0" y="1436"/>
                    <a:pt x="41" y="1394"/>
                  </a:cubicBezTo>
                  <a:cubicBezTo>
                    <a:pt x="715" y="720"/>
                    <a:pt x="715" y="720"/>
                    <a:pt x="715" y="72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Oval 19"/>
            <p:cNvSpPr>
              <a:spLocks noChangeArrowheads="1"/>
            </p:cNvSpPr>
            <p:nvPr/>
          </p:nvSpPr>
          <p:spPr bwMode="auto">
            <a:xfrm>
              <a:off x="5303" y="584"/>
              <a:ext cx="27" cy="27"/>
            </a:xfrm>
            <a:prstGeom prst="ellipse">
              <a:avLst/>
            </a:prstGeom>
            <a:solidFill>
              <a:srgbClr val="FFFFFF"/>
            </a:solidFill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" name="Freeform 20"/>
            <p:cNvSpPr>
              <a:spLocks/>
            </p:cNvSpPr>
            <p:nvPr/>
          </p:nvSpPr>
          <p:spPr bwMode="auto">
            <a:xfrm>
              <a:off x="5313" y="572"/>
              <a:ext cx="55" cy="33"/>
            </a:xfrm>
            <a:custGeom>
              <a:avLst/>
              <a:gdLst>
                <a:gd name="T0" fmla="*/ 457 w 457"/>
                <a:gd name="T1" fmla="*/ 0 h 271"/>
                <a:gd name="T2" fmla="*/ 405 w 457"/>
                <a:gd name="T3" fmla="*/ 57 h 271"/>
                <a:gd name="T4" fmla="*/ 28 w 457"/>
                <a:gd name="T5" fmla="*/ 209 h 271"/>
                <a:gd name="T6" fmla="*/ 10 w 457"/>
                <a:gd name="T7" fmla="*/ 10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7" h="271">
                  <a:moveTo>
                    <a:pt x="457" y="0"/>
                  </a:moveTo>
                  <a:cubicBezTo>
                    <a:pt x="441" y="19"/>
                    <a:pt x="423" y="38"/>
                    <a:pt x="405" y="57"/>
                  </a:cubicBezTo>
                  <a:cubicBezTo>
                    <a:pt x="259" y="203"/>
                    <a:pt x="90" y="271"/>
                    <a:pt x="28" y="209"/>
                  </a:cubicBezTo>
                  <a:cubicBezTo>
                    <a:pt x="5" y="186"/>
                    <a:pt x="0" y="147"/>
                    <a:pt x="10" y="101"/>
                  </a:cubicBezTo>
                </a:path>
              </a:pathLst>
            </a:custGeom>
            <a:no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" name="Freeform 21"/>
            <p:cNvSpPr>
              <a:spLocks/>
            </p:cNvSpPr>
            <p:nvPr/>
          </p:nvSpPr>
          <p:spPr bwMode="auto">
            <a:xfrm>
              <a:off x="5328" y="526"/>
              <a:ext cx="56" cy="34"/>
            </a:xfrm>
            <a:custGeom>
              <a:avLst/>
              <a:gdLst>
                <a:gd name="T0" fmla="*/ 0 w 465"/>
                <a:gd name="T1" fmla="*/ 277 h 277"/>
                <a:gd name="T2" fmla="*/ 57 w 465"/>
                <a:gd name="T3" fmla="*/ 214 h 277"/>
                <a:gd name="T4" fmla="*/ 434 w 465"/>
                <a:gd name="T5" fmla="*/ 62 h 277"/>
                <a:gd name="T6" fmla="*/ 435 w 465"/>
                <a:gd name="T7" fmla="*/ 222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5" h="277">
                  <a:moveTo>
                    <a:pt x="0" y="277"/>
                  </a:moveTo>
                  <a:cubicBezTo>
                    <a:pt x="17" y="256"/>
                    <a:pt x="36" y="235"/>
                    <a:pt x="57" y="214"/>
                  </a:cubicBezTo>
                  <a:cubicBezTo>
                    <a:pt x="203" y="68"/>
                    <a:pt x="372" y="0"/>
                    <a:pt x="434" y="62"/>
                  </a:cubicBezTo>
                  <a:cubicBezTo>
                    <a:pt x="465" y="94"/>
                    <a:pt x="463" y="152"/>
                    <a:pt x="435" y="222"/>
                  </a:cubicBezTo>
                </a:path>
              </a:pathLst>
            </a:custGeom>
            <a:no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Freeform 22"/>
            <p:cNvSpPr>
              <a:spLocks/>
            </p:cNvSpPr>
            <p:nvPr/>
          </p:nvSpPr>
          <p:spPr bwMode="auto">
            <a:xfrm>
              <a:off x="5096" y="712"/>
              <a:ext cx="36" cy="35"/>
            </a:xfrm>
            <a:custGeom>
              <a:avLst/>
              <a:gdLst>
                <a:gd name="T0" fmla="*/ 250 w 291"/>
                <a:gd name="T1" fmla="*/ 188 h 291"/>
                <a:gd name="T2" fmla="*/ 147 w 291"/>
                <a:gd name="T3" fmla="*/ 291 h 291"/>
                <a:gd name="T4" fmla="*/ 0 w 291"/>
                <a:gd name="T5" fmla="*/ 144 h 291"/>
                <a:gd name="T6" fmla="*/ 88 w 291"/>
                <a:gd name="T7" fmla="*/ 56 h 291"/>
                <a:gd name="T8" fmla="*/ 103 w 291"/>
                <a:gd name="T9" fmla="*/ 41 h 291"/>
                <a:gd name="T10" fmla="*/ 250 w 291"/>
                <a:gd name="T11" fmla="*/ 41 h 291"/>
                <a:gd name="T12" fmla="*/ 250 w 291"/>
                <a:gd name="T13" fmla="*/ 18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291">
                  <a:moveTo>
                    <a:pt x="250" y="188"/>
                  </a:moveTo>
                  <a:cubicBezTo>
                    <a:pt x="147" y="291"/>
                    <a:pt x="147" y="291"/>
                    <a:pt x="147" y="291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44" y="0"/>
                    <a:pt x="210" y="0"/>
                    <a:pt x="250" y="41"/>
                  </a:cubicBezTo>
                  <a:cubicBezTo>
                    <a:pt x="291" y="82"/>
                    <a:pt x="291" y="148"/>
                    <a:pt x="250" y="188"/>
                  </a:cubicBezTo>
                  <a:close/>
                </a:path>
              </a:pathLst>
            </a:custGeom>
            <a:solidFill>
              <a:srgbClr val="9BC9FF"/>
            </a:solidFill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" name="Freeform 23"/>
            <p:cNvSpPr>
              <a:spLocks/>
            </p:cNvSpPr>
            <p:nvPr/>
          </p:nvSpPr>
          <p:spPr bwMode="auto">
            <a:xfrm>
              <a:off x="5114" y="730"/>
              <a:ext cx="35" cy="35"/>
            </a:xfrm>
            <a:custGeom>
              <a:avLst/>
              <a:gdLst>
                <a:gd name="T0" fmla="*/ 103 w 291"/>
                <a:gd name="T1" fmla="*/ 40 h 290"/>
                <a:gd name="T2" fmla="*/ 250 w 291"/>
                <a:gd name="T3" fmla="*/ 40 h 290"/>
                <a:gd name="T4" fmla="*/ 250 w 291"/>
                <a:gd name="T5" fmla="*/ 187 h 290"/>
                <a:gd name="T6" fmla="*/ 147 w 291"/>
                <a:gd name="T7" fmla="*/ 290 h 290"/>
                <a:gd name="T8" fmla="*/ 0 w 291"/>
                <a:gd name="T9" fmla="*/ 14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290">
                  <a:moveTo>
                    <a:pt x="103" y="40"/>
                  </a:moveTo>
                  <a:cubicBezTo>
                    <a:pt x="144" y="0"/>
                    <a:pt x="210" y="0"/>
                    <a:pt x="250" y="40"/>
                  </a:cubicBezTo>
                  <a:cubicBezTo>
                    <a:pt x="291" y="81"/>
                    <a:pt x="291" y="147"/>
                    <a:pt x="250" y="187"/>
                  </a:cubicBezTo>
                  <a:cubicBezTo>
                    <a:pt x="147" y="290"/>
                    <a:pt x="147" y="290"/>
                    <a:pt x="147" y="290"/>
                  </a:cubicBezTo>
                  <a:cubicBezTo>
                    <a:pt x="0" y="143"/>
                    <a:pt x="0" y="143"/>
                    <a:pt x="0" y="143"/>
                  </a:cubicBezTo>
                </a:path>
              </a:pathLst>
            </a:custGeom>
            <a:solidFill>
              <a:srgbClr val="9BC9FF"/>
            </a:solidFill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" name="Freeform 24"/>
            <p:cNvSpPr>
              <a:spLocks/>
            </p:cNvSpPr>
            <p:nvPr/>
          </p:nvSpPr>
          <p:spPr bwMode="auto">
            <a:xfrm>
              <a:off x="5128" y="676"/>
              <a:ext cx="22" cy="39"/>
            </a:xfrm>
            <a:custGeom>
              <a:avLst/>
              <a:gdLst>
                <a:gd name="T0" fmla="*/ 18 w 22"/>
                <a:gd name="T1" fmla="*/ 39 h 39"/>
                <a:gd name="T2" fmla="*/ 0 w 22"/>
                <a:gd name="T3" fmla="*/ 21 h 39"/>
                <a:gd name="T4" fmla="*/ 11 w 22"/>
                <a:gd name="T5" fmla="*/ 11 h 39"/>
                <a:gd name="T6" fmla="*/ 22 w 22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9">
                  <a:moveTo>
                    <a:pt x="18" y="39"/>
                  </a:moveTo>
                  <a:lnTo>
                    <a:pt x="0" y="21"/>
                  </a:lnTo>
                  <a:lnTo>
                    <a:pt x="11" y="11"/>
                  </a:lnTo>
                  <a:lnTo>
                    <a:pt x="22" y="0"/>
                  </a:lnTo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" name="Freeform 25"/>
            <p:cNvSpPr>
              <a:spLocks/>
            </p:cNvSpPr>
            <p:nvPr/>
          </p:nvSpPr>
          <p:spPr bwMode="auto">
            <a:xfrm>
              <a:off x="5146" y="694"/>
              <a:ext cx="40" cy="39"/>
            </a:xfrm>
            <a:custGeom>
              <a:avLst/>
              <a:gdLst>
                <a:gd name="T0" fmla="*/ 40 w 40"/>
                <a:gd name="T1" fmla="*/ 18 h 39"/>
                <a:gd name="T2" fmla="*/ 18 w 40"/>
                <a:gd name="T3" fmla="*/ 39 h 39"/>
                <a:gd name="T4" fmla="*/ 0 w 40"/>
                <a:gd name="T5" fmla="*/ 21 h 39"/>
                <a:gd name="T6" fmla="*/ 11 w 40"/>
                <a:gd name="T7" fmla="*/ 10 h 39"/>
                <a:gd name="T8" fmla="*/ 22 w 40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40" y="18"/>
                  </a:moveTo>
                  <a:lnTo>
                    <a:pt x="18" y="39"/>
                  </a:lnTo>
                  <a:lnTo>
                    <a:pt x="0" y="21"/>
                  </a:lnTo>
                  <a:lnTo>
                    <a:pt x="11" y="10"/>
                  </a:lnTo>
                  <a:lnTo>
                    <a:pt x="22" y="0"/>
                  </a:lnTo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8" name="Freeform 26"/>
            <p:cNvSpPr>
              <a:spLocks/>
            </p:cNvSpPr>
            <p:nvPr/>
          </p:nvSpPr>
          <p:spPr bwMode="auto">
            <a:xfrm>
              <a:off x="5181" y="733"/>
              <a:ext cx="35" cy="35"/>
            </a:xfrm>
            <a:custGeom>
              <a:avLst/>
              <a:gdLst>
                <a:gd name="T0" fmla="*/ 250 w 290"/>
                <a:gd name="T1" fmla="*/ 188 h 291"/>
                <a:gd name="T2" fmla="*/ 147 w 290"/>
                <a:gd name="T3" fmla="*/ 291 h 291"/>
                <a:gd name="T4" fmla="*/ 0 w 290"/>
                <a:gd name="T5" fmla="*/ 144 h 291"/>
                <a:gd name="T6" fmla="*/ 88 w 290"/>
                <a:gd name="T7" fmla="*/ 56 h 291"/>
                <a:gd name="T8" fmla="*/ 103 w 290"/>
                <a:gd name="T9" fmla="*/ 41 h 291"/>
                <a:gd name="T10" fmla="*/ 250 w 290"/>
                <a:gd name="T11" fmla="*/ 41 h 291"/>
                <a:gd name="T12" fmla="*/ 250 w 290"/>
                <a:gd name="T13" fmla="*/ 18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0" h="291">
                  <a:moveTo>
                    <a:pt x="250" y="188"/>
                  </a:moveTo>
                  <a:cubicBezTo>
                    <a:pt x="147" y="291"/>
                    <a:pt x="147" y="291"/>
                    <a:pt x="147" y="291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43" y="0"/>
                    <a:pt x="209" y="0"/>
                    <a:pt x="250" y="41"/>
                  </a:cubicBezTo>
                  <a:cubicBezTo>
                    <a:pt x="290" y="81"/>
                    <a:pt x="290" y="147"/>
                    <a:pt x="250" y="188"/>
                  </a:cubicBezTo>
                  <a:close/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9" name="Freeform 27"/>
            <p:cNvSpPr>
              <a:spLocks/>
            </p:cNvSpPr>
            <p:nvPr/>
          </p:nvSpPr>
          <p:spPr bwMode="auto">
            <a:xfrm>
              <a:off x="5211" y="750"/>
              <a:ext cx="27" cy="14"/>
            </a:xfrm>
            <a:custGeom>
              <a:avLst/>
              <a:gdLst>
                <a:gd name="T0" fmla="*/ 0 w 220"/>
                <a:gd name="T1" fmla="*/ 41 h 115"/>
                <a:gd name="T2" fmla="*/ 147 w 220"/>
                <a:gd name="T3" fmla="*/ 41 h 115"/>
                <a:gd name="T4" fmla="*/ 220 w 220"/>
                <a:gd name="T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115">
                  <a:moveTo>
                    <a:pt x="0" y="41"/>
                  </a:moveTo>
                  <a:cubicBezTo>
                    <a:pt x="40" y="0"/>
                    <a:pt x="106" y="0"/>
                    <a:pt x="147" y="41"/>
                  </a:cubicBezTo>
                  <a:cubicBezTo>
                    <a:pt x="220" y="115"/>
                    <a:pt x="220" y="115"/>
                    <a:pt x="220" y="115"/>
                  </a:cubicBezTo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0" name="Line 28"/>
            <p:cNvSpPr>
              <a:spLocks noChangeShapeType="1"/>
            </p:cNvSpPr>
            <p:nvPr/>
          </p:nvSpPr>
          <p:spPr bwMode="auto">
            <a:xfrm flipH="1" flipV="1">
              <a:off x="5199" y="768"/>
              <a:ext cx="18" cy="18"/>
            </a:xfrm>
            <a:prstGeom prst="line">
              <a:avLst/>
            </a:pr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1" name="Freeform 29"/>
            <p:cNvSpPr>
              <a:spLocks/>
            </p:cNvSpPr>
            <p:nvPr/>
          </p:nvSpPr>
          <p:spPr bwMode="auto">
            <a:xfrm>
              <a:off x="5165" y="648"/>
              <a:ext cx="49" cy="49"/>
            </a:xfrm>
            <a:custGeom>
              <a:avLst/>
              <a:gdLst>
                <a:gd name="T0" fmla="*/ 187 w 405"/>
                <a:gd name="T1" fmla="*/ 364 h 405"/>
                <a:gd name="T2" fmla="*/ 187 w 405"/>
                <a:gd name="T3" fmla="*/ 364 h 405"/>
                <a:gd name="T4" fmla="*/ 335 w 405"/>
                <a:gd name="T5" fmla="*/ 364 h 405"/>
                <a:gd name="T6" fmla="*/ 364 w 405"/>
                <a:gd name="T7" fmla="*/ 335 h 405"/>
                <a:gd name="T8" fmla="*/ 364 w 405"/>
                <a:gd name="T9" fmla="*/ 187 h 405"/>
                <a:gd name="T10" fmla="*/ 217 w 405"/>
                <a:gd name="T11" fmla="*/ 187 h 405"/>
                <a:gd name="T12" fmla="*/ 187 w 405"/>
                <a:gd name="T13" fmla="*/ 217 h 405"/>
                <a:gd name="T14" fmla="*/ 40 w 405"/>
                <a:gd name="T15" fmla="*/ 217 h 405"/>
                <a:gd name="T16" fmla="*/ 40 w 405"/>
                <a:gd name="T17" fmla="*/ 70 h 405"/>
                <a:gd name="T18" fmla="*/ 70 w 405"/>
                <a:gd name="T19" fmla="*/ 40 h 405"/>
                <a:gd name="T20" fmla="*/ 217 w 405"/>
                <a:gd name="T21" fmla="*/ 4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5" h="405">
                  <a:moveTo>
                    <a:pt x="187" y="364"/>
                  </a:moveTo>
                  <a:cubicBezTo>
                    <a:pt x="187" y="364"/>
                    <a:pt x="187" y="364"/>
                    <a:pt x="187" y="364"/>
                  </a:cubicBezTo>
                  <a:cubicBezTo>
                    <a:pt x="228" y="405"/>
                    <a:pt x="294" y="405"/>
                    <a:pt x="335" y="364"/>
                  </a:cubicBezTo>
                  <a:cubicBezTo>
                    <a:pt x="364" y="335"/>
                    <a:pt x="364" y="335"/>
                    <a:pt x="364" y="335"/>
                  </a:cubicBezTo>
                  <a:cubicBezTo>
                    <a:pt x="405" y="294"/>
                    <a:pt x="405" y="228"/>
                    <a:pt x="364" y="187"/>
                  </a:cubicBezTo>
                  <a:cubicBezTo>
                    <a:pt x="323" y="147"/>
                    <a:pt x="258" y="147"/>
                    <a:pt x="217" y="187"/>
                  </a:cubicBezTo>
                  <a:cubicBezTo>
                    <a:pt x="187" y="217"/>
                    <a:pt x="187" y="217"/>
                    <a:pt x="187" y="217"/>
                  </a:cubicBezTo>
                  <a:cubicBezTo>
                    <a:pt x="147" y="258"/>
                    <a:pt x="81" y="258"/>
                    <a:pt x="40" y="217"/>
                  </a:cubicBezTo>
                  <a:cubicBezTo>
                    <a:pt x="0" y="176"/>
                    <a:pt x="0" y="110"/>
                    <a:pt x="40" y="7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110" y="0"/>
                    <a:pt x="176" y="0"/>
                    <a:pt x="217" y="40"/>
                  </a:cubicBezTo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2" name="Freeform 30"/>
            <p:cNvSpPr>
              <a:spLocks/>
            </p:cNvSpPr>
            <p:nvPr/>
          </p:nvSpPr>
          <p:spPr bwMode="auto">
            <a:xfrm>
              <a:off x="5149" y="765"/>
              <a:ext cx="35" cy="35"/>
            </a:xfrm>
            <a:custGeom>
              <a:avLst/>
              <a:gdLst>
                <a:gd name="T0" fmla="*/ 250 w 290"/>
                <a:gd name="T1" fmla="*/ 188 h 291"/>
                <a:gd name="T2" fmla="*/ 147 w 290"/>
                <a:gd name="T3" fmla="*/ 291 h 291"/>
                <a:gd name="T4" fmla="*/ 0 w 290"/>
                <a:gd name="T5" fmla="*/ 144 h 291"/>
                <a:gd name="T6" fmla="*/ 88 w 290"/>
                <a:gd name="T7" fmla="*/ 55 h 291"/>
                <a:gd name="T8" fmla="*/ 103 w 290"/>
                <a:gd name="T9" fmla="*/ 41 h 291"/>
                <a:gd name="T10" fmla="*/ 250 w 290"/>
                <a:gd name="T11" fmla="*/ 41 h 291"/>
                <a:gd name="T12" fmla="*/ 250 w 290"/>
                <a:gd name="T13" fmla="*/ 18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0" h="291">
                  <a:moveTo>
                    <a:pt x="250" y="188"/>
                  </a:moveTo>
                  <a:cubicBezTo>
                    <a:pt x="147" y="291"/>
                    <a:pt x="147" y="291"/>
                    <a:pt x="147" y="291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43" y="0"/>
                    <a:pt x="209" y="0"/>
                    <a:pt x="250" y="41"/>
                  </a:cubicBezTo>
                  <a:cubicBezTo>
                    <a:pt x="290" y="81"/>
                    <a:pt x="290" y="147"/>
                    <a:pt x="250" y="188"/>
                  </a:cubicBezTo>
                  <a:close/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" name="Line 31"/>
            <p:cNvSpPr>
              <a:spLocks noChangeShapeType="1"/>
            </p:cNvSpPr>
            <p:nvPr/>
          </p:nvSpPr>
          <p:spPr bwMode="auto">
            <a:xfrm flipH="1" flipV="1">
              <a:off x="5167" y="800"/>
              <a:ext cx="18" cy="18"/>
            </a:xfrm>
            <a:prstGeom prst="line">
              <a:avLst/>
            </a:pr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4" name="Line 32"/>
            <p:cNvSpPr>
              <a:spLocks noChangeShapeType="1"/>
            </p:cNvSpPr>
            <p:nvPr/>
          </p:nvSpPr>
          <p:spPr bwMode="auto">
            <a:xfrm>
              <a:off x="5203" y="622"/>
              <a:ext cx="36" cy="36"/>
            </a:xfrm>
            <a:prstGeom prst="line">
              <a:avLst/>
            </a:pr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5" name="Line 33"/>
            <p:cNvSpPr>
              <a:spLocks noChangeShapeType="1"/>
            </p:cNvSpPr>
            <p:nvPr/>
          </p:nvSpPr>
          <p:spPr bwMode="auto">
            <a:xfrm flipV="1">
              <a:off x="5193" y="612"/>
              <a:ext cx="21" cy="21"/>
            </a:xfrm>
            <a:prstGeom prst="line">
              <a:avLst/>
            </a:pr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6" name="Freeform 34"/>
            <p:cNvSpPr>
              <a:spLocks/>
            </p:cNvSpPr>
            <p:nvPr/>
          </p:nvSpPr>
          <p:spPr bwMode="auto">
            <a:xfrm>
              <a:off x="5233" y="686"/>
              <a:ext cx="47" cy="48"/>
            </a:xfrm>
            <a:custGeom>
              <a:avLst/>
              <a:gdLst>
                <a:gd name="T0" fmla="*/ 343 w 392"/>
                <a:gd name="T1" fmla="*/ 166 h 391"/>
                <a:gd name="T2" fmla="*/ 343 w 392"/>
                <a:gd name="T3" fmla="*/ 343 h 391"/>
                <a:gd name="T4" fmla="*/ 343 w 392"/>
                <a:gd name="T5" fmla="*/ 343 h 391"/>
                <a:gd name="T6" fmla="*/ 167 w 392"/>
                <a:gd name="T7" fmla="*/ 343 h 391"/>
                <a:gd name="T8" fmla="*/ 49 w 392"/>
                <a:gd name="T9" fmla="*/ 225 h 391"/>
                <a:gd name="T10" fmla="*/ 49 w 392"/>
                <a:gd name="T11" fmla="*/ 48 h 391"/>
                <a:gd name="T12" fmla="*/ 49 w 392"/>
                <a:gd name="T13" fmla="*/ 48 h 391"/>
                <a:gd name="T14" fmla="*/ 225 w 392"/>
                <a:gd name="T15" fmla="*/ 48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2" h="391">
                  <a:moveTo>
                    <a:pt x="343" y="166"/>
                  </a:moveTo>
                  <a:cubicBezTo>
                    <a:pt x="392" y="215"/>
                    <a:pt x="392" y="294"/>
                    <a:pt x="343" y="343"/>
                  </a:cubicBezTo>
                  <a:cubicBezTo>
                    <a:pt x="343" y="343"/>
                    <a:pt x="343" y="343"/>
                    <a:pt x="343" y="343"/>
                  </a:cubicBezTo>
                  <a:cubicBezTo>
                    <a:pt x="294" y="391"/>
                    <a:pt x="215" y="391"/>
                    <a:pt x="167" y="343"/>
                  </a:cubicBezTo>
                  <a:cubicBezTo>
                    <a:pt x="49" y="225"/>
                    <a:pt x="49" y="225"/>
                    <a:pt x="49" y="225"/>
                  </a:cubicBezTo>
                  <a:cubicBezTo>
                    <a:pt x="0" y="176"/>
                    <a:pt x="0" y="97"/>
                    <a:pt x="49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98" y="0"/>
                    <a:pt x="177" y="0"/>
                    <a:pt x="225" y="48"/>
                  </a:cubicBezTo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7" name="Freeform 35"/>
            <p:cNvSpPr>
              <a:spLocks/>
            </p:cNvSpPr>
            <p:nvPr/>
          </p:nvSpPr>
          <p:spPr bwMode="auto">
            <a:xfrm>
              <a:off x="5260" y="649"/>
              <a:ext cx="22" cy="40"/>
            </a:xfrm>
            <a:custGeom>
              <a:avLst/>
              <a:gdLst>
                <a:gd name="T0" fmla="*/ 18 w 22"/>
                <a:gd name="T1" fmla="*/ 40 h 40"/>
                <a:gd name="T2" fmla="*/ 0 w 22"/>
                <a:gd name="T3" fmla="*/ 22 h 40"/>
                <a:gd name="T4" fmla="*/ 11 w 22"/>
                <a:gd name="T5" fmla="*/ 11 h 40"/>
                <a:gd name="T6" fmla="*/ 22 w 2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40">
                  <a:moveTo>
                    <a:pt x="18" y="40"/>
                  </a:moveTo>
                  <a:lnTo>
                    <a:pt x="0" y="22"/>
                  </a:lnTo>
                  <a:lnTo>
                    <a:pt x="11" y="11"/>
                  </a:lnTo>
                  <a:lnTo>
                    <a:pt x="22" y="0"/>
                  </a:lnTo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8" name="Freeform 36"/>
            <p:cNvSpPr>
              <a:spLocks/>
            </p:cNvSpPr>
            <p:nvPr/>
          </p:nvSpPr>
          <p:spPr bwMode="auto">
            <a:xfrm>
              <a:off x="5278" y="667"/>
              <a:ext cx="39" cy="40"/>
            </a:xfrm>
            <a:custGeom>
              <a:avLst/>
              <a:gdLst>
                <a:gd name="T0" fmla="*/ 39 w 39"/>
                <a:gd name="T1" fmla="*/ 18 h 40"/>
                <a:gd name="T2" fmla="*/ 18 w 39"/>
                <a:gd name="T3" fmla="*/ 40 h 40"/>
                <a:gd name="T4" fmla="*/ 0 w 39"/>
                <a:gd name="T5" fmla="*/ 22 h 40"/>
                <a:gd name="T6" fmla="*/ 11 w 39"/>
                <a:gd name="T7" fmla="*/ 11 h 40"/>
                <a:gd name="T8" fmla="*/ 21 w 39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0">
                  <a:moveTo>
                    <a:pt x="39" y="18"/>
                  </a:moveTo>
                  <a:lnTo>
                    <a:pt x="18" y="40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21" y="0"/>
                  </a:lnTo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9" name="Line 37"/>
            <p:cNvSpPr>
              <a:spLocks noChangeShapeType="1"/>
            </p:cNvSpPr>
            <p:nvPr/>
          </p:nvSpPr>
          <p:spPr bwMode="auto">
            <a:xfrm>
              <a:off x="5215" y="717"/>
              <a:ext cx="35" cy="35"/>
            </a:xfrm>
            <a:prstGeom prst="line">
              <a:avLst/>
            </a:pr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8" name="Group 57"/>
          <p:cNvGrpSpPr>
            <a:grpSpLocks noChangeAspect="1"/>
          </p:cNvGrpSpPr>
          <p:nvPr/>
        </p:nvGrpSpPr>
        <p:grpSpPr bwMode="auto">
          <a:xfrm>
            <a:off x="2658896" y="3935260"/>
            <a:ext cx="660400" cy="658283"/>
            <a:chOff x="1237" y="1877"/>
            <a:chExt cx="312" cy="311"/>
          </a:xfrm>
        </p:grpSpPr>
        <p:sp>
          <p:nvSpPr>
            <p:cNvPr id="179" name="AutoShape 56"/>
            <p:cNvSpPr>
              <a:spLocks noChangeAspect="1" noChangeArrowheads="1" noTextEdit="1"/>
            </p:cNvSpPr>
            <p:nvPr/>
          </p:nvSpPr>
          <p:spPr bwMode="auto">
            <a:xfrm>
              <a:off x="1237" y="1877"/>
              <a:ext cx="312" cy="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0" name="Freeform 58"/>
            <p:cNvSpPr>
              <a:spLocks/>
            </p:cNvSpPr>
            <p:nvPr/>
          </p:nvSpPr>
          <p:spPr bwMode="auto">
            <a:xfrm>
              <a:off x="1242" y="1955"/>
              <a:ext cx="239" cy="166"/>
            </a:xfrm>
            <a:custGeom>
              <a:avLst/>
              <a:gdLst>
                <a:gd name="T0" fmla="*/ 1570 w 1570"/>
                <a:gd name="T1" fmla="*/ 0 h 1092"/>
                <a:gd name="T2" fmla="*/ 1570 w 1570"/>
                <a:gd name="T3" fmla="*/ 956 h 1092"/>
                <a:gd name="T4" fmla="*/ 1434 w 1570"/>
                <a:gd name="T5" fmla="*/ 1092 h 1092"/>
                <a:gd name="T6" fmla="*/ 137 w 1570"/>
                <a:gd name="T7" fmla="*/ 1092 h 1092"/>
                <a:gd name="T8" fmla="*/ 0 w 1570"/>
                <a:gd name="T9" fmla="*/ 956 h 1092"/>
                <a:gd name="T10" fmla="*/ 0 w 1570"/>
                <a:gd name="T11" fmla="*/ 0 h 1092"/>
                <a:gd name="T12" fmla="*/ 1570 w 1570"/>
                <a:gd name="T13" fmla="*/ 0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0" h="1092">
                  <a:moveTo>
                    <a:pt x="1570" y="0"/>
                  </a:moveTo>
                  <a:cubicBezTo>
                    <a:pt x="1570" y="956"/>
                    <a:pt x="1570" y="956"/>
                    <a:pt x="1570" y="956"/>
                  </a:cubicBezTo>
                  <a:cubicBezTo>
                    <a:pt x="1570" y="1031"/>
                    <a:pt x="1509" y="1092"/>
                    <a:pt x="1434" y="1092"/>
                  </a:cubicBezTo>
                  <a:cubicBezTo>
                    <a:pt x="137" y="1092"/>
                    <a:pt x="137" y="1092"/>
                    <a:pt x="137" y="1092"/>
                  </a:cubicBezTo>
                  <a:cubicBezTo>
                    <a:pt x="61" y="1092"/>
                    <a:pt x="0" y="1031"/>
                    <a:pt x="0" y="95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70" y="0"/>
                  </a:lnTo>
                  <a:close/>
                </a:path>
              </a:pathLst>
            </a:custGeom>
            <a:solidFill>
              <a:srgbClr val="E8ED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1" name="Freeform 59"/>
            <p:cNvSpPr>
              <a:spLocks/>
            </p:cNvSpPr>
            <p:nvPr/>
          </p:nvSpPr>
          <p:spPr bwMode="auto">
            <a:xfrm>
              <a:off x="1445" y="1955"/>
              <a:ext cx="36" cy="166"/>
            </a:xfrm>
            <a:custGeom>
              <a:avLst/>
              <a:gdLst>
                <a:gd name="T0" fmla="*/ 137 w 239"/>
                <a:gd name="T1" fmla="*/ 0 h 1092"/>
                <a:gd name="T2" fmla="*/ 137 w 239"/>
                <a:gd name="T3" fmla="*/ 956 h 1092"/>
                <a:gd name="T4" fmla="*/ 0 w 239"/>
                <a:gd name="T5" fmla="*/ 1092 h 1092"/>
                <a:gd name="T6" fmla="*/ 103 w 239"/>
                <a:gd name="T7" fmla="*/ 1092 h 1092"/>
                <a:gd name="T8" fmla="*/ 239 w 239"/>
                <a:gd name="T9" fmla="*/ 956 h 1092"/>
                <a:gd name="T10" fmla="*/ 239 w 239"/>
                <a:gd name="T11" fmla="*/ 0 h 1092"/>
                <a:gd name="T12" fmla="*/ 137 w 239"/>
                <a:gd name="T13" fmla="*/ 0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9" h="1092">
                  <a:moveTo>
                    <a:pt x="137" y="0"/>
                  </a:moveTo>
                  <a:cubicBezTo>
                    <a:pt x="137" y="956"/>
                    <a:pt x="137" y="956"/>
                    <a:pt x="137" y="956"/>
                  </a:cubicBezTo>
                  <a:cubicBezTo>
                    <a:pt x="137" y="1031"/>
                    <a:pt x="76" y="1092"/>
                    <a:pt x="0" y="1092"/>
                  </a:cubicBezTo>
                  <a:cubicBezTo>
                    <a:pt x="103" y="1092"/>
                    <a:pt x="103" y="1092"/>
                    <a:pt x="103" y="1092"/>
                  </a:cubicBezTo>
                  <a:cubicBezTo>
                    <a:pt x="178" y="1092"/>
                    <a:pt x="239" y="1031"/>
                    <a:pt x="239" y="956"/>
                  </a:cubicBezTo>
                  <a:cubicBezTo>
                    <a:pt x="239" y="0"/>
                    <a:pt x="239" y="0"/>
                    <a:pt x="239" y="0"/>
                  </a:cubicBezTo>
                  <a:lnTo>
                    <a:pt x="137" y="0"/>
                  </a:lnTo>
                  <a:close/>
                </a:path>
              </a:pathLst>
            </a:custGeom>
            <a:solidFill>
              <a:srgbClr val="CAD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2" name="Freeform 60"/>
            <p:cNvSpPr>
              <a:spLocks/>
            </p:cNvSpPr>
            <p:nvPr/>
          </p:nvSpPr>
          <p:spPr bwMode="auto">
            <a:xfrm>
              <a:off x="1263" y="1976"/>
              <a:ext cx="239" cy="165"/>
            </a:xfrm>
            <a:custGeom>
              <a:avLst/>
              <a:gdLst>
                <a:gd name="T0" fmla="*/ 1570 w 1570"/>
                <a:gd name="T1" fmla="*/ 0 h 1092"/>
                <a:gd name="T2" fmla="*/ 1570 w 1570"/>
                <a:gd name="T3" fmla="*/ 955 h 1092"/>
                <a:gd name="T4" fmla="*/ 1433 w 1570"/>
                <a:gd name="T5" fmla="*/ 1092 h 1092"/>
                <a:gd name="T6" fmla="*/ 136 w 1570"/>
                <a:gd name="T7" fmla="*/ 1092 h 1092"/>
                <a:gd name="T8" fmla="*/ 0 w 1570"/>
                <a:gd name="T9" fmla="*/ 955 h 1092"/>
                <a:gd name="T10" fmla="*/ 1297 w 1570"/>
                <a:gd name="T11" fmla="*/ 955 h 1092"/>
                <a:gd name="T12" fmla="*/ 1433 w 1570"/>
                <a:gd name="T13" fmla="*/ 819 h 1092"/>
                <a:gd name="T14" fmla="*/ 1433 w 1570"/>
                <a:gd name="T15" fmla="*/ 0 h 1092"/>
                <a:gd name="T16" fmla="*/ 1570 w 1570"/>
                <a:gd name="T17" fmla="*/ 0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0" h="1092">
                  <a:moveTo>
                    <a:pt x="1570" y="0"/>
                  </a:moveTo>
                  <a:cubicBezTo>
                    <a:pt x="1570" y="955"/>
                    <a:pt x="1570" y="955"/>
                    <a:pt x="1570" y="955"/>
                  </a:cubicBezTo>
                  <a:cubicBezTo>
                    <a:pt x="1570" y="1031"/>
                    <a:pt x="1509" y="1092"/>
                    <a:pt x="1433" y="1092"/>
                  </a:cubicBezTo>
                  <a:cubicBezTo>
                    <a:pt x="136" y="1092"/>
                    <a:pt x="136" y="1092"/>
                    <a:pt x="136" y="1092"/>
                  </a:cubicBezTo>
                  <a:cubicBezTo>
                    <a:pt x="61" y="1092"/>
                    <a:pt x="0" y="1031"/>
                    <a:pt x="0" y="955"/>
                  </a:cubicBezTo>
                  <a:cubicBezTo>
                    <a:pt x="1297" y="955"/>
                    <a:pt x="1297" y="955"/>
                    <a:pt x="1297" y="955"/>
                  </a:cubicBezTo>
                  <a:cubicBezTo>
                    <a:pt x="1372" y="955"/>
                    <a:pt x="1433" y="894"/>
                    <a:pt x="1433" y="819"/>
                  </a:cubicBezTo>
                  <a:cubicBezTo>
                    <a:pt x="1433" y="0"/>
                    <a:pt x="1433" y="0"/>
                    <a:pt x="1433" y="0"/>
                  </a:cubicBezTo>
                  <a:lnTo>
                    <a:pt x="1570" y="0"/>
                  </a:lnTo>
                  <a:close/>
                </a:path>
              </a:pathLst>
            </a:custGeom>
            <a:solidFill>
              <a:srgbClr val="CAD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3" name="Freeform 61"/>
            <p:cNvSpPr>
              <a:spLocks/>
            </p:cNvSpPr>
            <p:nvPr/>
          </p:nvSpPr>
          <p:spPr bwMode="auto">
            <a:xfrm>
              <a:off x="1284" y="1996"/>
              <a:ext cx="239" cy="166"/>
            </a:xfrm>
            <a:custGeom>
              <a:avLst/>
              <a:gdLst>
                <a:gd name="T0" fmla="*/ 1570 w 1570"/>
                <a:gd name="T1" fmla="*/ 0 h 1092"/>
                <a:gd name="T2" fmla="*/ 1570 w 1570"/>
                <a:gd name="T3" fmla="*/ 956 h 1092"/>
                <a:gd name="T4" fmla="*/ 1434 w 1570"/>
                <a:gd name="T5" fmla="*/ 1092 h 1092"/>
                <a:gd name="T6" fmla="*/ 137 w 1570"/>
                <a:gd name="T7" fmla="*/ 1092 h 1092"/>
                <a:gd name="T8" fmla="*/ 0 w 1570"/>
                <a:gd name="T9" fmla="*/ 956 h 1092"/>
                <a:gd name="T10" fmla="*/ 1297 w 1570"/>
                <a:gd name="T11" fmla="*/ 956 h 1092"/>
                <a:gd name="T12" fmla="*/ 1434 w 1570"/>
                <a:gd name="T13" fmla="*/ 819 h 1092"/>
                <a:gd name="T14" fmla="*/ 1434 w 1570"/>
                <a:gd name="T15" fmla="*/ 0 h 1092"/>
                <a:gd name="T16" fmla="*/ 1570 w 1570"/>
                <a:gd name="T17" fmla="*/ 0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0" h="1092">
                  <a:moveTo>
                    <a:pt x="1570" y="0"/>
                  </a:moveTo>
                  <a:cubicBezTo>
                    <a:pt x="1570" y="956"/>
                    <a:pt x="1570" y="956"/>
                    <a:pt x="1570" y="956"/>
                  </a:cubicBezTo>
                  <a:cubicBezTo>
                    <a:pt x="1570" y="1031"/>
                    <a:pt x="1509" y="1092"/>
                    <a:pt x="1434" y="1092"/>
                  </a:cubicBezTo>
                  <a:cubicBezTo>
                    <a:pt x="137" y="1092"/>
                    <a:pt x="137" y="1092"/>
                    <a:pt x="137" y="1092"/>
                  </a:cubicBezTo>
                  <a:cubicBezTo>
                    <a:pt x="61" y="1092"/>
                    <a:pt x="0" y="1031"/>
                    <a:pt x="0" y="956"/>
                  </a:cubicBezTo>
                  <a:cubicBezTo>
                    <a:pt x="1297" y="956"/>
                    <a:pt x="1297" y="956"/>
                    <a:pt x="1297" y="956"/>
                  </a:cubicBezTo>
                  <a:cubicBezTo>
                    <a:pt x="1373" y="956"/>
                    <a:pt x="1434" y="895"/>
                    <a:pt x="1434" y="819"/>
                  </a:cubicBezTo>
                  <a:cubicBezTo>
                    <a:pt x="1434" y="0"/>
                    <a:pt x="1434" y="0"/>
                    <a:pt x="1434" y="0"/>
                  </a:cubicBezTo>
                  <a:lnTo>
                    <a:pt x="1570" y="0"/>
                  </a:lnTo>
                  <a:close/>
                </a:path>
              </a:pathLst>
            </a:custGeom>
            <a:solidFill>
              <a:srgbClr val="E8ED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" name="Freeform 62"/>
            <p:cNvSpPr>
              <a:spLocks/>
            </p:cNvSpPr>
            <p:nvPr/>
          </p:nvSpPr>
          <p:spPr bwMode="auto">
            <a:xfrm>
              <a:off x="1305" y="2017"/>
              <a:ext cx="239" cy="166"/>
            </a:xfrm>
            <a:custGeom>
              <a:avLst/>
              <a:gdLst>
                <a:gd name="T0" fmla="*/ 1570 w 1570"/>
                <a:gd name="T1" fmla="*/ 0 h 1092"/>
                <a:gd name="T2" fmla="*/ 1570 w 1570"/>
                <a:gd name="T3" fmla="*/ 955 h 1092"/>
                <a:gd name="T4" fmla="*/ 1433 w 1570"/>
                <a:gd name="T5" fmla="*/ 1092 h 1092"/>
                <a:gd name="T6" fmla="*/ 136 w 1570"/>
                <a:gd name="T7" fmla="*/ 1092 h 1092"/>
                <a:gd name="T8" fmla="*/ 0 w 1570"/>
                <a:gd name="T9" fmla="*/ 955 h 1092"/>
                <a:gd name="T10" fmla="*/ 1297 w 1570"/>
                <a:gd name="T11" fmla="*/ 955 h 1092"/>
                <a:gd name="T12" fmla="*/ 1433 w 1570"/>
                <a:gd name="T13" fmla="*/ 819 h 1092"/>
                <a:gd name="T14" fmla="*/ 1433 w 1570"/>
                <a:gd name="T15" fmla="*/ 0 h 1092"/>
                <a:gd name="T16" fmla="*/ 1570 w 1570"/>
                <a:gd name="T17" fmla="*/ 0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0" h="1092">
                  <a:moveTo>
                    <a:pt x="1570" y="0"/>
                  </a:moveTo>
                  <a:cubicBezTo>
                    <a:pt x="1570" y="955"/>
                    <a:pt x="1570" y="955"/>
                    <a:pt x="1570" y="955"/>
                  </a:cubicBezTo>
                  <a:cubicBezTo>
                    <a:pt x="1570" y="1031"/>
                    <a:pt x="1509" y="1092"/>
                    <a:pt x="1433" y="1092"/>
                  </a:cubicBezTo>
                  <a:cubicBezTo>
                    <a:pt x="136" y="1092"/>
                    <a:pt x="136" y="1092"/>
                    <a:pt x="136" y="1092"/>
                  </a:cubicBezTo>
                  <a:cubicBezTo>
                    <a:pt x="61" y="1092"/>
                    <a:pt x="0" y="1031"/>
                    <a:pt x="0" y="955"/>
                  </a:cubicBezTo>
                  <a:cubicBezTo>
                    <a:pt x="1297" y="955"/>
                    <a:pt x="1297" y="955"/>
                    <a:pt x="1297" y="955"/>
                  </a:cubicBezTo>
                  <a:cubicBezTo>
                    <a:pt x="1372" y="955"/>
                    <a:pt x="1433" y="894"/>
                    <a:pt x="1433" y="819"/>
                  </a:cubicBezTo>
                  <a:cubicBezTo>
                    <a:pt x="1433" y="0"/>
                    <a:pt x="1433" y="0"/>
                    <a:pt x="1433" y="0"/>
                  </a:cubicBezTo>
                  <a:lnTo>
                    <a:pt x="1570" y="0"/>
                  </a:lnTo>
                  <a:close/>
                </a:path>
              </a:pathLst>
            </a:custGeom>
            <a:solidFill>
              <a:srgbClr val="CAD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" name="Freeform 63"/>
            <p:cNvSpPr>
              <a:spLocks/>
            </p:cNvSpPr>
            <p:nvPr/>
          </p:nvSpPr>
          <p:spPr bwMode="auto">
            <a:xfrm>
              <a:off x="1278" y="1976"/>
              <a:ext cx="157" cy="119"/>
            </a:xfrm>
            <a:custGeom>
              <a:avLst/>
              <a:gdLst>
                <a:gd name="T0" fmla="*/ 938 w 1034"/>
                <a:gd name="T1" fmla="*/ 785 h 785"/>
                <a:gd name="T2" fmla="*/ 97 w 1034"/>
                <a:gd name="T3" fmla="*/ 785 h 785"/>
                <a:gd name="T4" fmla="*/ 16 w 1034"/>
                <a:gd name="T5" fmla="*/ 737 h 785"/>
                <a:gd name="T6" fmla="*/ 21 w 1034"/>
                <a:gd name="T7" fmla="*/ 644 h 785"/>
                <a:gd name="T8" fmla="*/ 442 w 1034"/>
                <a:gd name="T9" fmla="*/ 39 h 785"/>
                <a:gd name="T10" fmla="*/ 517 w 1034"/>
                <a:gd name="T11" fmla="*/ 0 h 785"/>
                <a:gd name="T12" fmla="*/ 592 w 1034"/>
                <a:gd name="T13" fmla="*/ 39 h 785"/>
                <a:gd name="T14" fmla="*/ 1013 w 1034"/>
                <a:gd name="T15" fmla="*/ 644 h 785"/>
                <a:gd name="T16" fmla="*/ 1018 w 1034"/>
                <a:gd name="T17" fmla="*/ 737 h 785"/>
                <a:gd name="T18" fmla="*/ 938 w 1034"/>
                <a:gd name="T19" fmla="*/ 785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4" h="785">
                  <a:moveTo>
                    <a:pt x="938" y="785"/>
                  </a:moveTo>
                  <a:cubicBezTo>
                    <a:pt x="97" y="785"/>
                    <a:pt x="97" y="785"/>
                    <a:pt x="97" y="785"/>
                  </a:cubicBezTo>
                  <a:cubicBezTo>
                    <a:pt x="63" y="785"/>
                    <a:pt x="32" y="767"/>
                    <a:pt x="16" y="737"/>
                  </a:cubicBezTo>
                  <a:cubicBezTo>
                    <a:pt x="0" y="708"/>
                    <a:pt x="2" y="672"/>
                    <a:pt x="21" y="644"/>
                  </a:cubicBezTo>
                  <a:cubicBezTo>
                    <a:pt x="442" y="39"/>
                    <a:pt x="442" y="39"/>
                    <a:pt x="442" y="39"/>
                  </a:cubicBezTo>
                  <a:cubicBezTo>
                    <a:pt x="459" y="14"/>
                    <a:pt x="487" y="0"/>
                    <a:pt x="517" y="0"/>
                  </a:cubicBezTo>
                  <a:cubicBezTo>
                    <a:pt x="547" y="0"/>
                    <a:pt x="575" y="14"/>
                    <a:pt x="592" y="39"/>
                  </a:cubicBezTo>
                  <a:cubicBezTo>
                    <a:pt x="1013" y="644"/>
                    <a:pt x="1013" y="644"/>
                    <a:pt x="1013" y="644"/>
                  </a:cubicBezTo>
                  <a:cubicBezTo>
                    <a:pt x="1032" y="672"/>
                    <a:pt x="1034" y="708"/>
                    <a:pt x="1018" y="737"/>
                  </a:cubicBezTo>
                  <a:cubicBezTo>
                    <a:pt x="1002" y="767"/>
                    <a:pt x="971" y="785"/>
                    <a:pt x="938" y="785"/>
                  </a:cubicBezTo>
                  <a:close/>
                </a:path>
              </a:pathLst>
            </a:custGeom>
            <a:solidFill>
              <a:srgbClr val="9B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6" name="Freeform 64"/>
            <p:cNvSpPr>
              <a:spLocks/>
            </p:cNvSpPr>
            <p:nvPr/>
          </p:nvSpPr>
          <p:spPr bwMode="auto">
            <a:xfrm>
              <a:off x="1349" y="1974"/>
              <a:ext cx="86" cy="121"/>
            </a:xfrm>
            <a:custGeom>
              <a:avLst/>
              <a:gdLst>
                <a:gd name="T0" fmla="*/ 547 w 568"/>
                <a:gd name="T1" fmla="*/ 656 h 797"/>
                <a:gd name="T2" fmla="*/ 126 w 568"/>
                <a:gd name="T3" fmla="*/ 51 h 797"/>
                <a:gd name="T4" fmla="*/ 0 w 568"/>
                <a:gd name="T5" fmla="*/ 28 h 797"/>
                <a:gd name="T6" fmla="*/ 24 w 568"/>
                <a:gd name="T7" fmla="*/ 51 h 797"/>
                <a:gd name="T8" fmla="*/ 445 w 568"/>
                <a:gd name="T9" fmla="*/ 656 h 797"/>
                <a:gd name="T10" fmla="*/ 450 w 568"/>
                <a:gd name="T11" fmla="*/ 749 h 797"/>
                <a:gd name="T12" fmla="*/ 369 w 568"/>
                <a:gd name="T13" fmla="*/ 797 h 797"/>
                <a:gd name="T14" fmla="*/ 472 w 568"/>
                <a:gd name="T15" fmla="*/ 797 h 797"/>
                <a:gd name="T16" fmla="*/ 552 w 568"/>
                <a:gd name="T17" fmla="*/ 749 h 797"/>
                <a:gd name="T18" fmla="*/ 547 w 568"/>
                <a:gd name="T19" fmla="*/ 656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8" h="797">
                  <a:moveTo>
                    <a:pt x="547" y="656"/>
                  </a:moveTo>
                  <a:cubicBezTo>
                    <a:pt x="126" y="51"/>
                    <a:pt x="126" y="51"/>
                    <a:pt x="126" y="51"/>
                  </a:cubicBezTo>
                  <a:cubicBezTo>
                    <a:pt x="98" y="10"/>
                    <a:pt x="41" y="0"/>
                    <a:pt x="0" y="28"/>
                  </a:cubicBezTo>
                  <a:cubicBezTo>
                    <a:pt x="9" y="34"/>
                    <a:pt x="18" y="42"/>
                    <a:pt x="24" y="51"/>
                  </a:cubicBezTo>
                  <a:cubicBezTo>
                    <a:pt x="445" y="656"/>
                    <a:pt x="445" y="656"/>
                    <a:pt x="445" y="656"/>
                  </a:cubicBezTo>
                  <a:cubicBezTo>
                    <a:pt x="464" y="684"/>
                    <a:pt x="466" y="720"/>
                    <a:pt x="450" y="749"/>
                  </a:cubicBezTo>
                  <a:cubicBezTo>
                    <a:pt x="434" y="779"/>
                    <a:pt x="403" y="797"/>
                    <a:pt x="369" y="797"/>
                  </a:cubicBezTo>
                  <a:cubicBezTo>
                    <a:pt x="472" y="797"/>
                    <a:pt x="472" y="797"/>
                    <a:pt x="472" y="797"/>
                  </a:cubicBezTo>
                  <a:cubicBezTo>
                    <a:pt x="505" y="797"/>
                    <a:pt x="536" y="779"/>
                    <a:pt x="552" y="749"/>
                  </a:cubicBezTo>
                  <a:cubicBezTo>
                    <a:pt x="568" y="720"/>
                    <a:pt x="566" y="684"/>
                    <a:pt x="547" y="656"/>
                  </a:cubicBezTo>
                  <a:close/>
                </a:path>
              </a:pathLst>
            </a:custGeom>
            <a:solidFill>
              <a:srgbClr val="7FA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7" name="Freeform 65"/>
            <p:cNvSpPr>
              <a:spLocks/>
            </p:cNvSpPr>
            <p:nvPr/>
          </p:nvSpPr>
          <p:spPr bwMode="auto">
            <a:xfrm>
              <a:off x="1242" y="1882"/>
              <a:ext cx="239" cy="52"/>
            </a:xfrm>
            <a:custGeom>
              <a:avLst/>
              <a:gdLst>
                <a:gd name="T0" fmla="*/ 1570 w 1570"/>
                <a:gd name="T1" fmla="*/ 137 h 341"/>
                <a:gd name="T2" fmla="*/ 1570 w 1570"/>
                <a:gd name="T3" fmla="*/ 341 h 341"/>
                <a:gd name="T4" fmla="*/ 853 w 1570"/>
                <a:gd name="T5" fmla="*/ 341 h 341"/>
                <a:gd name="T6" fmla="*/ 785 w 1570"/>
                <a:gd name="T7" fmla="*/ 273 h 341"/>
                <a:gd name="T8" fmla="*/ 785 w 1570"/>
                <a:gd name="T9" fmla="*/ 205 h 341"/>
                <a:gd name="T10" fmla="*/ 717 w 1570"/>
                <a:gd name="T11" fmla="*/ 137 h 341"/>
                <a:gd name="T12" fmla="*/ 0 w 1570"/>
                <a:gd name="T13" fmla="*/ 137 h 341"/>
                <a:gd name="T14" fmla="*/ 137 w 1570"/>
                <a:gd name="T15" fmla="*/ 0 h 341"/>
                <a:gd name="T16" fmla="*/ 1434 w 1570"/>
                <a:gd name="T17" fmla="*/ 0 h 341"/>
                <a:gd name="T18" fmla="*/ 1570 w 1570"/>
                <a:gd name="T19" fmla="*/ 13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0" h="341">
                  <a:moveTo>
                    <a:pt x="1570" y="137"/>
                  </a:moveTo>
                  <a:cubicBezTo>
                    <a:pt x="1570" y="341"/>
                    <a:pt x="1570" y="341"/>
                    <a:pt x="1570" y="341"/>
                  </a:cubicBezTo>
                  <a:cubicBezTo>
                    <a:pt x="853" y="341"/>
                    <a:pt x="853" y="341"/>
                    <a:pt x="853" y="341"/>
                  </a:cubicBezTo>
                  <a:cubicBezTo>
                    <a:pt x="816" y="341"/>
                    <a:pt x="785" y="311"/>
                    <a:pt x="785" y="273"/>
                  </a:cubicBezTo>
                  <a:cubicBezTo>
                    <a:pt x="785" y="205"/>
                    <a:pt x="785" y="205"/>
                    <a:pt x="785" y="205"/>
                  </a:cubicBezTo>
                  <a:cubicBezTo>
                    <a:pt x="785" y="167"/>
                    <a:pt x="755" y="137"/>
                    <a:pt x="717" y="13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61"/>
                    <a:pt x="61" y="0"/>
                    <a:pt x="137" y="0"/>
                  </a:cubicBezTo>
                  <a:cubicBezTo>
                    <a:pt x="1434" y="0"/>
                    <a:pt x="1434" y="0"/>
                    <a:pt x="1434" y="0"/>
                  </a:cubicBezTo>
                  <a:cubicBezTo>
                    <a:pt x="1509" y="0"/>
                    <a:pt x="1570" y="61"/>
                    <a:pt x="1570" y="137"/>
                  </a:cubicBezTo>
                  <a:close/>
                </a:path>
              </a:pathLst>
            </a:custGeom>
            <a:solidFill>
              <a:srgbClr val="9B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8" name="Freeform 66"/>
            <p:cNvSpPr>
              <a:spLocks/>
            </p:cNvSpPr>
            <p:nvPr/>
          </p:nvSpPr>
          <p:spPr bwMode="auto">
            <a:xfrm>
              <a:off x="1445" y="1882"/>
              <a:ext cx="36" cy="52"/>
            </a:xfrm>
            <a:custGeom>
              <a:avLst/>
              <a:gdLst>
                <a:gd name="T0" fmla="*/ 103 w 239"/>
                <a:gd name="T1" fmla="*/ 0 h 341"/>
                <a:gd name="T2" fmla="*/ 0 w 239"/>
                <a:gd name="T3" fmla="*/ 0 h 341"/>
                <a:gd name="T4" fmla="*/ 137 w 239"/>
                <a:gd name="T5" fmla="*/ 137 h 341"/>
                <a:gd name="T6" fmla="*/ 137 w 239"/>
                <a:gd name="T7" fmla="*/ 341 h 341"/>
                <a:gd name="T8" fmla="*/ 239 w 239"/>
                <a:gd name="T9" fmla="*/ 341 h 341"/>
                <a:gd name="T10" fmla="*/ 239 w 239"/>
                <a:gd name="T11" fmla="*/ 137 h 341"/>
                <a:gd name="T12" fmla="*/ 103 w 239"/>
                <a:gd name="T1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9" h="341">
                  <a:moveTo>
                    <a:pt x="10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6" y="0"/>
                    <a:pt x="137" y="61"/>
                    <a:pt x="137" y="137"/>
                  </a:cubicBezTo>
                  <a:cubicBezTo>
                    <a:pt x="137" y="341"/>
                    <a:pt x="137" y="341"/>
                    <a:pt x="137" y="341"/>
                  </a:cubicBezTo>
                  <a:cubicBezTo>
                    <a:pt x="239" y="341"/>
                    <a:pt x="239" y="341"/>
                    <a:pt x="239" y="341"/>
                  </a:cubicBezTo>
                  <a:cubicBezTo>
                    <a:pt x="239" y="137"/>
                    <a:pt x="239" y="137"/>
                    <a:pt x="239" y="137"/>
                  </a:cubicBezTo>
                  <a:cubicBezTo>
                    <a:pt x="239" y="61"/>
                    <a:pt x="178" y="0"/>
                    <a:pt x="103" y="0"/>
                  </a:cubicBezTo>
                  <a:close/>
                </a:path>
              </a:pathLst>
            </a:custGeom>
            <a:solidFill>
              <a:srgbClr val="7FA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9" name="Freeform 67"/>
            <p:cNvSpPr>
              <a:spLocks/>
            </p:cNvSpPr>
            <p:nvPr/>
          </p:nvSpPr>
          <p:spPr bwMode="auto">
            <a:xfrm>
              <a:off x="1242" y="1903"/>
              <a:ext cx="239" cy="52"/>
            </a:xfrm>
            <a:custGeom>
              <a:avLst/>
              <a:gdLst>
                <a:gd name="T0" fmla="*/ 1570 w 1570"/>
                <a:gd name="T1" fmla="*/ 204 h 341"/>
                <a:gd name="T2" fmla="*/ 1570 w 1570"/>
                <a:gd name="T3" fmla="*/ 341 h 341"/>
                <a:gd name="T4" fmla="*/ 0 w 1570"/>
                <a:gd name="T5" fmla="*/ 341 h 341"/>
                <a:gd name="T6" fmla="*/ 0 w 1570"/>
                <a:gd name="T7" fmla="*/ 0 h 341"/>
                <a:gd name="T8" fmla="*/ 717 w 1570"/>
                <a:gd name="T9" fmla="*/ 0 h 341"/>
                <a:gd name="T10" fmla="*/ 785 w 1570"/>
                <a:gd name="T11" fmla="*/ 68 h 341"/>
                <a:gd name="T12" fmla="*/ 785 w 1570"/>
                <a:gd name="T13" fmla="*/ 136 h 341"/>
                <a:gd name="T14" fmla="*/ 853 w 1570"/>
                <a:gd name="T15" fmla="*/ 204 h 341"/>
                <a:gd name="T16" fmla="*/ 1570 w 1570"/>
                <a:gd name="T17" fmla="*/ 20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0" h="341">
                  <a:moveTo>
                    <a:pt x="1570" y="204"/>
                  </a:moveTo>
                  <a:cubicBezTo>
                    <a:pt x="1570" y="341"/>
                    <a:pt x="1570" y="341"/>
                    <a:pt x="1570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755" y="0"/>
                    <a:pt x="785" y="30"/>
                    <a:pt x="785" y="68"/>
                  </a:cubicBezTo>
                  <a:cubicBezTo>
                    <a:pt x="785" y="136"/>
                    <a:pt x="785" y="136"/>
                    <a:pt x="785" y="136"/>
                  </a:cubicBezTo>
                  <a:cubicBezTo>
                    <a:pt x="785" y="174"/>
                    <a:pt x="816" y="204"/>
                    <a:pt x="853" y="204"/>
                  </a:cubicBezTo>
                  <a:lnTo>
                    <a:pt x="1570" y="204"/>
                  </a:lnTo>
                  <a:close/>
                </a:path>
              </a:pathLst>
            </a:custGeom>
            <a:solidFill>
              <a:srgbClr val="E8ED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0" name="Rectangle 68"/>
            <p:cNvSpPr>
              <a:spLocks noChangeArrowheads="1"/>
            </p:cNvSpPr>
            <p:nvPr/>
          </p:nvSpPr>
          <p:spPr bwMode="auto">
            <a:xfrm>
              <a:off x="1466" y="1934"/>
              <a:ext cx="15" cy="21"/>
            </a:xfrm>
            <a:prstGeom prst="rect">
              <a:avLst/>
            </a:prstGeom>
            <a:solidFill>
              <a:srgbClr val="CAD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1" name="Freeform 69"/>
            <p:cNvSpPr>
              <a:spLocks/>
            </p:cNvSpPr>
            <p:nvPr/>
          </p:nvSpPr>
          <p:spPr bwMode="auto">
            <a:xfrm>
              <a:off x="1481" y="1903"/>
              <a:ext cx="21" cy="52"/>
            </a:xfrm>
            <a:custGeom>
              <a:avLst/>
              <a:gdLst>
                <a:gd name="T0" fmla="*/ 137 w 137"/>
                <a:gd name="T1" fmla="*/ 136 h 341"/>
                <a:gd name="T2" fmla="*/ 137 w 137"/>
                <a:gd name="T3" fmla="*/ 341 h 341"/>
                <a:gd name="T4" fmla="*/ 0 w 137"/>
                <a:gd name="T5" fmla="*/ 341 h 341"/>
                <a:gd name="T6" fmla="*/ 0 w 137"/>
                <a:gd name="T7" fmla="*/ 0 h 341"/>
                <a:gd name="T8" fmla="*/ 137 w 137"/>
                <a:gd name="T9" fmla="*/ 13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341">
                  <a:moveTo>
                    <a:pt x="137" y="136"/>
                  </a:moveTo>
                  <a:cubicBezTo>
                    <a:pt x="137" y="341"/>
                    <a:pt x="137" y="341"/>
                    <a:pt x="137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6" y="0"/>
                    <a:pt x="137" y="61"/>
                    <a:pt x="137" y="136"/>
                  </a:cubicBezTo>
                  <a:close/>
                </a:path>
              </a:pathLst>
            </a:custGeom>
            <a:solidFill>
              <a:srgbClr val="7FA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2" name="Rectangle 70"/>
            <p:cNvSpPr>
              <a:spLocks noChangeArrowheads="1"/>
            </p:cNvSpPr>
            <p:nvPr/>
          </p:nvSpPr>
          <p:spPr bwMode="auto">
            <a:xfrm>
              <a:off x="1481" y="1955"/>
              <a:ext cx="21" cy="21"/>
            </a:xfrm>
            <a:prstGeom prst="rect">
              <a:avLst/>
            </a:prstGeom>
            <a:solidFill>
              <a:srgbClr val="CAD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3" name="Freeform 71"/>
            <p:cNvSpPr>
              <a:spLocks/>
            </p:cNvSpPr>
            <p:nvPr/>
          </p:nvSpPr>
          <p:spPr bwMode="auto">
            <a:xfrm>
              <a:off x="1502" y="1924"/>
              <a:ext cx="21" cy="52"/>
            </a:xfrm>
            <a:custGeom>
              <a:avLst/>
              <a:gdLst>
                <a:gd name="T0" fmla="*/ 136 w 136"/>
                <a:gd name="T1" fmla="*/ 137 h 342"/>
                <a:gd name="T2" fmla="*/ 136 w 136"/>
                <a:gd name="T3" fmla="*/ 342 h 342"/>
                <a:gd name="T4" fmla="*/ 0 w 136"/>
                <a:gd name="T5" fmla="*/ 342 h 342"/>
                <a:gd name="T6" fmla="*/ 0 w 136"/>
                <a:gd name="T7" fmla="*/ 0 h 342"/>
                <a:gd name="T8" fmla="*/ 136 w 136"/>
                <a:gd name="T9" fmla="*/ 137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42">
                  <a:moveTo>
                    <a:pt x="136" y="137"/>
                  </a:moveTo>
                  <a:cubicBezTo>
                    <a:pt x="136" y="342"/>
                    <a:pt x="136" y="342"/>
                    <a:pt x="136" y="342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5" y="0"/>
                    <a:pt x="136" y="61"/>
                    <a:pt x="136" y="137"/>
                  </a:cubicBezTo>
                  <a:close/>
                </a:path>
              </a:pathLst>
            </a:custGeom>
            <a:solidFill>
              <a:srgbClr val="A4C2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" name="Rectangle 72"/>
            <p:cNvSpPr>
              <a:spLocks noChangeArrowheads="1"/>
            </p:cNvSpPr>
            <p:nvPr/>
          </p:nvSpPr>
          <p:spPr bwMode="auto">
            <a:xfrm>
              <a:off x="1502" y="1976"/>
              <a:ext cx="21" cy="20"/>
            </a:xfrm>
            <a:prstGeom prst="rect">
              <a:avLst/>
            </a:prstGeom>
            <a:solidFill>
              <a:srgbClr val="E8ED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5" name="Rectangle 73"/>
            <p:cNvSpPr>
              <a:spLocks noChangeArrowheads="1"/>
            </p:cNvSpPr>
            <p:nvPr/>
          </p:nvSpPr>
          <p:spPr bwMode="auto">
            <a:xfrm>
              <a:off x="1523" y="1996"/>
              <a:ext cx="21" cy="21"/>
            </a:xfrm>
            <a:prstGeom prst="rect">
              <a:avLst/>
            </a:prstGeom>
            <a:solidFill>
              <a:srgbClr val="CAD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6" name="Freeform 74"/>
            <p:cNvSpPr>
              <a:spLocks/>
            </p:cNvSpPr>
            <p:nvPr/>
          </p:nvSpPr>
          <p:spPr bwMode="auto">
            <a:xfrm>
              <a:off x="1523" y="1945"/>
              <a:ext cx="21" cy="51"/>
            </a:xfrm>
            <a:custGeom>
              <a:avLst/>
              <a:gdLst>
                <a:gd name="T0" fmla="*/ 137 w 137"/>
                <a:gd name="T1" fmla="*/ 136 h 341"/>
                <a:gd name="T2" fmla="*/ 137 w 137"/>
                <a:gd name="T3" fmla="*/ 341 h 341"/>
                <a:gd name="T4" fmla="*/ 0 w 137"/>
                <a:gd name="T5" fmla="*/ 341 h 341"/>
                <a:gd name="T6" fmla="*/ 0 w 137"/>
                <a:gd name="T7" fmla="*/ 0 h 341"/>
                <a:gd name="T8" fmla="*/ 137 w 137"/>
                <a:gd name="T9" fmla="*/ 13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341">
                  <a:moveTo>
                    <a:pt x="137" y="136"/>
                  </a:moveTo>
                  <a:cubicBezTo>
                    <a:pt x="137" y="341"/>
                    <a:pt x="137" y="341"/>
                    <a:pt x="137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6" y="0"/>
                    <a:pt x="137" y="61"/>
                    <a:pt x="137" y="136"/>
                  </a:cubicBezTo>
                  <a:close/>
                </a:path>
              </a:pathLst>
            </a:custGeom>
            <a:solidFill>
              <a:srgbClr val="7FA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7" name="Freeform 75"/>
            <p:cNvSpPr>
              <a:spLocks/>
            </p:cNvSpPr>
            <p:nvPr/>
          </p:nvSpPr>
          <p:spPr bwMode="auto">
            <a:xfrm>
              <a:off x="1242" y="1882"/>
              <a:ext cx="99" cy="301"/>
            </a:xfrm>
            <a:custGeom>
              <a:avLst/>
              <a:gdLst>
                <a:gd name="T0" fmla="*/ 137 w 649"/>
                <a:gd name="T1" fmla="*/ 1570 h 1980"/>
                <a:gd name="T2" fmla="*/ 273 w 649"/>
                <a:gd name="T3" fmla="*/ 1707 h 1980"/>
                <a:gd name="T4" fmla="*/ 410 w 649"/>
                <a:gd name="T5" fmla="*/ 1843 h 1980"/>
                <a:gd name="T6" fmla="*/ 546 w 649"/>
                <a:gd name="T7" fmla="*/ 1980 h 1980"/>
                <a:gd name="T8" fmla="*/ 649 w 649"/>
                <a:gd name="T9" fmla="*/ 1980 h 1980"/>
                <a:gd name="T10" fmla="*/ 512 w 649"/>
                <a:gd name="T11" fmla="*/ 1843 h 1980"/>
                <a:gd name="T12" fmla="*/ 376 w 649"/>
                <a:gd name="T13" fmla="*/ 1707 h 1980"/>
                <a:gd name="T14" fmla="*/ 239 w 649"/>
                <a:gd name="T15" fmla="*/ 1570 h 1980"/>
                <a:gd name="T16" fmla="*/ 103 w 649"/>
                <a:gd name="T17" fmla="*/ 1434 h 1980"/>
                <a:gd name="T18" fmla="*/ 103 w 649"/>
                <a:gd name="T19" fmla="*/ 137 h 1980"/>
                <a:gd name="T20" fmla="*/ 239 w 649"/>
                <a:gd name="T21" fmla="*/ 0 h 1980"/>
                <a:gd name="T22" fmla="*/ 137 w 649"/>
                <a:gd name="T23" fmla="*/ 0 h 1980"/>
                <a:gd name="T24" fmla="*/ 0 w 649"/>
                <a:gd name="T25" fmla="*/ 137 h 1980"/>
                <a:gd name="T26" fmla="*/ 0 w 649"/>
                <a:gd name="T27" fmla="*/ 1434 h 1980"/>
                <a:gd name="T28" fmla="*/ 137 w 649"/>
                <a:gd name="T29" fmla="*/ 157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9" h="1980">
                  <a:moveTo>
                    <a:pt x="137" y="1570"/>
                  </a:moveTo>
                  <a:cubicBezTo>
                    <a:pt x="137" y="1646"/>
                    <a:pt x="198" y="1707"/>
                    <a:pt x="273" y="1707"/>
                  </a:cubicBezTo>
                  <a:cubicBezTo>
                    <a:pt x="273" y="1782"/>
                    <a:pt x="334" y="1843"/>
                    <a:pt x="410" y="1843"/>
                  </a:cubicBezTo>
                  <a:cubicBezTo>
                    <a:pt x="410" y="1919"/>
                    <a:pt x="471" y="1980"/>
                    <a:pt x="546" y="1980"/>
                  </a:cubicBezTo>
                  <a:cubicBezTo>
                    <a:pt x="649" y="1980"/>
                    <a:pt x="649" y="1980"/>
                    <a:pt x="649" y="1980"/>
                  </a:cubicBezTo>
                  <a:cubicBezTo>
                    <a:pt x="573" y="1980"/>
                    <a:pt x="512" y="1919"/>
                    <a:pt x="512" y="1843"/>
                  </a:cubicBezTo>
                  <a:cubicBezTo>
                    <a:pt x="437" y="1843"/>
                    <a:pt x="376" y="1782"/>
                    <a:pt x="376" y="1707"/>
                  </a:cubicBezTo>
                  <a:cubicBezTo>
                    <a:pt x="300" y="1707"/>
                    <a:pt x="239" y="1646"/>
                    <a:pt x="239" y="1570"/>
                  </a:cubicBezTo>
                  <a:cubicBezTo>
                    <a:pt x="164" y="1570"/>
                    <a:pt x="103" y="1509"/>
                    <a:pt x="103" y="1434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61"/>
                    <a:pt x="164" y="0"/>
                    <a:pt x="23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61" y="0"/>
                    <a:pt x="0" y="61"/>
                    <a:pt x="0" y="137"/>
                  </a:cubicBezTo>
                  <a:cubicBezTo>
                    <a:pt x="0" y="1434"/>
                    <a:pt x="0" y="1434"/>
                    <a:pt x="0" y="1434"/>
                  </a:cubicBezTo>
                  <a:cubicBezTo>
                    <a:pt x="0" y="1509"/>
                    <a:pt x="61" y="1570"/>
                    <a:pt x="137" y="15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8" name="Rectangle 76"/>
            <p:cNvSpPr>
              <a:spLocks noChangeArrowheads="1"/>
            </p:cNvSpPr>
            <p:nvPr/>
          </p:nvSpPr>
          <p:spPr bwMode="auto">
            <a:xfrm>
              <a:off x="1237" y="2059"/>
              <a:ext cx="10" cy="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9" name="Freeform 77"/>
            <p:cNvSpPr>
              <a:spLocks noEditPoints="1"/>
            </p:cNvSpPr>
            <p:nvPr/>
          </p:nvSpPr>
          <p:spPr bwMode="auto">
            <a:xfrm>
              <a:off x="1272" y="1970"/>
              <a:ext cx="169" cy="130"/>
            </a:xfrm>
            <a:custGeom>
              <a:avLst/>
              <a:gdLst>
                <a:gd name="T0" fmla="*/ 133 w 1106"/>
                <a:gd name="T1" fmla="*/ 854 h 854"/>
                <a:gd name="T2" fmla="*/ 974 w 1106"/>
                <a:gd name="T3" fmla="*/ 854 h 854"/>
                <a:gd name="T4" fmla="*/ 1085 w 1106"/>
                <a:gd name="T5" fmla="*/ 787 h 854"/>
                <a:gd name="T6" fmla="*/ 1077 w 1106"/>
                <a:gd name="T7" fmla="*/ 659 h 854"/>
                <a:gd name="T8" fmla="*/ 656 w 1106"/>
                <a:gd name="T9" fmla="*/ 54 h 854"/>
                <a:gd name="T10" fmla="*/ 553 w 1106"/>
                <a:gd name="T11" fmla="*/ 0 h 854"/>
                <a:gd name="T12" fmla="*/ 450 w 1106"/>
                <a:gd name="T13" fmla="*/ 54 h 854"/>
                <a:gd name="T14" fmla="*/ 29 w 1106"/>
                <a:gd name="T15" fmla="*/ 659 h 854"/>
                <a:gd name="T16" fmla="*/ 21 w 1106"/>
                <a:gd name="T17" fmla="*/ 787 h 854"/>
                <a:gd name="T18" fmla="*/ 133 w 1106"/>
                <a:gd name="T19" fmla="*/ 854 h 854"/>
                <a:gd name="T20" fmla="*/ 85 w 1106"/>
                <a:gd name="T21" fmla="*/ 698 h 854"/>
                <a:gd name="T22" fmla="*/ 506 w 1106"/>
                <a:gd name="T23" fmla="*/ 93 h 854"/>
                <a:gd name="T24" fmla="*/ 553 w 1106"/>
                <a:gd name="T25" fmla="*/ 69 h 854"/>
                <a:gd name="T26" fmla="*/ 600 w 1106"/>
                <a:gd name="T27" fmla="*/ 93 h 854"/>
                <a:gd name="T28" fmla="*/ 1021 w 1106"/>
                <a:gd name="T29" fmla="*/ 698 h 854"/>
                <a:gd name="T30" fmla="*/ 1024 w 1106"/>
                <a:gd name="T31" fmla="*/ 755 h 854"/>
                <a:gd name="T32" fmla="*/ 974 w 1106"/>
                <a:gd name="T33" fmla="*/ 785 h 854"/>
                <a:gd name="T34" fmla="*/ 133 w 1106"/>
                <a:gd name="T35" fmla="*/ 785 h 854"/>
                <a:gd name="T36" fmla="*/ 82 w 1106"/>
                <a:gd name="T37" fmla="*/ 755 h 854"/>
                <a:gd name="T38" fmla="*/ 85 w 1106"/>
                <a:gd name="T39" fmla="*/ 698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06" h="854">
                  <a:moveTo>
                    <a:pt x="133" y="854"/>
                  </a:moveTo>
                  <a:cubicBezTo>
                    <a:pt x="974" y="854"/>
                    <a:pt x="974" y="854"/>
                    <a:pt x="974" y="854"/>
                  </a:cubicBezTo>
                  <a:cubicBezTo>
                    <a:pt x="1020" y="854"/>
                    <a:pt x="1063" y="828"/>
                    <a:pt x="1085" y="787"/>
                  </a:cubicBezTo>
                  <a:cubicBezTo>
                    <a:pt x="1106" y="746"/>
                    <a:pt x="1103" y="697"/>
                    <a:pt x="1077" y="659"/>
                  </a:cubicBezTo>
                  <a:cubicBezTo>
                    <a:pt x="656" y="54"/>
                    <a:pt x="656" y="54"/>
                    <a:pt x="656" y="54"/>
                  </a:cubicBezTo>
                  <a:cubicBezTo>
                    <a:pt x="633" y="20"/>
                    <a:pt x="594" y="0"/>
                    <a:pt x="553" y="0"/>
                  </a:cubicBezTo>
                  <a:cubicBezTo>
                    <a:pt x="512" y="0"/>
                    <a:pt x="473" y="20"/>
                    <a:pt x="450" y="54"/>
                  </a:cubicBezTo>
                  <a:cubicBezTo>
                    <a:pt x="29" y="659"/>
                    <a:pt x="29" y="659"/>
                    <a:pt x="29" y="659"/>
                  </a:cubicBezTo>
                  <a:cubicBezTo>
                    <a:pt x="3" y="697"/>
                    <a:pt x="0" y="746"/>
                    <a:pt x="21" y="787"/>
                  </a:cubicBezTo>
                  <a:cubicBezTo>
                    <a:pt x="43" y="828"/>
                    <a:pt x="86" y="854"/>
                    <a:pt x="133" y="854"/>
                  </a:cubicBezTo>
                  <a:close/>
                  <a:moveTo>
                    <a:pt x="85" y="698"/>
                  </a:moveTo>
                  <a:cubicBezTo>
                    <a:pt x="506" y="93"/>
                    <a:pt x="506" y="93"/>
                    <a:pt x="506" y="93"/>
                  </a:cubicBezTo>
                  <a:cubicBezTo>
                    <a:pt x="517" y="78"/>
                    <a:pt x="534" y="69"/>
                    <a:pt x="553" y="69"/>
                  </a:cubicBezTo>
                  <a:cubicBezTo>
                    <a:pt x="572" y="69"/>
                    <a:pt x="590" y="78"/>
                    <a:pt x="600" y="93"/>
                  </a:cubicBezTo>
                  <a:cubicBezTo>
                    <a:pt x="1021" y="698"/>
                    <a:pt x="1021" y="698"/>
                    <a:pt x="1021" y="698"/>
                  </a:cubicBezTo>
                  <a:cubicBezTo>
                    <a:pt x="1033" y="715"/>
                    <a:pt x="1034" y="737"/>
                    <a:pt x="1024" y="755"/>
                  </a:cubicBezTo>
                  <a:cubicBezTo>
                    <a:pt x="1015" y="774"/>
                    <a:pt x="995" y="786"/>
                    <a:pt x="974" y="785"/>
                  </a:cubicBezTo>
                  <a:cubicBezTo>
                    <a:pt x="133" y="785"/>
                    <a:pt x="133" y="785"/>
                    <a:pt x="133" y="785"/>
                  </a:cubicBezTo>
                  <a:cubicBezTo>
                    <a:pt x="111" y="786"/>
                    <a:pt x="91" y="774"/>
                    <a:pt x="82" y="755"/>
                  </a:cubicBezTo>
                  <a:cubicBezTo>
                    <a:pt x="72" y="737"/>
                    <a:pt x="73" y="715"/>
                    <a:pt x="85" y="698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0" name="Oval 78"/>
            <p:cNvSpPr>
              <a:spLocks noChangeArrowheads="1"/>
            </p:cNvSpPr>
            <p:nvPr/>
          </p:nvSpPr>
          <p:spPr bwMode="auto">
            <a:xfrm>
              <a:off x="1237" y="2074"/>
              <a:ext cx="10" cy="10"/>
            </a:xfrm>
            <a:prstGeom prst="ellipse">
              <a:avLst/>
            </a:prstGeom>
            <a:solidFill>
              <a:srgbClr val="428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1" name="Freeform 79"/>
            <p:cNvSpPr>
              <a:spLocks noEditPoints="1"/>
            </p:cNvSpPr>
            <p:nvPr/>
          </p:nvSpPr>
          <p:spPr bwMode="auto">
            <a:xfrm>
              <a:off x="1237" y="1877"/>
              <a:ext cx="312" cy="311"/>
            </a:xfrm>
            <a:custGeom>
              <a:avLst/>
              <a:gdLst>
                <a:gd name="T0" fmla="*/ 1772 w 2048"/>
                <a:gd name="T1" fmla="*/ 276 h 2048"/>
                <a:gd name="T2" fmla="*/ 1468 w 2048"/>
                <a:gd name="T3" fmla="*/ 0 h 2048"/>
                <a:gd name="T4" fmla="*/ 0 w 2048"/>
                <a:gd name="T5" fmla="*/ 171 h 2048"/>
                <a:gd name="T6" fmla="*/ 34 w 2048"/>
                <a:gd name="T7" fmla="*/ 1229 h 2048"/>
                <a:gd name="T8" fmla="*/ 68 w 2048"/>
                <a:gd name="T9" fmla="*/ 546 h 2048"/>
                <a:gd name="T10" fmla="*/ 1570 w 2048"/>
                <a:gd name="T11" fmla="*/ 1468 h 2048"/>
                <a:gd name="T12" fmla="*/ 171 w 2048"/>
                <a:gd name="T13" fmla="*/ 1570 h 2048"/>
                <a:gd name="T14" fmla="*/ 34 w 2048"/>
                <a:gd name="T15" fmla="*/ 1434 h 2048"/>
                <a:gd name="T16" fmla="*/ 140 w 2048"/>
                <a:gd name="T17" fmla="*/ 1635 h 2048"/>
                <a:gd name="T18" fmla="*/ 413 w 2048"/>
                <a:gd name="T19" fmla="*/ 1908 h 2048"/>
                <a:gd name="T20" fmla="*/ 1877 w 2048"/>
                <a:gd name="T21" fmla="*/ 2048 h 2048"/>
                <a:gd name="T22" fmla="*/ 2048 w 2048"/>
                <a:gd name="T23" fmla="*/ 580 h 2048"/>
                <a:gd name="T24" fmla="*/ 1980 w 2048"/>
                <a:gd name="T25" fmla="*/ 580 h 2048"/>
                <a:gd name="T26" fmla="*/ 1911 w 2048"/>
                <a:gd name="T27" fmla="*/ 751 h 2048"/>
                <a:gd name="T28" fmla="*/ 1980 w 2048"/>
                <a:gd name="T29" fmla="*/ 580 h 2048"/>
                <a:gd name="T30" fmla="*/ 1707 w 2048"/>
                <a:gd name="T31" fmla="*/ 614 h 2048"/>
                <a:gd name="T32" fmla="*/ 1638 w 2048"/>
                <a:gd name="T33" fmla="*/ 546 h 2048"/>
                <a:gd name="T34" fmla="*/ 1775 w 2048"/>
                <a:gd name="T35" fmla="*/ 683 h 2048"/>
                <a:gd name="T36" fmla="*/ 1843 w 2048"/>
                <a:gd name="T37" fmla="*/ 751 h 2048"/>
                <a:gd name="T38" fmla="*/ 1775 w 2048"/>
                <a:gd name="T39" fmla="*/ 683 h 2048"/>
                <a:gd name="T40" fmla="*/ 1980 w 2048"/>
                <a:gd name="T41" fmla="*/ 819 h 2048"/>
                <a:gd name="T42" fmla="*/ 1911 w 2048"/>
                <a:gd name="T43" fmla="*/ 887 h 2048"/>
                <a:gd name="T44" fmla="*/ 1843 w 2048"/>
                <a:gd name="T45" fmla="*/ 444 h 2048"/>
                <a:gd name="T46" fmla="*/ 1775 w 2048"/>
                <a:gd name="T47" fmla="*/ 614 h 2048"/>
                <a:gd name="T48" fmla="*/ 1843 w 2048"/>
                <a:gd name="T49" fmla="*/ 444 h 2048"/>
                <a:gd name="T50" fmla="*/ 1707 w 2048"/>
                <a:gd name="T51" fmla="*/ 478 h 2048"/>
                <a:gd name="T52" fmla="*/ 1638 w 2048"/>
                <a:gd name="T53" fmla="*/ 211 h 2048"/>
                <a:gd name="T54" fmla="*/ 171 w 2048"/>
                <a:gd name="T55" fmla="*/ 68 h 2048"/>
                <a:gd name="T56" fmla="*/ 1570 w 2048"/>
                <a:gd name="T57" fmla="*/ 171 h 2048"/>
                <a:gd name="T58" fmla="*/ 887 w 2048"/>
                <a:gd name="T59" fmla="*/ 341 h 2048"/>
                <a:gd name="T60" fmla="*/ 853 w 2048"/>
                <a:gd name="T61" fmla="*/ 239 h 2048"/>
                <a:gd name="T62" fmla="*/ 75 w 2048"/>
                <a:gd name="T63" fmla="*/ 137 h 2048"/>
                <a:gd name="T64" fmla="*/ 68 w 2048"/>
                <a:gd name="T65" fmla="*/ 478 h 2048"/>
                <a:gd name="T66" fmla="*/ 751 w 2048"/>
                <a:gd name="T67" fmla="*/ 205 h 2048"/>
                <a:gd name="T68" fmla="*/ 785 w 2048"/>
                <a:gd name="T69" fmla="*/ 307 h 2048"/>
                <a:gd name="T70" fmla="*/ 1570 w 2048"/>
                <a:gd name="T71" fmla="*/ 410 h 2048"/>
                <a:gd name="T72" fmla="*/ 68 w 2048"/>
                <a:gd name="T73" fmla="*/ 478 h 2048"/>
                <a:gd name="T74" fmla="*/ 1468 w 2048"/>
                <a:gd name="T75" fmla="*/ 1638 h 2048"/>
                <a:gd name="T76" fmla="*/ 1638 w 2048"/>
                <a:gd name="T77" fmla="*/ 683 h 2048"/>
                <a:gd name="T78" fmla="*/ 1707 w 2048"/>
                <a:gd name="T79" fmla="*/ 1604 h 2048"/>
                <a:gd name="T80" fmla="*/ 307 w 2048"/>
                <a:gd name="T81" fmla="*/ 1707 h 2048"/>
                <a:gd name="T82" fmla="*/ 348 w 2048"/>
                <a:gd name="T83" fmla="*/ 1775 h 2048"/>
                <a:gd name="T84" fmla="*/ 1775 w 2048"/>
                <a:gd name="T85" fmla="*/ 1604 h 2048"/>
                <a:gd name="T86" fmla="*/ 1843 w 2048"/>
                <a:gd name="T87" fmla="*/ 819 h 2048"/>
                <a:gd name="T88" fmla="*/ 1741 w 2048"/>
                <a:gd name="T89" fmla="*/ 1843 h 2048"/>
                <a:gd name="T90" fmla="*/ 348 w 2048"/>
                <a:gd name="T91" fmla="*/ 1775 h 2048"/>
                <a:gd name="T92" fmla="*/ 580 w 2048"/>
                <a:gd name="T93" fmla="*/ 1980 h 2048"/>
                <a:gd name="T94" fmla="*/ 1741 w 2048"/>
                <a:gd name="T95" fmla="*/ 1911 h 2048"/>
                <a:gd name="T96" fmla="*/ 1911 w 2048"/>
                <a:gd name="T97" fmla="*/ 956 h 2048"/>
                <a:gd name="T98" fmla="*/ 1980 w 2048"/>
                <a:gd name="T99" fmla="*/ 1877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48" h="2048">
                  <a:moveTo>
                    <a:pt x="1908" y="413"/>
                  </a:moveTo>
                  <a:cubicBezTo>
                    <a:pt x="1895" y="343"/>
                    <a:pt x="1841" y="289"/>
                    <a:pt x="1772" y="276"/>
                  </a:cubicBezTo>
                  <a:cubicBezTo>
                    <a:pt x="1759" y="207"/>
                    <a:pt x="1705" y="153"/>
                    <a:pt x="1635" y="140"/>
                  </a:cubicBezTo>
                  <a:cubicBezTo>
                    <a:pt x="1620" y="59"/>
                    <a:pt x="1550" y="0"/>
                    <a:pt x="1468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76" y="0"/>
                    <a:pt x="0" y="76"/>
                    <a:pt x="0" y="171"/>
                  </a:cubicBezTo>
                  <a:cubicBezTo>
                    <a:pt x="0" y="1195"/>
                    <a:pt x="0" y="1195"/>
                    <a:pt x="0" y="1195"/>
                  </a:cubicBezTo>
                  <a:cubicBezTo>
                    <a:pt x="0" y="1214"/>
                    <a:pt x="15" y="1229"/>
                    <a:pt x="34" y="1229"/>
                  </a:cubicBezTo>
                  <a:cubicBezTo>
                    <a:pt x="53" y="1229"/>
                    <a:pt x="68" y="1214"/>
                    <a:pt x="68" y="1195"/>
                  </a:cubicBezTo>
                  <a:cubicBezTo>
                    <a:pt x="68" y="546"/>
                    <a:pt x="68" y="546"/>
                    <a:pt x="68" y="546"/>
                  </a:cubicBezTo>
                  <a:cubicBezTo>
                    <a:pt x="1570" y="546"/>
                    <a:pt x="1570" y="546"/>
                    <a:pt x="1570" y="546"/>
                  </a:cubicBezTo>
                  <a:cubicBezTo>
                    <a:pt x="1570" y="1468"/>
                    <a:pt x="1570" y="1468"/>
                    <a:pt x="1570" y="1468"/>
                  </a:cubicBezTo>
                  <a:cubicBezTo>
                    <a:pt x="1570" y="1524"/>
                    <a:pt x="1524" y="1570"/>
                    <a:pt x="1468" y="1570"/>
                  </a:cubicBezTo>
                  <a:cubicBezTo>
                    <a:pt x="171" y="1570"/>
                    <a:pt x="171" y="1570"/>
                    <a:pt x="171" y="1570"/>
                  </a:cubicBezTo>
                  <a:cubicBezTo>
                    <a:pt x="114" y="1570"/>
                    <a:pt x="68" y="1524"/>
                    <a:pt x="68" y="1468"/>
                  </a:cubicBezTo>
                  <a:cubicBezTo>
                    <a:pt x="68" y="1449"/>
                    <a:pt x="53" y="1434"/>
                    <a:pt x="34" y="1434"/>
                  </a:cubicBezTo>
                  <a:cubicBezTo>
                    <a:pt x="15" y="1434"/>
                    <a:pt x="0" y="1449"/>
                    <a:pt x="0" y="1468"/>
                  </a:cubicBezTo>
                  <a:cubicBezTo>
                    <a:pt x="0" y="1550"/>
                    <a:pt x="59" y="1620"/>
                    <a:pt x="140" y="1635"/>
                  </a:cubicBezTo>
                  <a:cubicBezTo>
                    <a:pt x="153" y="1705"/>
                    <a:pt x="207" y="1759"/>
                    <a:pt x="276" y="1772"/>
                  </a:cubicBezTo>
                  <a:cubicBezTo>
                    <a:pt x="289" y="1841"/>
                    <a:pt x="343" y="1895"/>
                    <a:pt x="413" y="1908"/>
                  </a:cubicBezTo>
                  <a:cubicBezTo>
                    <a:pt x="428" y="1989"/>
                    <a:pt x="498" y="2048"/>
                    <a:pt x="580" y="2048"/>
                  </a:cubicBezTo>
                  <a:cubicBezTo>
                    <a:pt x="1877" y="2048"/>
                    <a:pt x="1877" y="2048"/>
                    <a:pt x="1877" y="2048"/>
                  </a:cubicBezTo>
                  <a:cubicBezTo>
                    <a:pt x="1972" y="2048"/>
                    <a:pt x="2048" y="1972"/>
                    <a:pt x="2048" y="1877"/>
                  </a:cubicBezTo>
                  <a:cubicBezTo>
                    <a:pt x="2048" y="580"/>
                    <a:pt x="2048" y="580"/>
                    <a:pt x="2048" y="580"/>
                  </a:cubicBezTo>
                  <a:cubicBezTo>
                    <a:pt x="2048" y="498"/>
                    <a:pt x="1989" y="428"/>
                    <a:pt x="1908" y="413"/>
                  </a:cubicBezTo>
                  <a:close/>
                  <a:moveTo>
                    <a:pt x="1980" y="580"/>
                  </a:moveTo>
                  <a:cubicBezTo>
                    <a:pt x="1980" y="751"/>
                    <a:pt x="1980" y="751"/>
                    <a:pt x="1980" y="751"/>
                  </a:cubicBezTo>
                  <a:cubicBezTo>
                    <a:pt x="1911" y="751"/>
                    <a:pt x="1911" y="751"/>
                    <a:pt x="1911" y="751"/>
                  </a:cubicBezTo>
                  <a:cubicBezTo>
                    <a:pt x="1911" y="484"/>
                    <a:pt x="1911" y="484"/>
                    <a:pt x="1911" y="484"/>
                  </a:cubicBezTo>
                  <a:cubicBezTo>
                    <a:pt x="1952" y="499"/>
                    <a:pt x="1980" y="537"/>
                    <a:pt x="1980" y="580"/>
                  </a:cubicBezTo>
                  <a:close/>
                  <a:moveTo>
                    <a:pt x="1707" y="546"/>
                  </a:moveTo>
                  <a:cubicBezTo>
                    <a:pt x="1707" y="614"/>
                    <a:pt x="1707" y="614"/>
                    <a:pt x="1707" y="614"/>
                  </a:cubicBezTo>
                  <a:cubicBezTo>
                    <a:pt x="1638" y="614"/>
                    <a:pt x="1638" y="614"/>
                    <a:pt x="1638" y="614"/>
                  </a:cubicBezTo>
                  <a:cubicBezTo>
                    <a:pt x="1638" y="546"/>
                    <a:pt x="1638" y="546"/>
                    <a:pt x="1638" y="546"/>
                  </a:cubicBezTo>
                  <a:lnTo>
                    <a:pt x="1707" y="546"/>
                  </a:lnTo>
                  <a:close/>
                  <a:moveTo>
                    <a:pt x="1775" y="683"/>
                  </a:moveTo>
                  <a:cubicBezTo>
                    <a:pt x="1843" y="683"/>
                    <a:pt x="1843" y="683"/>
                    <a:pt x="1843" y="683"/>
                  </a:cubicBezTo>
                  <a:cubicBezTo>
                    <a:pt x="1843" y="751"/>
                    <a:pt x="1843" y="751"/>
                    <a:pt x="1843" y="751"/>
                  </a:cubicBezTo>
                  <a:cubicBezTo>
                    <a:pt x="1775" y="751"/>
                    <a:pt x="1775" y="751"/>
                    <a:pt x="1775" y="751"/>
                  </a:cubicBezTo>
                  <a:lnTo>
                    <a:pt x="1775" y="683"/>
                  </a:lnTo>
                  <a:close/>
                  <a:moveTo>
                    <a:pt x="1911" y="819"/>
                  </a:moveTo>
                  <a:cubicBezTo>
                    <a:pt x="1980" y="819"/>
                    <a:pt x="1980" y="819"/>
                    <a:pt x="1980" y="819"/>
                  </a:cubicBezTo>
                  <a:cubicBezTo>
                    <a:pt x="1980" y="887"/>
                    <a:pt x="1980" y="887"/>
                    <a:pt x="1980" y="887"/>
                  </a:cubicBezTo>
                  <a:cubicBezTo>
                    <a:pt x="1911" y="887"/>
                    <a:pt x="1911" y="887"/>
                    <a:pt x="1911" y="887"/>
                  </a:cubicBezTo>
                  <a:lnTo>
                    <a:pt x="1911" y="819"/>
                  </a:lnTo>
                  <a:close/>
                  <a:moveTo>
                    <a:pt x="1843" y="444"/>
                  </a:moveTo>
                  <a:cubicBezTo>
                    <a:pt x="1843" y="614"/>
                    <a:pt x="1843" y="614"/>
                    <a:pt x="1843" y="614"/>
                  </a:cubicBezTo>
                  <a:cubicBezTo>
                    <a:pt x="1775" y="614"/>
                    <a:pt x="1775" y="614"/>
                    <a:pt x="1775" y="614"/>
                  </a:cubicBezTo>
                  <a:cubicBezTo>
                    <a:pt x="1775" y="348"/>
                    <a:pt x="1775" y="348"/>
                    <a:pt x="1775" y="348"/>
                  </a:cubicBezTo>
                  <a:cubicBezTo>
                    <a:pt x="1816" y="362"/>
                    <a:pt x="1843" y="400"/>
                    <a:pt x="1843" y="444"/>
                  </a:cubicBezTo>
                  <a:close/>
                  <a:moveTo>
                    <a:pt x="1707" y="307"/>
                  </a:moveTo>
                  <a:cubicBezTo>
                    <a:pt x="1707" y="478"/>
                    <a:pt x="1707" y="478"/>
                    <a:pt x="1707" y="478"/>
                  </a:cubicBezTo>
                  <a:cubicBezTo>
                    <a:pt x="1638" y="478"/>
                    <a:pt x="1638" y="478"/>
                    <a:pt x="1638" y="478"/>
                  </a:cubicBezTo>
                  <a:cubicBezTo>
                    <a:pt x="1638" y="211"/>
                    <a:pt x="1638" y="211"/>
                    <a:pt x="1638" y="211"/>
                  </a:cubicBezTo>
                  <a:cubicBezTo>
                    <a:pt x="1679" y="225"/>
                    <a:pt x="1706" y="264"/>
                    <a:pt x="1707" y="307"/>
                  </a:cubicBezTo>
                  <a:close/>
                  <a:moveTo>
                    <a:pt x="171" y="68"/>
                  </a:moveTo>
                  <a:cubicBezTo>
                    <a:pt x="1468" y="68"/>
                    <a:pt x="1468" y="68"/>
                    <a:pt x="1468" y="68"/>
                  </a:cubicBezTo>
                  <a:cubicBezTo>
                    <a:pt x="1524" y="68"/>
                    <a:pt x="1570" y="114"/>
                    <a:pt x="1570" y="171"/>
                  </a:cubicBezTo>
                  <a:cubicBezTo>
                    <a:pt x="1570" y="341"/>
                    <a:pt x="1570" y="341"/>
                    <a:pt x="1570" y="341"/>
                  </a:cubicBezTo>
                  <a:cubicBezTo>
                    <a:pt x="887" y="341"/>
                    <a:pt x="887" y="341"/>
                    <a:pt x="887" y="341"/>
                  </a:cubicBezTo>
                  <a:cubicBezTo>
                    <a:pt x="869" y="341"/>
                    <a:pt x="853" y="326"/>
                    <a:pt x="853" y="307"/>
                  </a:cubicBezTo>
                  <a:cubicBezTo>
                    <a:pt x="853" y="239"/>
                    <a:pt x="853" y="239"/>
                    <a:pt x="853" y="239"/>
                  </a:cubicBezTo>
                  <a:cubicBezTo>
                    <a:pt x="853" y="182"/>
                    <a:pt x="807" y="137"/>
                    <a:pt x="751" y="137"/>
                  </a:cubicBezTo>
                  <a:cubicBezTo>
                    <a:pt x="75" y="137"/>
                    <a:pt x="75" y="137"/>
                    <a:pt x="75" y="137"/>
                  </a:cubicBezTo>
                  <a:cubicBezTo>
                    <a:pt x="89" y="96"/>
                    <a:pt x="127" y="68"/>
                    <a:pt x="171" y="68"/>
                  </a:cubicBezTo>
                  <a:close/>
                  <a:moveTo>
                    <a:pt x="68" y="478"/>
                  </a:moveTo>
                  <a:cubicBezTo>
                    <a:pt x="68" y="205"/>
                    <a:pt x="68" y="205"/>
                    <a:pt x="68" y="205"/>
                  </a:cubicBezTo>
                  <a:cubicBezTo>
                    <a:pt x="751" y="205"/>
                    <a:pt x="751" y="205"/>
                    <a:pt x="751" y="205"/>
                  </a:cubicBezTo>
                  <a:cubicBezTo>
                    <a:pt x="770" y="205"/>
                    <a:pt x="785" y="220"/>
                    <a:pt x="785" y="239"/>
                  </a:cubicBezTo>
                  <a:cubicBezTo>
                    <a:pt x="785" y="307"/>
                    <a:pt x="785" y="307"/>
                    <a:pt x="785" y="307"/>
                  </a:cubicBezTo>
                  <a:cubicBezTo>
                    <a:pt x="785" y="364"/>
                    <a:pt x="831" y="410"/>
                    <a:pt x="887" y="410"/>
                  </a:cubicBezTo>
                  <a:cubicBezTo>
                    <a:pt x="1570" y="410"/>
                    <a:pt x="1570" y="410"/>
                    <a:pt x="1570" y="410"/>
                  </a:cubicBezTo>
                  <a:cubicBezTo>
                    <a:pt x="1570" y="478"/>
                    <a:pt x="1570" y="478"/>
                    <a:pt x="1570" y="478"/>
                  </a:cubicBezTo>
                  <a:lnTo>
                    <a:pt x="68" y="478"/>
                  </a:lnTo>
                  <a:close/>
                  <a:moveTo>
                    <a:pt x="211" y="1638"/>
                  </a:moveTo>
                  <a:cubicBezTo>
                    <a:pt x="1468" y="1638"/>
                    <a:pt x="1468" y="1638"/>
                    <a:pt x="1468" y="1638"/>
                  </a:cubicBezTo>
                  <a:cubicBezTo>
                    <a:pt x="1562" y="1638"/>
                    <a:pt x="1638" y="1562"/>
                    <a:pt x="1638" y="1468"/>
                  </a:cubicBezTo>
                  <a:cubicBezTo>
                    <a:pt x="1638" y="683"/>
                    <a:pt x="1638" y="683"/>
                    <a:pt x="1638" y="683"/>
                  </a:cubicBezTo>
                  <a:cubicBezTo>
                    <a:pt x="1707" y="683"/>
                    <a:pt x="1707" y="683"/>
                    <a:pt x="1707" y="683"/>
                  </a:cubicBezTo>
                  <a:cubicBezTo>
                    <a:pt x="1707" y="1604"/>
                    <a:pt x="1707" y="1604"/>
                    <a:pt x="1707" y="1604"/>
                  </a:cubicBezTo>
                  <a:cubicBezTo>
                    <a:pt x="1707" y="1661"/>
                    <a:pt x="1661" y="1707"/>
                    <a:pt x="1604" y="1707"/>
                  </a:cubicBezTo>
                  <a:cubicBezTo>
                    <a:pt x="307" y="1707"/>
                    <a:pt x="307" y="1707"/>
                    <a:pt x="307" y="1707"/>
                  </a:cubicBezTo>
                  <a:cubicBezTo>
                    <a:pt x="264" y="1706"/>
                    <a:pt x="225" y="1679"/>
                    <a:pt x="211" y="1638"/>
                  </a:cubicBezTo>
                  <a:close/>
                  <a:moveTo>
                    <a:pt x="348" y="1775"/>
                  </a:moveTo>
                  <a:cubicBezTo>
                    <a:pt x="1604" y="1775"/>
                    <a:pt x="1604" y="1775"/>
                    <a:pt x="1604" y="1775"/>
                  </a:cubicBezTo>
                  <a:cubicBezTo>
                    <a:pt x="1698" y="1775"/>
                    <a:pt x="1775" y="1698"/>
                    <a:pt x="1775" y="1604"/>
                  </a:cubicBezTo>
                  <a:cubicBezTo>
                    <a:pt x="1775" y="819"/>
                    <a:pt x="1775" y="819"/>
                    <a:pt x="1775" y="819"/>
                  </a:cubicBezTo>
                  <a:cubicBezTo>
                    <a:pt x="1843" y="819"/>
                    <a:pt x="1843" y="819"/>
                    <a:pt x="1843" y="819"/>
                  </a:cubicBezTo>
                  <a:cubicBezTo>
                    <a:pt x="1843" y="1741"/>
                    <a:pt x="1843" y="1741"/>
                    <a:pt x="1843" y="1741"/>
                  </a:cubicBezTo>
                  <a:cubicBezTo>
                    <a:pt x="1843" y="1797"/>
                    <a:pt x="1797" y="1843"/>
                    <a:pt x="1741" y="1843"/>
                  </a:cubicBezTo>
                  <a:cubicBezTo>
                    <a:pt x="444" y="1843"/>
                    <a:pt x="444" y="1843"/>
                    <a:pt x="444" y="1843"/>
                  </a:cubicBezTo>
                  <a:cubicBezTo>
                    <a:pt x="400" y="1843"/>
                    <a:pt x="362" y="1816"/>
                    <a:pt x="348" y="1775"/>
                  </a:cubicBezTo>
                  <a:close/>
                  <a:moveTo>
                    <a:pt x="1877" y="1980"/>
                  </a:moveTo>
                  <a:cubicBezTo>
                    <a:pt x="580" y="1980"/>
                    <a:pt x="580" y="1980"/>
                    <a:pt x="580" y="1980"/>
                  </a:cubicBezTo>
                  <a:cubicBezTo>
                    <a:pt x="537" y="1980"/>
                    <a:pt x="499" y="1952"/>
                    <a:pt x="484" y="1911"/>
                  </a:cubicBezTo>
                  <a:cubicBezTo>
                    <a:pt x="1741" y="1911"/>
                    <a:pt x="1741" y="1911"/>
                    <a:pt x="1741" y="1911"/>
                  </a:cubicBezTo>
                  <a:cubicBezTo>
                    <a:pt x="1835" y="1911"/>
                    <a:pt x="1911" y="1835"/>
                    <a:pt x="1911" y="1741"/>
                  </a:cubicBezTo>
                  <a:cubicBezTo>
                    <a:pt x="1911" y="956"/>
                    <a:pt x="1911" y="956"/>
                    <a:pt x="1911" y="956"/>
                  </a:cubicBezTo>
                  <a:cubicBezTo>
                    <a:pt x="1980" y="956"/>
                    <a:pt x="1980" y="956"/>
                    <a:pt x="1980" y="956"/>
                  </a:cubicBezTo>
                  <a:cubicBezTo>
                    <a:pt x="1980" y="1877"/>
                    <a:pt x="1980" y="1877"/>
                    <a:pt x="1980" y="1877"/>
                  </a:cubicBezTo>
                  <a:cubicBezTo>
                    <a:pt x="1980" y="1934"/>
                    <a:pt x="1934" y="1980"/>
                    <a:pt x="1877" y="198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2" name="Freeform 80"/>
            <p:cNvSpPr>
              <a:spLocks/>
            </p:cNvSpPr>
            <p:nvPr/>
          </p:nvSpPr>
          <p:spPr bwMode="auto">
            <a:xfrm>
              <a:off x="1263" y="1924"/>
              <a:ext cx="47" cy="10"/>
            </a:xfrm>
            <a:custGeom>
              <a:avLst/>
              <a:gdLst>
                <a:gd name="T0" fmla="*/ 273 w 307"/>
                <a:gd name="T1" fmla="*/ 0 h 68"/>
                <a:gd name="T2" fmla="*/ 34 w 307"/>
                <a:gd name="T3" fmla="*/ 0 h 68"/>
                <a:gd name="T4" fmla="*/ 0 w 307"/>
                <a:gd name="T5" fmla="*/ 34 h 68"/>
                <a:gd name="T6" fmla="*/ 34 w 307"/>
                <a:gd name="T7" fmla="*/ 68 h 68"/>
                <a:gd name="T8" fmla="*/ 273 w 307"/>
                <a:gd name="T9" fmla="*/ 68 h 68"/>
                <a:gd name="T10" fmla="*/ 307 w 307"/>
                <a:gd name="T11" fmla="*/ 34 h 68"/>
                <a:gd name="T12" fmla="*/ 273 w 307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68">
                  <a:moveTo>
                    <a:pt x="273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53"/>
                    <a:pt x="15" y="68"/>
                    <a:pt x="34" y="68"/>
                  </a:cubicBezTo>
                  <a:cubicBezTo>
                    <a:pt x="273" y="68"/>
                    <a:pt x="273" y="68"/>
                    <a:pt x="273" y="68"/>
                  </a:cubicBezTo>
                  <a:cubicBezTo>
                    <a:pt x="292" y="68"/>
                    <a:pt x="307" y="53"/>
                    <a:pt x="307" y="34"/>
                  </a:cubicBezTo>
                  <a:cubicBezTo>
                    <a:pt x="307" y="15"/>
                    <a:pt x="292" y="0"/>
                    <a:pt x="273" y="0"/>
                  </a:cubicBezTo>
                  <a:close/>
                </a:path>
              </a:pathLst>
            </a:custGeom>
            <a:solidFill>
              <a:srgbClr val="428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3" name="Freeform 81"/>
            <p:cNvSpPr>
              <a:spLocks/>
            </p:cNvSpPr>
            <p:nvPr/>
          </p:nvSpPr>
          <p:spPr bwMode="auto">
            <a:xfrm>
              <a:off x="1325" y="1918"/>
              <a:ext cx="22" cy="22"/>
            </a:xfrm>
            <a:custGeom>
              <a:avLst/>
              <a:gdLst>
                <a:gd name="T0" fmla="*/ 130 w 143"/>
                <a:gd name="T1" fmla="*/ 13 h 143"/>
                <a:gd name="T2" fmla="*/ 82 w 143"/>
                <a:gd name="T3" fmla="*/ 13 h 143"/>
                <a:gd name="T4" fmla="*/ 72 w 143"/>
                <a:gd name="T5" fmla="*/ 23 h 143"/>
                <a:gd name="T6" fmla="*/ 62 w 143"/>
                <a:gd name="T7" fmla="*/ 13 h 143"/>
                <a:gd name="T8" fmla="*/ 14 w 143"/>
                <a:gd name="T9" fmla="*/ 13 h 143"/>
                <a:gd name="T10" fmla="*/ 13 w 143"/>
                <a:gd name="T11" fmla="*/ 61 h 143"/>
                <a:gd name="T12" fmla="*/ 23 w 143"/>
                <a:gd name="T13" fmla="*/ 71 h 143"/>
                <a:gd name="T14" fmla="*/ 13 w 143"/>
                <a:gd name="T15" fmla="*/ 81 h 143"/>
                <a:gd name="T16" fmla="*/ 4 w 143"/>
                <a:gd name="T17" fmla="*/ 115 h 143"/>
                <a:gd name="T18" fmla="*/ 28 w 143"/>
                <a:gd name="T19" fmla="*/ 139 h 143"/>
                <a:gd name="T20" fmla="*/ 62 w 143"/>
                <a:gd name="T21" fmla="*/ 130 h 143"/>
                <a:gd name="T22" fmla="*/ 72 w 143"/>
                <a:gd name="T23" fmla="*/ 120 h 143"/>
                <a:gd name="T24" fmla="*/ 82 w 143"/>
                <a:gd name="T25" fmla="*/ 130 h 143"/>
                <a:gd name="T26" fmla="*/ 129 w 143"/>
                <a:gd name="T27" fmla="*/ 129 h 143"/>
                <a:gd name="T28" fmla="*/ 130 w 143"/>
                <a:gd name="T29" fmla="*/ 81 h 143"/>
                <a:gd name="T30" fmla="*/ 120 w 143"/>
                <a:gd name="T31" fmla="*/ 71 h 143"/>
                <a:gd name="T32" fmla="*/ 130 w 143"/>
                <a:gd name="T33" fmla="*/ 61 h 143"/>
                <a:gd name="T34" fmla="*/ 130 w 143"/>
                <a:gd name="T35" fmla="*/ 1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3" h="143">
                  <a:moveTo>
                    <a:pt x="130" y="13"/>
                  </a:moveTo>
                  <a:cubicBezTo>
                    <a:pt x="116" y="0"/>
                    <a:pt x="95" y="0"/>
                    <a:pt x="82" y="1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48" y="0"/>
                    <a:pt x="27" y="0"/>
                    <a:pt x="14" y="13"/>
                  </a:cubicBezTo>
                  <a:cubicBezTo>
                    <a:pt x="1" y="27"/>
                    <a:pt x="0" y="48"/>
                    <a:pt x="13" y="61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4" y="90"/>
                    <a:pt x="1" y="103"/>
                    <a:pt x="4" y="115"/>
                  </a:cubicBezTo>
                  <a:cubicBezTo>
                    <a:pt x="7" y="126"/>
                    <a:pt x="16" y="136"/>
                    <a:pt x="28" y="139"/>
                  </a:cubicBezTo>
                  <a:cubicBezTo>
                    <a:pt x="40" y="142"/>
                    <a:pt x="53" y="138"/>
                    <a:pt x="62" y="130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95" y="143"/>
                    <a:pt x="116" y="142"/>
                    <a:pt x="129" y="129"/>
                  </a:cubicBezTo>
                  <a:cubicBezTo>
                    <a:pt x="143" y="116"/>
                    <a:pt x="143" y="95"/>
                    <a:pt x="130" y="81"/>
                  </a:cubicBezTo>
                  <a:cubicBezTo>
                    <a:pt x="120" y="71"/>
                    <a:pt x="120" y="71"/>
                    <a:pt x="120" y="71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43" y="48"/>
                    <a:pt x="143" y="26"/>
                    <a:pt x="130" y="13"/>
                  </a:cubicBezTo>
                  <a:close/>
                </a:path>
              </a:pathLst>
            </a:custGeom>
            <a:solidFill>
              <a:srgbClr val="428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" name="Oval 82"/>
            <p:cNvSpPr>
              <a:spLocks noChangeArrowheads="1"/>
            </p:cNvSpPr>
            <p:nvPr/>
          </p:nvSpPr>
          <p:spPr bwMode="auto">
            <a:xfrm>
              <a:off x="1445" y="1903"/>
              <a:ext cx="10" cy="10"/>
            </a:xfrm>
            <a:prstGeom prst="ellipse">
              <a:avLst/>
            </a:prstGeom>
            <a:solidFill>
              <a:srgbClr val="428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" name="Oval 83"/>
            <p:cNvSpPr>
              <a:spLocks noChangeArrowheads="1"/>
            </p:cNvSpPr>
            <p:nvPr/>
          </p:nvSpPr>
          <p:spPr bwMode="auto">
            <a:xfrm>
              <a:off x="1424" y="1903"/>
              <a:ext cx="10" cy="10"/>
            </a:xfrm>
            <a:prstGeom prst="ellipse">
              <a:avLst/>
            </a:prstGeom>
            <a:solidFill>
              <a:srgbClr val="428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" name="Oval 84"/>
            <p:cNvSpPr>
              <a:spLocks noChangeArrowheads="1"/>
            </p:cNvSpPr>
            <p:nvPr/>
          </p:nvSpPr>
          <p:spPr bwMode="auto">
            <a:xfrm>
              <a:off x="1403" y="1903"/>
              <a:ext cx="11" cy="10"/>
            </a:xfrm>
            <a:prstGeom prst="ellipse">
              <a:avLst/>
            </a:prstGeom>
            <a:solidFill>
              <a:srgbClr val="428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" name="Freeform 85"/>
            <p:cNvSpPr>
              <a:spLocks/>
            </p:cNvSpPr>
            <p:nvPr/>
          </p:nvSpPr>
          <p:spPr bwMode="auto">
            <a:xfrm>
              <a:off x="1351" y="2002"/>
              <a:ext cx="11" cy="51"/>
            </a:xfrm>
            <a:custGeom>
              <a:avLst/>
              <a:gdLst>
                <a:gd name="T0" fmla="*/ 34 w 68"/>
                <a:gd name="T1" fmla="*/ 342 h 342"/>
                <a:gd name="T2" fmla="*/ 68 w 68"/>
                <a:gd name="T3" fmla="*/ 307 h 342"/>
                <a:gd name="T4" fmla="*/ 68 w 68"/>
                <a:gd name="T5" fmla="*/ 34 h 342"/>
                <a:gd name="T6" fmla="*/ 34 w 68"/>
                <a:gd name="T7" fmla="*/ 0 h 342"/>
                <a:gd name="T8" fmla="*/ 0 w 68"/>
                <a:gd name="T9" fmla="*/ 34 h 342"/>
                <a:gd name="T10" fmla="*/ 0 w 68"/>
                <a:gd name="T11" fmla="*/ 307 h 342"/>
                <a:gd name="T12" fmla="*/ 34 w 68"/>
                <a:gd name="T13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342">
                  <a:moveTo>
                    <a:pt x="34" y="342"/>
                  </a:moveTo>
                  <a:cubicBezTo>
                    <a:pt x="53" y="342"/>
                    <a:pt x="68" y="326"/>
                    <a:pt x="68" y="307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26"/>
                    <a:pt x="15" y="342"/>
                    <a:pt x="34" y="342"/>
                  </a:cubicBezTo>
                  <a:close/>
                </a:path>
              </a:pathLst>
            </a:custGeom>
            <a:solidFill>
              <a:srgbClr val="428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" name="Oval 86"/>
            <p:cNvSpPr>
              <a:spLocks noChangeArrowheads="1"/>
            </p:cNvSpPr>
            <p:nvPr/>
          </p:nvSpPr>
          <p:spPr bwMode="auto">
            <a:xfrm>
              <a:off x="1351" y="2064"/>
              <a:ext cx="11" cy="10"/>
            </a:xfrm>
            <a:prstGeom prst="ellipse">
              <a:avLst/>
            </a:prstGeom>
            <a:solidFill>
              <a:srgbClr val="428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9" name="Group 89"/>
          <p:cNvGrpSpPr>
            <a:grpSpLocks noChangeAspect="1"/>
          </p:cNvGrpSpPr>
          <p:nvPr/>
        </p:nvGrpSpPr>
        <p:grpSpPr bwMode="auto">
          <a:xfrm>
            <a:off x="6684006" y="3926706"/>
            <a:ext cx="512233" cy="673100"/>
            <a:chOff x="3147" y="1836"/>
            <a:chExt cx="242" cy="318"/>
          </a:xfrm>
          <a:solidFill>
            <a:srgbClr val="9BC9FF"/>
          </a:solidFill>
        </p:grpSpPr>
        <p:sp>
          <p:nvSpPr>
            <p:cNvPr id="212" name="Freeform 90"/>
            <p:cNvSpPr>
              <a:spLocks noEditPoints="1"/>
            </p:cNvSpPr>
            <p:nvPr/>
          </p:nvSpPr>
          <p:spPr bwMode="auto">
            <a:xfrm>
              <a:off x="3191" y="1968"/>
              <a:ext cx="132" cy="131"/>
            </a:xfrm>
            <a:custGeom>
              <a:avLst/>
              <a:gdLst>
                <a:gd name="T0" fmla="*/ 384 w 768"/>
                <a:gd name="T1" fmla="*/ 0 h 768"/>
                <a:gd name="T2" fmla="*/ 0 w 768"/>
                <a:gd name="T3" fmla="*/ 384 h 768"/>
                <a:gd name="T4" fmla="*/ 384 w 768"/>
                <a:gd name="T5" fmla="*/ 768 h 768"/>
                <a:gd name="T6" fmla="*/ 768 w 768"/>
                <a:gd name="T7" fmla="*/ 384 h 768"/>
                <a:gd name="T8" fmla="*/ 384 w 768"/>
                <a:gd name="T9" fmla="*/ 0 h 768"/>
                <a:gd name="T10" fmla="*/ 579 w 768"/>
                <a:gd name="T11" fmla="*/ 438 h 768"/>
                <a:gd name="T12" fmla="*/ 579 w 768"/>
                <a:gd name="T13" fmla="*/ 579 h 768"/>
                <a:gd name="T14" fmla="*/ 438 w 768"/>
                <a:gd name="T15" fmla="*/ 579 h 768"/>
                <a:gd name="T16" fmla="*/ 384 w 768"/>
                <a:gd name="T17" fmla="*/ 525 h 768"/>
                <a:gd name="T18" fmla="*/ 330 w 768"/>
                <a:gd name="T19" fmla="*/ 579 h 768"/>
                <a:gd name="T20" fmla="*/ 189 w 768"/>
                <a:gd name="T21" fmla="*/ 579 h 768"/>
                <a:gd name="T22" fmla="*/ 189 w 768"/>
                <a:gd name="T23" fmla="*/ 438 h 768"/>
                <a:gd name="T24" fmla="*/ 189 w 768"/>
                <a:gd name="T25" fmla="*/ 438 h 768"/>
                <a:gd name="T26" fmla="*/ 243 w 768"/>
                <a:gd name="T27" fmla="*/ 384 h 768"/>
                <a:gd name="T28" fmla="*/ 189 w 768"/>
                <a:gd name="T29" fmla="*/ 330 h 768"/>
                <a:gd name="T30" fmla="*/ 189 w 768"/>
                <a:gd name="T31" fmla="*/ 189 h 768"/>
                <a:gd name="T32" fmla="*/ 330 w 768"/>
                <a:gd name="T33" fmla="*/ 189 h 768"/>
                <a:gd name="T34" fmla="*/ 330 w 768"/>
                <a:gd name="T35" fmla="*/ 189 h 768"/>
                <a:gd name="T36" fmla="*/ 384 w 768"/>
                <a:gd name="T37" fmla="*/ 243 h 768"/>
                <a:gd name="T38" fmla="*/ 438 w 768"/>
                <a:gd name="T39" fmla="*/ 189 h 768"/>
                <a:gd name="T40" fmla="*/ 579 w 768"/>
                <a:gd name="T41" fmla="*/ 189 h 768"/>
                <a:gd name="T42" fmla="*/ 579 w 768"/>
                <a:gd name="T43" fmla="*/ 330 h 768"/>
                <a:gd name="T44" fmla="*/ 579 w 768"/>
                <a:gd name="T45" fmla="*/ 330 h 768"/>
                <a:gd name="T46" fmla="*/ 525 w 768"/>
                <a:gd name="T47" fmla="*/ 384 h 768"/>
                <a:gd name="T48" fmla="*/ 579 w 768"/>
                <a:gd name="T49" fmla="*/ 43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8" h="768">
                  <a:moveTo>
                    <a:pt x="384" y="0"/>
                  </a:moveTo>
                  <a:cubicBezTo>
                    <a:pt x="172" y="0"/>
                    <a:pt x="0" y="172"/>
                    <a:pt x="0" y="384"/>
                  </a:cubicBezTo>
                  <a:cubicBezTo>
                    <a:pt x="0" y="596"/>
                    <a:pt x="172" y="768"/>
                    <a:pt x="384" y="768"/>
                  </a:cubicBezTo>
                  <a:cubicBezTo>
                    <a:pt x="596" y="768"/>
                    <a:pt x="768" y="596"/>
                    <a:pt x="768" y="384"/>
                  </a:cubicBezTo>
                  <a:cubicBezTo>
                    <a:pt x="768" y="172"/>
                    <a:pt x="596" y="0"/>
                    <a:pt x="384" y="0"/>
                  </a:cubicBezTo>
                  <a:close/>
                  <a:moveTo>
                    <a:pt x="579" y="438"/>
                  </a:moveTo>
                  <a:cubicBezTo>
                    <a:pt x="618" y="477"/>
                    <a:pt x="618" y="540"/>
                    <a:pt x="579" y="579"/>
                  </a:cubicBezTo>
                  <a:cubicBezTo>
                    <a:pt x="540" y="618"/>
                    <a:pt x="477" y="618"/>
                    <a:pt x="438" y="579"/>
                  </a:cubicBezTo>
                  <a:cubicBezTo>
                    <a:pt x="384" y="525"/>
                    <a:pt x="384" y="525"/>
                    <a:pt x="384" y="525"/>
                  </a:cubicBezTo>
                  <a:cubicBezTo>
                    <a:pt x="330" y="579"/>
                    <a:pt x="330" y="579"/>
                    <a:pt x="330" y="579"/>
                  </a:cubicBezTo>
                  <a:cubicBezTo>
                    <a:pt x="291" y="618"/>
                    <a:pt x="228" y="618"/>
                    <a:pt x="189" y="579"/>
                  </a:cubicBezTo>
                  <a:cubicBezTo>
                    <a:pt x="150" y="540"/>
                    <a:pt x="150" y="477"/>
                    <a:pt x="189" y="438"/>
                  </a:cubicBezTo>
                  <a:cubicBezTo>
                    <a:pt x="189" y="438"/>
                    <a:pt x="189" y="438"/>
                    <a:pt x="189" y="438"/>
                  </a:cubicBezTo>
                  <a:cubicBezTo>
                    <a:pt x="243" y="384"/>
                    <a:pt x="243" y="384"/>
                    <a:pt x="243" y="384"/>
                  </a:cubicBezTo>
                  <a:cubicBezTo>
                    <a:pt x="189" y="330"/>
                    <a:pt x="189" y="330"/>
                    <a:pt x="189" y="330"/>
                  </a:cubicBezTo>
                  <a:cubicBezTo>
                    <a:pt x="150" y="291"/>
                    <a:pt x="150" y="228"/>
                    <a:pt x="189" y="189"/>
                  </a:cubicBezTo>
                  <a:cubicBezTo>
                    <a:pt x="228" y="150"/>
                    <a:pt x="291" y="150"/>
                    <a:pt x="330" y="189"/>
                  </a:cubicBezTo>
                  <a:cubicBezTo>
                    <a:pt x="330" y="189"/>
                    <a:pt x="330" y="189"/>
                    <a:pt x="330" y="189"/>
                  </a:cubicBezTo>
                  <a:cubicBezTo>
                    <a:pt x="384" y="243"/>
                    <a:pt x="384" y="243"/>
                    <a:pt x="384" y="243"/>
                  </a:cubicBezTo>
                  <a:cubicBezTo>
                    <a:pt x="438" y="189"/>
                    <a:pt x="438" y="189"/>
                    <a:pt x="438" y="189"/>
                  </a:cubicBezTo>
                  <a:cubicBezTo>
                    <a:pt x="477" y="150"/>
                    <a:pt x="540" y="150"/>
                    <a:pt x="579" y="189"/>
                  </a:cubicBezTo>
                  <a:cubicBezTo>
                    <a:pt x="618" y="228"/>
                    <a:pt x="618" y="291"/>
                    <a:pt x="579" y="330"/>
                  </a:cubicBezTo>
                  <a:cubicBezTo>
                    <a:pt x="579" y="330"/>
                    <a:pt x="579" y="330"/>
                    <a:pt x="579" y="330"/>
                  </a:cubicBezTo>
                  <a:cubicBezTo>
                    <a:pt x="525" y="384"/>
                    <a:pt x="525" y="384"/>
                    <a:pt x="525" y="384"/>
                  </a:cubicBezTo>
                  <a:lnTo>
                    <a:pt x="579" y="43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3" name="Rectangle 91"/>
            <p:cNvSpPr>
              <a:spLocks noChangeArrowheads="1"/>
            </p:cNvSpPr>
            <p:nvPr/>
          </p:nvSpPr>
          <p:spPr bwMode="auto">
            <a:xfrm>
              <a:off x="3169" y="1913"/>
              <a:ext cx="22" cy="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4" name="Freeform 92"/>
            <p:cNvSpPr>
              <a:spLocks/>
            </p:cNvSpPr>
            <p:nvPr/>
          </p:nvSpPr>
          <p:spPr bwMode="auto">
            <a:xfrm>
              <a:off x="3229" y="2005"/>
              <a:ext cx="56" cy="57"/>
            </a:xfrm>
            <a:custGeom>
              <a:avLst/>
              <a:gdLst>
                <a:gd name="T0" fmla="*/ 288 w 328"/>
                <a:gd name="T1" fmla="*/ 4 h 328"/>
                <a:gd name="T2" fmla="*/ 263 w 328"/>
                <a:gd name="T3" fmla="*/ 14 h 328"/>
                <a:gd name="T4" fmla="*/ 187 w 328"/>
                <a:gd name="T5" fmla="*/ 91 h 328"/>
                <a:gd name="T6" fmla="*/ 141 w 328"/>
                <a:gd name="T7" fmla="*/ 91 h 328"/>
                <a:gd name="T8" fmla="*/ 65 w 328"/>
                <a:gd name="T9" fmla="*/ 14 h 328"/>
                <a:gd name="T10" fmla="*/ 14 w 328"/>
                <a:gd name="T11" fmla="*/ 14 h 328"/>
                <a:gd name="T12" fmla="*/ 14 w 328"/>
                <a:gd name="T13" fmla="*/ 65 h 328"/>
                <a:gd name="T14" fmla="*/ 91 w 328"/>
                <a:gd name="T15" fmla="*/ 141 h 328"/>
                <a:gd name="T16" fmla="*/ 91 w 328"/>
                <a:gd name="T17" fmla="*/ 187 h 328"/>
                <a:gd name="T18" fmla="*/ 14 w 328"/>
                <a:gd name="T19" fmla="*/ 263 h 328"/>
                <a:gd name="T20" fmla="*/ 14 w 328"/>
                <a:gd name="T21" fmla="*/ 314 h 328"/>
                <a:gd name="T22" fmla="*/ 65 w 328"/>
                <a:gd name="T23" fmla="*/ 314 h 328"/>
                <a:gd name="T24" fmla="*/ 65 w 328"/>
                <a:gd name="T25" fmla="*/ 314 h 328"/>
                <a:gd name="T26" fmla="*/ 141 w 328"/>
                <a:gd name="T27" fmla="*/ 237 h 328"/>
                <a:gd name="T28" fmla="*/ 187 w 328"/>
                <a:gd name="T29" fmla="*/ 237 h 328"/>
                <a:gd name="T30" fmla="*/ 263 w 328"/>
                <a:gd name="T31" fmla="*/ 314 h 328"/>
                <a:gd name="T32" fmla="*/ 314 w 328"/>
                <a:gd name="T33" fmla="*/ 314 h 328"/>
                <a:gd name="T34" fmla="*/ 314 w 328"/>
                <a:gd name="T35" fmla="*/ 263 h 328"/>
                <a:gd name="T36" fmla="*/ 237 w 328"/>
                <a:gd name="T37" fmla="*/ 187 h 328"/>
                <a:gd name="T38" fmla="*/ 237 w 328"/>
                <a:gd name="T39" fmla="*/ 141 h 328"/>
                <a:gd name="T40" fmla="*/ 314 w 328"/>
                <a:gd name="T41" fmla="*/ 65 h 328"/>
                <a:gd name="T42" fmla="*/ 314 w 328"/>
                <a:gd name="T43" fmla="*/ 15 h 328"/>
                <a:gd name="T44" fmla="*/ 288 w 328"/>
                <a:gd name="T45" fmla="*/ 4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8" h="328">
                  <a:moveTo>
                    <a:pt x="288" y="4"/>
                  </a:moveTo>
                  <a:cubicBezTo>
                    <a:pt x="279" y="4"/>
                    <a:pt x="269" y="8"/>
                    <a:pt x="263" y="14"/>
                  </a:cubicBezTo>
                  <a:cubicBezTo>
                    <a:pt x="187" y="91"/>
                    <a:pt x="187" y="91"/>
                    <a:pt x="187" y="91"/>
                  </a:cubicBezTo>
                  <a:cubicBezTo>
                    <a:pt x="174" y="103"/>
                    <a:pt x="154" y="103"/>
                    <a:pt x="141" y="91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51" y="0"/>
                    <a:pt x="29" y="0"/>
                    <a:pt x="14" y="14"/>
                  </a:cubicBezTo>
                  <a:cubicBezTo>
                    <a:pt x="0" y="29"/>
                    <a:pt x="0" y="51"/>
                    <a:pt x="14" y="65"/>
                  </a:cubicBezTo>
                  <a:cubicBezTo>
                    <a:pt x="91" y="141"/>
                    <a:pt x="91" y="141"/>
                    <a:pt x="91" y="141"/>
                  </a:cubicBezTo>
                  <a:cubicBezTo>
                    <a:pt x="103" y="154"/>
                    <a:pt x="103" y="174"/>
                    <a:pt x="91" y="187"/>
                  </a:cubicBezTo>
                  <a:cubicBezTo>
                    <a:pt x="14" y="263"/>
                    <a:pt x="14" y="263"/>
                    <a:pt x="14" y="263"/>
                  </a:cubicBezTo>
                  <a:cubicBezTo>
                    <a:pt x="0" y="277"/>
                    <a:pt x="0" y="299"/>
                    <a:pt x="14" y="314"/>
                  </a:cubicBezTo>
                  <a:cubicBezTo>
                    <a:pt x="29" y="328"/>
                    <a:pt x="51" y="328"/>
                    <a:pt x="65" y="314"/>
                  </a:cubicBezTo>
                  <a:cubicBezTo>
                    <a:pt x="65" y="314"/>
                    <a:pt x="65" y="314"/>
                    <a:pt x="65" y="314"/>
                  </a:cubicBezTo>
                  <a:cubicBezTo>
                    <a:pt x="141" y="237"/>
                    <a:pt x="141" y="237"/>
                    <a:pt x="141" y="237"/>
                  </a:cubicBezTo>
                  <a:cubicBezTo>
                    <a:pt x="154" y="225"/>
                    <a:pt x="174" y="225"/>
                    <a:pt x="187" y="237"/>
                  </a:cubicBezTo>
                  <a:cubicBezTo>
                    <a:pt x="263" y="314"/>
                    <a:pt x="263" y="314"/>
                    <a:pt x="263" y="314"/>
                  </a:cubicBezTo>
                  <a:cubicBezTo>
                    <a:pt x="277" y="328"/>
                    <a:pt x="299" y="328"/>
                    <a:pt x="314" y="314"/>
                  </a:cubicBezTo>
                  <a:cubicBezTo>
                    <a:pt x="328" y="299"/>
                    <a:pt x="328" y="277"/>
                    <a:pt x="314" y="263"/>
                  </a:cubicBezTo>
                  <a:cubicBezTo>
                    <a:pt x="237" y="187"/>
                    <a:pt x="237" y="187"/>
                    <a:pt x="237" y="187"/>
                  </a:cubicBezTo>
                  <a:cubicBezTo>
                    <a:pt x="225" y="174"/>
                    <a:pt x="225" y="154"/>
                    <a:pt x="237" y="141"/>
                  </a:cubicBezTo>
                  <a:cubicBezTo>
                    <a:pt x="314" y="65"/>
                    <a:pt x="314" y="65"/>
                    <a:pt x="314" y="65"/>
                  </a:cubicBezTo>
                  <a:cubicBezTo>
                    <a:pt x="328" y="51"/>
                    <a:pt x="328" y="29"/>
                    <a:pt x="314" y="15"/>
                  </a:cubicBezTo>
                  <a:cubicBezTo>
                    <a:pt x="307" y="8"/>
                    <a:pt x="298" y="4"/>
                    <a:pt x="288" y="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" name="Rectangle 93"/>
            <p:cNvSpPr>
              <a:spLocks noChangeArrowheads="1"/>
            </p:cNvSpPr>
            <p:nvPr/>
          </p:nvSpPr>
          <p:spPr bwMode="auto">
            <a:xfrm>
              <a:off x="3169" y="1858"/>
              <a:ext cx="22" cy="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6" name="Freeform 94"/>
            <p:cNvSpPr>
              <a:spLocks/>
            </p:cNvSpPr>
            <p:nvPr/>
          </p:nvSpPr>
          <p:spPr bwMode="auto">
            <a:xfrm>
              <a:off x="3169" y="1858"/>
              <a:ext cx="220" cy="296"/>
            </a:xfrm>
            <a:custGeom>
              <a:avLst/>
              <a:gdLst>
                <a:gd name="T0" fmla="*/ 1216 w 1280"/>
                <a:gd name="T1" fmla="*/ 0 h 1728"/>
                <a:gd name="T2" fmla="*/ 1216 w 1280"/>
                <a:gd name="T3" fmla="*/ 1536 h 1728"/>
                <a:gd name="T4" fmla="*/ 1088 w 1280"/>
                <a:gd name="T5" fmla="*/ 1664 h 1728"/>
                <a:gd name="T6" fmla="*/ 0 w 1280"/>
                <a:gd name="T7" fmla="*/ 1664 h 1728"/>
                <a:gd name="T8" fmla="*/ 64 w 1280"/>
                <a:gd name="T9" fmla="*/ 1728 h 1728"/>
                <a:gd name="T10" fmla="*/ 1216 w 1280"/>
                <a:gd name="T11" fmla="*/ 1728 h 1728"/>
                <a:gd name="T12" fmla="*/ 1280 w 1280"/>
                <a:gd name="T13" fmla="*/ 1664 h 1728"/>
                <a:gd name="T14" fmla="*/ 1280 w 1280"/>
                <a:gd name="T15" fmla="*/ 64 h 1728"/>
                <a:gd name="T16" fmla="*/ 1216 w 1280"/>
                <a:gd name="T17" fmla="*/ 0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0" h="1728">
                  <a:moveTo>
                    <a:pt x="1216" y="0"/>
                  </a:moveTo>
                  <a:cubicBezTo>
                    <a:pt x="1216" y="1536"/>
                    <a:pt x="1216" y="1536"/>
                    <a:pt x="1216" y="1536"/>
                  </a:cubicBezTo>
                  <a:cubicBezTo>
                    <a:pt x="1216" y="1607"/>
                    <a:pt x="1159" y="1664"/>
                    <a:pt x="1088" y="1664"/>
                  </a:cubicBezTo>
                  <a:cubicBezTo>
                    <a:pt x="0" y="1664"/>
                    <a:pt x="0" y="1664"/>
                    <a:pt x="0" y="1664"/>
                  </a:cubicBezTo>
                  <a:cubicBezTo>
                    <a:pt x="0" y="1699"/>
                    <a:pt x="29" y="1728"/>
                    <a:pt x="64" y="1728"/>
                  </a:cubicBezTo>
                  <a:cubicBezTo>
                    <a:pt x="1216" y="1728"/>
                    <a:pt x="1216" y="1728"/>
                    <a:pt x="1216" y="1728"/>
                  </a:cubicBezTo>
                  <a:cubicBezTo>
                    <a:pt x="1251" y="1728"/>
                    <a:pt x="1280" y="1699"/>
                    <a:pt x="1280" y="1664"/>
                  </a:cubicBezTo>
                  <a:cubicBezTo>
                    <a:pt x="1280" y="64"/>
                    <a:pt x="1280" y="64"/>
                    <a:pt x="1280" y="64"/>
                  </a:cubicBezTo>
                  <a:cubicBezTo>
                    <a:pt x="1280" y="29"/>
                    <a:pt x="1251" y="0"/>
                    <a:pt x="12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7" name="Freeform 95"/>
            <p:cNvSpPr>
              <a:spLocks noEditPoints="1"/>
            </p:cNvSpPr>
            <p:nvPr/>
          </p:nvSpPr>
          <p:spPr bwMode="auto">
            <a:xfrm>
              <a:off x="3147" y="1836"/>
              <a:ext cx="220" cy="296"/>
            </a:xfrm>
            <a:custGeom>
              <a:avLst/>
              <a:gdLst>
                <a:gd name="T0" fmla="*/ 1280 w 1280"/>
                <a:gd name="T1" fmla="*/ 1664 h 1728"/>
                <a:gd name="T2" fmla="*/ 1280 w 1280"/>
                <a:gd name="T3" fmla="*/ 64 h 1728"/>
                <a:gd name="T4" fmla="*/ 1216 w 1280"/>
                <a:gd name="T5" fmla="*/ 0 h 1728"/>
                <a:gd name="T6" fmla="*/ 64 w 1280"/>
                <a:gd name="T7" fmla="*/ 0 h 1728"/>
                <a:gd name="T8" fmla="*/ 0 w 1280"/>
                <a:gd name="T9" fmla="*/ 64 h 1728"/>
                <a:gd name="T10" fmla="*/ 0 w 1280"/>
                <a:gd name="T11" fmla="*/ 1664 h 1728"/>
                <a:gd name="T12" fmla="*/ 64 w 1280"/>
                <a:gd name="T13" fmla="*/ 1728 h 1728"/>
                <a:gd name="T14" fmla="*/ 1216 w 1280"/>
                <a:gd name="T15" fmla="*/ 1728 h 1728"/>
                <a:gd name="T16" fmla="*/ 1280 w 1280"/>
                <a:gd name="T17" fmla="*/ 1664 h 1728"/>
                <a:gd name="T18" fmla="*/ 1152 w 1280"/>
                <a:gd name="T19" fmla="*/ 192 h 1728"/>
                <a:gd name="T20" fmla="*/ 1216 w 1280"/>
                <a:gd name="T21" fmla="*/ 192 h 1728"/>
                <a:gd name="T22" fmla="*/ 1216 w 1280"/>
                <a:gd name="T23" fmla="*/ 256 h 1728"/>
                <a:gd name="T24" fmla="*/ 1152 w 1280"/>
                <a:gd name="T25" fmla="*/ 256 h 1728"/>
                <a:gd name="T26" fmla="*/ 1152 w 1280"/>
                <a:gd name="T27" fmla="*/ 192 h 1728"/>
                <a:gd name="T28" fmla="*/ 384 w 1280"/>
                <a:gd name="T29" fmla="*/ 64 h 1728"/>
                <a:gd name="T30" fmla="*/ 928 w 1280"/>
                <a:gd name="T31" fmla="*/ 64 h 1728"/>
                <a:gd name="T32" fmla="*/ 928 w 1280"/>
                <a:gd name="T33" fmla="*/ 128 h 1728"/>
                <a:gd name="T34" fmla="*/ 384 w 1280"/>
                <a:gd name="T35" fmla="*/ 128 h 1728"/>
                <a:gd name="T36" fmla="*/ 384 w 1280"/>
                <a:gd name="T37" fmla="*/ 64 h 1728"/>
                <a:gd name="T38" fmla="*/ 384 w 1280"/>
                <a:gd name="T39" fmla="*/ 384 h 1728"/>
                <a:gd name="T40" fmla="*/ 928 w 1280"/>
                <a:gd name="T41" fmla="*/ 384 h 1728"/>
                <a:gd name="T42" fmla="*/ 928 w 1280"/>
                <a:gd name="T43" fmla="*/ 448 h 1728"/>
                <a:gd name="T44" fmla="*/ 384 w 1280"/>
                <a:gd name="T45" fmla="*/ 448 h 1728"/>
                <a:gd name="T46" fmla="*/ 384 w 1280"/>
                <a:gd name="T47" fmla="*/ 384 h 1728"/>
                <a:gd name="T48" fmla="*/ 64 w 1280"/>
                <a:gd name="T49" fmla="*/ 96 h 1728"/>
                <a:gd name="T50" fmla="*/ 96 w 1280"/>
                <a:gd name="T51" fmla="*/ 64 h 1728"/>
                <a:gd name="T52" fmla="*/ 288 w 1280"/>
                <a:gd name="T53" fmla="*/ 64 h 1728"/>
                <a:gd name="T54" fmla="*/ 320 w 1280"/>
                <a:gd name="T55" fmla="*/ 96 h 1728"/>
                <a:gd name="T56" fmla="*/ 320 w 1280"/>
                <a:gd name="T57" fmla="*/ 224 h 1728"/>
                <a:gd name="T58" fmla="*/ 288 w 1280"/>
                <a:gd name="T59" fmla="*/ 256 h 1728"/>
                <a:gd name="T60" fmla="*/ 96 w 1280"/>
                <a:gd name="T61" fmla="*/ 256 h 1728"/>
                <a:gd name="T62" fmla="*/ 64 w 1280"/>
                <a:gd name="T63" fmla="*/ 224 h 1728"/>
                <a:gd name="T64" fmla="*/ 64 w 1280"/>
                <a:gd name="T65" fmla="*/ 96 h 1728"/>
                <a:gd name="T66" fmla="*/ 64 w 1280"/>
                <a:gd name="T67" fmla="*/ 544 h 1728"/>
                <a:gd name="T68" fmla="*/ 64 w 1280"/>
                <a:gd name="T69" fmla="*/ 416 h 1728"/>
                <a:gd name="T70" fmla="*/ 96 w 1280"/>
                <a:gd name="T71" fmla="*/ 384 h 1728"/>
                <a:gd name="T72" fmla="*/ 288 w 1280"/>
                <a:gd name="T73" fmla="*/ 384 h 1728"/>
                <a:gd name="T74" fmla="*/ 320 w 1280"/>
                <a:gd name="T75" fmla="*/ 416 h 1728"/>
                <a:gd name="T76" fmla="*/ 320 w 1280"/>
                <a:gd name="T77" fmla="*/ 544 h 1728"/>
                <a:gd name="T78" fmla="*/ 288 w 1280"/>
                <a:gd name="T79" fmla="*/ 576 h 1728"/>
                <a:gd name="T80" fmla="*/ 96 w 1280"/>
                <a:gd name="T81" fmla="*/ 576 h 1728"/>
                <a:gd name="T82" fmla="*/ 64 w 1280"/>
                <a:gd name="T83" fmla="*/ 544 h 1728"/>
                <a:gd name="T84" fmla="*/ 640 w 1280"/>
                <a:gd name="T85" fmla="*/ 1600 h 1728"/>
                <a:gd name="T86" fmla="*/ 192 w 1280"/>
                <a:gd name="T87" fmla="*/ 1152 h 1728"/>
                <a:gd name="T88" fmla="*/ 640 w 1280"/>
                <a:gd name="T89" fmla="*/ 704 h 1728"/>
                <a:gd name="T90" fmla="*/ 1088 w 1280"/>
                <a:gd name="T91" fmla="*/ 1152 h 1728"/>
                <a:gd name="T92" fmla="*/ 640 w 1280"/>
                <a:gd name="T93" fmla="*/ 1600 h 1728"/>
                <a:gd name="T94" fmla="*/ 1088 w 1280"/>
                <a:gd name="T95" fmla="*/ 576 h 1728"/>
                <a:gd name="T96" fmla="*/ 384 w 1280"/>
                <a:gd name="T97" fmla="*/ 576 h 1728"/>
                <a:gd name="T98" fmla="*/ 384 w 1280"/>
                <a:gd name="T99" fmla="*/ 512 h 1728"/>
                <a:gd name="T100" fmla="*/ 1088 w 1280"/>
                <a:gd name="T101" fmla="*/ 512 h 1728"/>
                <a:gd name="T102" fmla="*/ 1088 w 1280"/>
                <a:gd name="T103" fmla="*/ 576 h 1728"/>
                <a:gd name="T104" fmla="*/ 1088 w 1280"/>
                <a:gd name="T105" fmla="*/ 256 h 1728"/>
                <a:gd name="T106" fmla="*/ 384 w 1280"/>
                <a:gd name="T107" fmla="*/ 256 h 1728"/>
                <a:gd name="T108" fmla="*/ 384 w 1280"/>
                <a:gd name="T109" fmla="*/ 192 h 1728"/>
                <a:gd name="T110" fmla="*/ 1088 w 1280"/>
                <a:gd name="T111" fmla="*/ 192 h 1728"/>
                <a:gd name="T112" fmla="*/ 1088 w 1280"/>
                <a:gd name="T113" fmla="*/ 256 h 1728"/>
                <a:gd name="T114" fmla="*/ 1152 w 1280"/>
                <a:gd name="T115" fmla="*/ 512 h 1728"/>
                <a:gd name="T116" fmla="*/ 1216 w 1280"/>
                <a:gd name="T117" fmla="*/ 512 h 1728"/>
                <a:gd name="T118" fmla="*/ 1216 w 1280"/>
                <a:gd name="T119" fmla="*/ 576 h 1728"/>
                <a:gd name="T120" fmla="*/ 1152 w 1280"/>
                <a:gd name="T121" fmla="*/ 576 h 1728"/>
                <a:gd name="T122" fmla="*/ 1152 w 1280"/>
                <a:gd name="T123" fmla="*/ 512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0" h="1728">
                  <a:moveTo>
                    <a:pt x="1280" y="1664"/>
                  </a:moveTo>
                  <a:cubicBezTo>
                    <a:pt x="1280" y="64"/>
                    <a:pt x="1280" y="64"/>
                    <a:pt x="1280" y="64"/>
                  </a:cubicBezTo>
                  <a:cubicBezTo>
                    <a:pt x="1280" y="29"/>
                    <a:pt x="1251" y="0"/>
                    <a:pt x="121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1664"/>
                    <a:pt x="0" y="1664"/>
                    <a:pt x="0" y="1664"/>
                  </a:cubicBezTo>
                  <a:cubicBezTo>
                    <a:pt x="0" y="1699"/>
                    <a:pt x="29" y="1728"/>
                    <a:pt x="64" y="1728"/>
                  </a:cubicBezTo>
                  <a:cubicBezTo>
                    <a:pt x="1216" y="1728"/>
                    <a:pt x="1216" y="1728"/>
                    <a:pt x="1216" y="1728"/>
                  </a:cubicBezTo>
                  <a:cubicBezTo>
                    <a:pt x="1251" y="1728"/>
                    <a:pt x="1280" y="1699"/>
                    <a:pt x="1280" y="1664"/>
                  </a:cubicBezTo>
                  <a:close/>
                  <a:moveTo>
                    <a:pt x="1152" y="192"/>
                  </a:moveTo>
                  <a:cubicBezTo>
                    <a:pt x="1216" y="192"/>
                    <a:pt x="1216" y="192"/>
                    <a:pt x="1216" y="192"/>
                  </a:cubicBezTo>
                  <a:cubicBezTo>
                    <a:pt x="1216" y="256"/>
                    <a:pt x="1216" y="256"/>
                    <a:pt x="1216" y="256"/>
                  </a:cubicBezTo>
                  <a:cubicBezTo>
                    <a:pt x="1152" y="256"/>
                    <a:pt x="1152" y="256"/>
                    <a:pt x="1152" y="256"/>
                  </a:cubicBezTo>
                  <a:lnTo>
                    <a:pt x="1152" y="192"/>
                  </a:lnTo>
                  <a:close/>
                  <a:moveTo>
                    <a:pt x="384" y="64"/>
                  </a:moveTo>
                  <a:cubicBezTo>
                    <a:pt x="928" y="64"/>
                    <a:pt x="928" y="64"/>
                    <a:pt x="928" y="64"/>
                  </a:cubicBezTo>
                  <a:cubicBezTo>
                    <a:pt x="928" y="128"/>
                    <a:pt x="928" y="128"/>
                    <a:pt x="928" y="128"/>
                  </a:cubicBezTo>
                  <a:cubicBezTo>
                    <a:pt x="384" y="128"/>
                    <a:pt x="384" y="128"/>
                    <a:pt x="384" y="128"/>
                  </a:cubicBezTo>
                  <a:lnTo>
                    <a:pt x="384" y="64"/>
                  </a:lnTo>
                  <a:close/>
                  <a:moveTo>
                    <a:pt x="384" y="384"/>
                  </a:moveTo>
                  <a:cubicBezTo>
                    <a:pt x="928" y="384"/>
                    <a:pt x="928" y="384"/>
                    <a:pt x="928" y="384"/>
                  </a:cubicBezTo>
                  <a:cubicBezTo>
                    <a:pt x="928" y="448"/>
                    <a:pt x="928" y="448"/>
                    <a:pt x="928" y="448"/>
                  </a:cubicBezTo>
                  <a:cubicBezTo>
                    <a:pt x="384" y="448"/>
                    <a:pt x="384" y="448"/>
                    <a:pt x="384" y="448"/>
                  </a:cubicBezTo>
                  <a:lnTo>
                    <a:pt x="384" y="384"/>
                  </a:lnTo>
                  <a:close/>
                  <a:moveTo>
                    <a:pt x="64" y="96"/>
                  </a:moveTo>
                  <a:cubicBezTo>
                    <a:pt x="64" y="78"/>
                    <a:pt x="78" y="64"/>
                    <a:pt x="96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306" y="64"/>
                    <a:pt x="320" y="78"/>
                    <a:pt x="320" y="96"/>
                  </a:cubicBezTo>
                  <a:cubicBezTo>
                    <a:pt x="320" y="224"/>
                    <a:pt x="320" y="224"/>
                    <a:pt x="320" y="224"/>
                  </a:cubicBezTo>
                  <a:cubicBezTo>
                    <a:pt x="320" y="242"/>
                    <a:pt x="306" y="256"/>
                    <a:pt x="288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78" y="256"/>
                    <a:pt x="64" y="242"/>
                    <a:pt x="64" y="224"/>
                  </a:cubicBezTo>
                  <a:lnTo>
                    <a:pt x="64" y="96"/>
                  </a:lnTo>
                  <a:close/>
                  <a:moveTo>
                    <a:pt x="64" y="544"/>
                  </a:moveTo>
                  <a:cubicBezTo>
                    <a:pt x="64" y="416"/>
                    <a:pt x="64" y="416"/>
                    <a:pt x="64" y="416"/>
                  </a:cubicBezTo>
                  <a:cubicBezTo>
                    <a:pt x="64" y="398"/>
                    <a:pt x="78" y="384"/>
                    <a:pt x="96" y="384"/>
                  </a:cubicBezTo>
                  <a:cubicBezTo>
                    <a:pt x="288" y="384"/>
                    <a:pt x="288" y="384"/>
                    <a:pt x="288" y="384"/>
                  </a:cubicBezTo>
                  <a:cubicBezTo>
                    <a:pt x="306" y="384"/>
                    <a:pt x="320" y="398"/>
                    <a:pt x="320" y="416"/>
                  </a:cubicBezTo>
                  <a:cubicBezTo>
                    <a:pt x="320" y="544"/>
                    <a:pt x="320" y="544"/>
                    <a:pt x="320" y="544"/>
                  </a:cubicBezTo>
                  <a:cubicBezTo>
                    <a:pt x="320" y="562"/>
                    <a:pt x="306" y="576"/>
                    <a:pt x="288" y="576"/>
                  </a:cubicBezTo>
                  <a:cubicBezTo>
                    <a:pt x="96" y="576"/>
                    <a:pt x="96" y="576"/>
                    <a:pt x="96" y="576"/>
                  </a:cubicBezTo>
                  <a:cubicBezTo>
                    <a:pt x="78" y="576"/>
                    <a:pt x="64" y="562"/>
                    <a:pt x="64" y="544"/>
                  </a:cubicBezTo>
                  <a:close/>
                  <a:moveTo>
                    <a:pt x="640" y="1600"/>
                  </a:moveTo>
                  <a:cubicBezTo>
                    <a:pt x="393" y="1600"/>
                    <a:pt x="192" y="1399"/>
                    <a:pt x="192" y="1152"/>
                  </a:cubicBezTo>
                  <a:cubicBezTo>
                    <a:pt x="192" y="905"/>
                    <a:pt x="393" y="704"/>
                    <a:pt x="640" y="704"/>
                  </a:cubicBezTo>
                  <a:cubicBezTo>
                    <a:pt x="887" y="704"/>
                    <a:pt x="1088" y="905"/>
                    <a:pt x="1088" y="1152"/>
                  </a:cubicBezTo>
                  <a:cubicBezTo>
                    <a:pt x="1088" y="1399"/>
                    <a:pt x="887" y="1600"/>
                    <a:pt x="640" y="1600"/>
                  </a:cubicBezTo>
                  <a:close/>
                  <a:moveTo>
                    <a:pt x="1088" y="576"/>
                  </a:moveTo>
                  <a:cubicBezTo>
                    <a:pt x="384" y="576"/>
                    <a:pt x="384" y="576"/>
                    <a:pt x="384" y="576"/>
                  </a:cubicBezTo>
                  <a:cubicBezTo>
                    <a:pt x="384" y="512"/>
                    <a:pt x="384" y="512"/>
                    <a:pt x="384" y="512"/>
                  </a:cubicBezTo>
                  <a:cubicBezTo>
                    <a:pt x="1088" y="512"/>
                    <a:pt x="1088" y="512"/>
                    <a:pt x="1088" y="512"/>
                  </a:cubicBezTo>
                  <a:lnTo>
                    <a:pt x="1088" y="576"/>
                  </a:lnTo>
                  <a:close/>
                  <a:moveTo>
                    <a:pt x="1088" y="256"/>
                  </a:moveTo>
                  <a:cubicBezTo>
                    <a:pt x="384" y="256"/>
                    <a:pt x="384" y="256"/>
                    <a:pt x="384" y="256"/>
                  </a:cubicBezTo>
                  <a:cubicBezTo>
                    <a:pt x="384" y="192"/>
                    <a:pt x="384" y="192"/>
                    <a:pt x="384" y="192"/>
                  </a:cubicBezTo>
                  <a:cubicBezTo>
                    <a:pt x="1088" y="192"/>
                    <a:pt x="1088" y="192"/>
                    <a:pt x="1088" y="192"/>
                  </a:cubicBezTo>
                  <a:lnTo>
                    <a:pt x="1088" y="256"/>
                  </a:lnTo>
                  <a:close/>
                  <a:moveTo>
                    <a:pt x="1152" y="512"/>
                  </a:moveTo>
                  <a:cubicBezTo>
                    <a:pt x="1216" y="512"/>
                    <a:pt x="1216" y="512"/>
                    <a:pt x="1216" y="512"/>
                  </a:cubicBezTo>
                  <a:cubicBezTo>
                    <a:pt x="1216" y="576"/>
                    <a:pt x="1216" y="576"/>
                    <a:pt x="1216" y="576"/>
                  </a:cubicBezTo>
                  <a:cubicBezTo>
                    <a:pt x="1152" y="576"/>
                    <a:pt x="1152" y="576"/>
                    <a:pt x="1152" y="576"/>
                  </a:cubicBezTo>
                  <a:lnTo>
                    <a:pt x="1152" y="512"/>
                  </a:lnTo>
                  <a:close/>
                </a:path>
              </a:pathLst>
            </a:custGeom>
            <a:grpFill/>
            <a:ln w="12700">
              <a:solidFill>
                <a:srgbClr val="1E81CE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081288" y="4271360"/>
            <a:ext cx="783713" cy="53348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27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70</a:t>
            </a:r>
            <a:r>
              <a:rPr lang="en-US" sz="14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%</a:t>
            </a:r>
            <a:endParaRPr lang="ru-RU" sz="2700" dirty="0">
              <a:ln w="317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/>
              </a:solidFill>
            </a:endParaRPr>
          </a:p>
        </p:txBody>
      </p:sp>
      <p:grpSp>
        <p:nvGrpSpPr>
          <p:cNvPr id="10" name="Group 98"/>
          <p:cNvGrpSpPr>
            <a:grpSpLocks noChangeAspect="1"/>
          </p:cNvGrpSpPr>
          <p:nvPr/>
        </p:nvGrpSpPr>
        <p:grpSpPr bwMode="auto">
          <a:xfrm>
            <a:off x="10845801" y="3989918"/>
            <a:ext cx="757767" cy="550333"/>
            <a:chOff x="5124" y="1885"/>
            <a:chExt cx="358" cy="260"/>
          </a:xfrm>
        </p:grpSpPr>
        <p:sp>
          <p:nvSpPr>
            <p:cNvPr id="220" name="AutoShape 97"/>
            <p:cNvSpPr>
              <a:spLocks noChangeAspect="1" noChangeArrowheads="1" noTextEdit="1"/>
            </p:cNvSpPr>
            <p:nvPr/>
          </p:nvSpPr>
          <p:spPr bwMode="auto">
            <a:xfrm>
              <a:off x="5124" y="1885"/>
              <a:ext cx="358" cy="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1" name="Freeform 99"/>
            <p:cNvSpPr>
              <a:spLocks/>
            </p:cNvSpPr>
            <p:nvPr/>
          </p:nvSpPr>
          <p:spPr bwMode="auto">
            <a:xfrm>
              <a:off x="5129" y="1911"/>
              <a:ext cx="348" cy="229"/>
            </a:xfrm>
            <a:custGeom>
              <a:avLst/>
              <a:gdLst>
                <a:gd name="T0" fmla="*/ 1968 w 1988"/>
                <a:gd name="T1" fmla="*/ 0 h 1312"/>
                <a:gd name="T2" fmla="*/ 1877 w 1988"/>
                <a:gd name="T3" fmla="*/ 0 h 1312"/>
                <a:gd name="T4" fmla="*/ 1877 w 1988"/>
                <a:gd name="T5" fmla="*/ 1188 h 1312"/>
                <a:gd name="T6" fmla="*/ 111 w 1988"/>
                <a:gd name="T7" fmla="*/ 1188 h 1312"/>
                <a:gd name="T8" fmla="*/ 111 w 1988"/>
                <a:gd name="T9" fmla="*/ 0 h 1312"/>
                <a:gd name="T10" fmla="*/ 20 w 1988"/>
                <a:gd name="T11" fmla="*/ 0 h 1312"/>
                <a:gd name="T12" fmla="*/ 0 w 1988"/>
                <a:gd name="T13" fmla="*/ 20 h 1312"/>
                <a:gd name="T14" fmla="*/ 0 w 1988"/>
                <a:gd name="T15" fmla="*/ 1292 h 1312"/>
                <a:gd name="T16" fmla="*/ 20 w 1988"/>
                <a:gd name="T17" fmla="*/ 1312 h 1312"/>
                <a:gd name="T18" fmla="*/ 1968 w 1988"/>
                <a:gd name="T19" fmla="*/ 1312 h 1312"/>
                <a:gd name="T20" fmla="*/ 1988 w 1988"/>
                <a:gd name="T21" fmla="*/ 1292 h 1312"/>
                <a:gd name="T22" fmla="*/ 1988 w 1988"/>
                <a:gd name="T23" fmla="*/ 20 h 1312"/>
                <a:gd name="T24" fmla="*/ 1968 w 1988"/>
                <a:gd name="T25" fmla="*/ 0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8" h="1312">
                  <a:moveTo>
                    <a:pt x="1968" y="0"/>
                  </a:moveTo>
                  <a:cubicBezTo>
                    <a:pt x="1877" y="0"/>
                    <a:pt x="1877" y="0"/>
                    <a:pt x="1877" y="0"/>
                  </a:cubicBezTo>
                  <a:cubicBezTo>
                    <a:pt x="1877" y="1188"/>
                    <a:pt x="1877" y="1188"/>
                    <a:pt x="1877" y="1188"/>
                  </a:cubicBezTo>
                  <a:cubicBezTo>
                    <a:pt x="111" y="1188"/>
                    <a:pt x="111" y="1188"/>
                    <a:pt x="111" y="1188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292"/>
                    <a:pt x="0" y="1292"/>
                    <a:pt x="0" y="1292"/>
                  </a:cubicBezTo>
                  <a:cubicBezTo>
                    <a:pt x="0" y="1303"/>
                    <a:pt x="9" y="1312"/>
                    <a:pt x="20" y="1312"/>
                  </a:cubicBezTo>
                  <a:cubicBezTo>
                    <a:pt x="1968" y="1312"/>
                    <a:pt x="1968" y="1312"/>
                    <a:pt x="1968" y="1312"/>
                  </a:cubicBezTo>
                  <a:cubicBezTo>
                    <a:pt x="1979" y="1312"/>
                    <a:pt x="1988" y="1303"/>
                    <a:pt x="1988" y="1292"/>
                  </a:cubicBezTo>
                  <a:cubicBezTo>
                    <a:pt x="1988" y="20"/>
                    <a:pt x="1988" y="20"/>
                    <a:pt x="1988" y="20"/>
                  </a:cubicBezTo>
                  <a:cubicBezTo>
                    <a:pt x="1988" y="9"/>
                    <a:pt x="1979" y="0"/>
                    <a:pt x="1968" y="0"/>
                  </a:cubicBezTo>
                  <a:close/>
                </a:path>
              </a:pathLst>
            </a:custGeom>
            <a:solidFill>
              <a:srgbClr val="9B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2" name="Freeform 100"/>
            <p:cNvSpPr>
              <a:spLocks/>
            </p:cNvSpPr>
            <p:nvPr/>
          </p:nvSpPr>
          <p:spPr bwMode="auto">
            <a:xfrm>
              <a:off x="5129" y="1911"/>
              <a:ext cx="32" cy="229"/>
            </a:xfrm>
            <a:custGeom>
              <a:avLst/>
              <a:gdLst>
                <a:gd name="T0" fmla="*/ 162 w 182"/>
                <a:gd name="T1" fmla="*/ 1292 h 1312"/>
                <a:gd name="T2" fmla="*/ 162 w 182"/>
                <a:gd name="T3" fmla="*/ 1188 h 1312"/>
                <a:gd name="T4" fmla="*/ 111 w 182"/>
                <a:gd name="T5" fmla="*/ 1188 h 1312"/>
                <a:gd name="T6" fmla="*/ 111 w 182"/>
                <a:gd name="T7" fmla="*/ 0 h 1312"/>
                <a:gd name="T8" fmla="*/ 20 w 182"/>
                <a:gd name="T9" fmla="*/ 0 h 1312"/>
                <a:gd name="T10" fmla="*/ 0 w 182"/>
                <a:gd name="T11" fmla="*/ 20 h 1312"/>
                <a:gd name="T12" fmla="*/ 0 w 182"/>
                <a:gd name="T13" fmla="*/ 1292 h 1312"/>
                <a:gd name="T14" fmla="*/ 20 w 182"/>
                <a:gd name="T15" fmla="*/ 1312 h 1312"/>
                <a:gd name="T16" fmla="*/ 182 w 182"/>
                <a:gd name="T17" fmla="*/ 1312 h 1312"/>
                <a:gd name="T18" fmla="*/ 162 w 182"/>
                <a:gd name="T19" fmla="*/ 1292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312">
                  <a:moveTo>
                    <a:pt x="162" y="1292"/>
                  </a:moveTo>
                  <a:cubicBezTo>
                    <a:pt x="162" y="1188"/>
                    <a:pt x="162" y="1188"/>
                    <a:pt x="162" y="1188"/>
                  </a:cubicBezTo>
                  <a:cubicBezTo>
                    <a:pt x="111" y="1188"/>
                    <a:pt x="111" y="1188"/>
                    <a:pt x="111" y="1188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292"/>
                    <a:pt x="0" y="1292"/>
                    <a:pt x="0" y="1292"/>
                  </a:cubicBezTo>
                  <a:cubicBezTo>
                    <a:pt x="0" y="1303"/>
                    <a:pt x="9" y="1312"/>
                    <a:pt x="20" y="1312"/>
                  </a:cubicBezTo>
                  <a:cubicBezTo>
                    <a:pt x="182" y="1312"/>
                    <a:pt x="182" y="1312"/>
                    <a:pt x="182" y="1312"/>
                  </a:cubicBezTo>
                  <a:cubicBezTo>
                    <a:pt x="171" y="1312"/>
                    <a:pt x="162" y="1303"/>
                    <a:pt x="162" y="1292"/>
                  </a:cubicBezTo>
                  <a:close/>
                </a:path>
              </a:pathLst>
            </a:custGeom>
            <a:solidFill>
              <a:srgbClr val="9B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3" name="Rectangle 101"/>
            <p:cNvSpPr>
              <a:spLocks noChangeArrowheads="1"/>
            </p:cNvSpPr>
            <p:nvPr/>
          </p:nvSpPr>
          <p:spPr bwMode="auto">
            <a:xfrm>
              <a:off x="5148" y="1890"/>
              <a:ext cx="155" cy="229"/>
            </a:xfrm>
            <a:prstGeom prst="rect">
              <a:avLst/>
            </a:prstGeom>
            <a:solidFill>
              <a:srgbClr val="9B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4" name="Rectangle 102"/>
            <p:cNvSpPr>
              <a:spLocks noChangeArrowheads="1"/>
            </p:cNvSpPr>
            <p:nvPr/>
          </p:nvSpPr>
          <p:spPr bwMode="auto">
            <a:xfrm>
              <a:off x="5148" y="1890"/>
              <a:ext cx="18" cy="229"/>
            </a:xfrm>
            <a:prstGeom prst="rect">
              <a:avLst/>
            </a:prstGeom>
            <a:solidFill>
              <a:srgbClr val="C8E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" name="Rectangle 103"/>
            <p:cNvSpPr>
              <a:spLocks noChangeArrowheads="1"/>
            </p:cNvSpPr>
            <p:nvPr/>
          </p:nvSpPr>
          <p:spPr bwMode="auto">
            <a:xfrm>
              <a:off x="5303" y="1890"/>
              <a:ext cx="155" cy="22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6" name="Rectangle 104"/>
            <p:cNvSpPr>
              <a:spLocks noChangeArrowheads="1"/>
            </p:cNvSpPr>
            <p:nvPr/>
          </p:nvSpPr>
          <p:spPr bwMode="auto">
            <a:xfrm>
              <a:off x="5303" y="1890"/>
              <a:ext cx="24" cy="229"/>
            </a:xfrm>
            <a:prstGeom prst="rect">
              <a:avLst/>
            </a:pr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7" name="Oval 105"/>
            <p:cNvSpPr>
              <a:spLocks noChangeArrowheads="1"/>
            </p:cNvSpPr>
            <p:nvPr/>
          </p:nvSpPr>
          <p:spPr bwMode="auto">
            <a:xfrm>
              <a:off x="5179" y="1920"/>
              <a:ext cx="86" cy="87"/>
            </a:xfrm>
            <a:prstGeom prst="ellipse">
              <a:avLst/>
            </a:prstGeom>
            <a:solidFill>
              <a:srgbClr val="4FC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8" name="Freeform 106"/>
            <p:cNvSpPr>
              <a:spLocks/>
            </p:cNvSpPr>
            <p:nvPr/>
          </p:nvSpPr>
          <p:spPr bwMode="auto">
            <a:xfrm>
              <a:off x="5179" y="1920"/>
              <a:ext cx="55" cy="87"/>
            </a:xfrm>
            <a:custGeom>
              <a:avLst/>
              <a:gdLst>
                <a:gd name="T0" fmla="*/ 136 w 316"/>
                <a:gd name="T1" fmla="*/ 248 h 497"/>
                <a:gd name="T2" fmla="*/ 316 w 316"/>
                <a:gd name="T3" fmla="*/ 9 h 497"/>
                <a:gd name="T4" fmla="*/ 248 w 316"/>
                <a:gd name="T5" fmla="*/ 0 h 497"/>
                <a:gd name="T6" fmla="*/ 0 w 316"/>
                <a:gd name="T7" fmla="*/ 248 h 497"/>
                <a:gd name="T8" fmla="*/ 248 w 316"/>
                <a:gd name="T9" fmla="*/ 497 h 497"/>
                <a:gd name="T10" fmla="*/ 316 w 316"/>
                <a:gd name="T11" fmla="*/ 487 h 497"/>
                <a:gd name="T12" fmla="*/ 136 w 316"/>
                <a:gd name="T13" fmla="*/ 24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497">
                  <a:moveTo>
                    <a:pt x="136" y="248"/>
                  </a:moveTo>
                  <a:cubicBezTo>
                    <a:pt x="136" y="135"/>
                    <a:pt x="212" y="39"/>
                    <a:pt x="316" y="9"/>
                  </a:cubicBezTo>
                  <a:cubicBezTo>
                    <a:pt x="295" y="3"/>
                    <a:pt x="272" y="0"/>
                    <a:pt x="248" y="0"/>
                  </a:cubicBezTo>
                  <a:cubicBezTo>
                    <a:pt x="111" y="0"/>
                    <a:pt x="0" y="111"/>
                    <a:pt x="0" y="248"/>
                  </a:cubicBezTo>
                  <a:cubicBezTo>
                    <a:pt x="0" y="385"/>
                    <a:pt x="111" y="497"/>
                    <a:pt x="248" y="497"/>
                  </a:cubicBezTo>
                  <a:cubicBezTo>
                    <a:pt x="272" y="497"/>
                    <a:pt x="295" y="493"/>
                    <a:pt x="316" y="487"/>
                  </a:cubicBezTo>
                  <a:cubicBezTo>
                    <a:pt x="212" y="457"/>
                    <a:pt x="136" y="362"/>
                    <a:pt x="136" y="248"/>
                  </a:cubicBezTo>
                  <a:close/>
                </a:path>
              </a:pathLst>
            </a:custGeom>
            <a:solidFill>
              <a:srgbClr val="47A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9" name="Oval 107"/>
            <p:cNvSpPr>
              <a:spLocks noChangeArrowheads="1"/>
            </p:cNvSpPr>
            <p:nvPr/>
          </p:nvSpPr>
          <p:spPr bwMode="auto">
            <a:xfrm>
              <a:off x="5340" y="1917"/>
              <a:ext cx="87" cy="8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0" name="Freeform 108"/>
            <p:cNvSpPr>
              <a:spLocks/>
            </p:cNvSpPr>
            <p:nvPr/>
          </p:nvSpPr>
          <p:spPr bwMode="auto">
            <a:xfrm>
              <a:off x="5340" y="1917"/>
              <a:ext cx="56" cy="87"/>
            </a:xfrm>
            <a:custGeom>
              <a:avLst/>
              <a:gdLst>
                <a:gd name="T0" fmla="*/ 133 w 315"/>
                <a:gd name="T1" fmla="*/ 248 h 497"/>
                <a:gd name="T2" fmla="*/ 315 w 315"/>
                <a:gd name="T3" fmla="*/ 9 h 497"/>
                <a:gd name="T4" fmla="*/ 249 w 315"/>
                <a:gd name="T5" fmla="*/ 0 h 497"/>
                <a:gd name="T6" fmla="*/ 0 w 315"/>
                <a:gd name="T7" fmla="*/ 248 h 497"/>
                <a:gd name="T8" fmla="*/ 249 w 315"/>
                <a:gd name="T9" fmla="*/ 497 h 497"/>
                <a:gd name="T10" fmla="*/ 315 w 315"/>
                <a:gd name="T11" fmla="*/ 487 h 497"/>
                <a:gd name="T12" fmla="*/ 133 w 315"/>
                <a:gd name="T13" fmla="*/ 24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497">
                  <a:moveTo>
                    <a:pt x="133" y="248"/>
                  </a:moveTo>
                  <a:cubicBezTo>
                    <a:pt x="133" y="134"/>
                    <a:pt x="210" y="38"/>
                    <a:pt x="315" y="9"/>
                  </a:cubicBezTo>
                  <a:cubicBezTo>
                    <a:pt x="294" y="3"/>
                    <a:pt x="272" y="0"/>
                    <a:pt x="249" y="0"/>
                  </a:cubicBezTo>
                  <a:cubicBezTo>
                    <a:pt x="111" y="0"/>
                    <a:pt x="0" y="111"/>
                    <a:pt x="0" y="248"/>
                  </a:cubicBezTo>
                  <a:cubicBezTo>
                    <a:pt x="0" y="385"/>
                    <a:pt x="111" y="497"/>
                    <a:pt x="249" y="497"/>
                  </a:cubicBezTo>
                  <a:cubicBezTo>
                    <a:pt x="272" y="497"/>
                    <a:pt x="294" y="493"/>
                    <a:pt x="315" y="487"/>
                  </a:cubicBezTo>
                  <a:cubicBezTo>
                    <a:pt x="210" y="458"/>
                    <a:pt x="133" y="362"/>
                    <a:pt x="133" y="2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1" name="Freeform 109"/>
            <p:cNvSpPr>
              <a:spLocks noEditPoints="1"/>
            </p:cNvSpPr>
            <p:nvPr/>
          </p:nvSpPr>
          <p:spPr bwMode="auto">
            <a:xfrm>
              <a:off x="5124" y="1885"/>
              <a:ext cx="358" cy="260"/>
            </a:xfrm>
            <a:custGeom>
              <a:avLst/>
              <a:gdLst>
                <a:gd name="T0" fmla="*/ 1941 w 2048"/>
                <a:gd name="T1" fmla="*/ 120 h 1492"/>
                <a:gd name="T2" fmla="*/ 1911 w 2048"/>
                <a:gd name="T3" fmla="*/ 0 h 1492"/>
                <a:gd name="T4" fmla="*/ 430 w 2048"/>
                <a:gd name="T5" fmla="*/ 30 h 1492"/>
                <a:gd name="T6" fmla="*/ 994 w 2048"/>
                <a:gd name="T7" fmla="*/ 60 h 1492"/>
                <a:gd name="T8" fmla="*/ 944 w 2048"/>
                <a:gd name="T9" fmla="*/ 216 h 1492"/>
                <a:gd name="T10" fmla="*/ 944 w 2048"/>
                <a:gd name="T11" fmla="*/ 276 h 1492"/>
                <a:gd name="T12" fmla="*/ 994 w 2048"/>
                <a:gd name="T13" fmla="*/ 493 h 1492"/>
                <a:gd name="T14" fmla="*/ 914 w 2048"/>
                <a:gd name="T15" fmla="*/ 523 h 1492"/>
                <a:gd name="T16" fmla="*/ 994 w 2048"/>
                <a:gd name="T17" fmla="*/ 553 h 1492"/>
                <a:gd name="T18" fmla="*/ 944 w 2048"/>
                <a:gd name="T19" fmla="*/ 771 h 1492"/>
                <a:gd name="T20" fmla="*/ 944 w 2048"/>
                <a:gd name="T21" fmla="*/ 831 h 1492"/>
                <a:gd name="T22" fmla="*/ 994 w 2048"/>
                <a:gd name="T23" fmla="*/ 1048 h 1492"/>
                <a:gd name="T24" fmla="*/ 914 w 2048"/>
                <a:gd name="T25" fmla="*/ 1078 h 1492"/>
                <a:gd name="T26" fmla="*/ 994 w 2048"/>
                <a:gd name="T27" fmla="*/ 1108 h 1492"/>
                <a:gd name="T28" fmla="*/ 167 w 2048"/>
                <a:gd name="T29" fmla="*/ 1312 h 1492"/>
                <a:gd name="T30" fmla="*/ 320 w 2048"/>
                <a:gd name="T31" fmla="*/ 60 h 1492"/>
                <a:gd name="T32" fmla="*/ 320 w 2048"/>
                <a:gd name="T33" fmla="*/ 0 h 1492"/>
                <a:gd name="T34" fmla="*/ 107 w 2048"/>
                <a:gd name="T35" fmla="*/ 30 h 1492"/>
                <a:gd name="T36" fmla="*/ 50 w 2048"/>
                <a:gd name="T37" fmla="*/ 120 h 1492"/>
                <a:gd name="T38" fmla="*/ 0 w 2048"/>
                <a:gd name="T39" fmla="*/ 1442 h 1492"/>
                <a:gd name="T40" fmla="*/ 1998 w 2048"/>
                <a:gd name="T41" fmla="*/ 1492 h 1492"/>
                <a:gd name="T42" fmla="*/ 2048 w 2048"/>
                <a:gd name="T43" fmla="*/ 170 h 1492"/>
                <a:gd name="T44" fmla="*/ 1988 w 2048"/>
                <a:gd name="T45" fmla="*/ 1432 h 1492"/>
                <a:gd name="T46" fmla="*/ 60 w 2048"/>
                <a:gd name="T47" fmla="*/ 180 h 1492"/>
                <a:gd name="T48" fmla="*/ 107 w 2048"/>
                <a:gd name="T49" fmla="*/ 1342 h 1492"/>
                <a:gd name="T50" fmla="*/ 1248 w 2048"/>
                <a:gd name="T51" fmla="*/ 1372 h 1492"/>
                <a:gd name="T52" fmla="*/ 1248 w 2048"/>
                <a:gd name="T53" fmla="*/ 1312 h 1492"/>
                <a:gd name="T54" fmla="*/ 1054 w 2048"/>
                <a:gd name="T55" fmla="*/ 1108 h 1492"/>
                <a:gd name="T56" fmla="*/ 1134 w 2048"/>
                <a:gd name="T57" fmla="*/ 1078 h 1492"/>
                <a:gd name="T58" fmla="*/ 1054 w 2048"/>
                <a:gd name="T59" fmla="*/ 1048 h 1492"/>
                <a:gd name="T60" fmla="*/ 1104 w 2048"/>
                <a:gd name="T61" fmla="*/ 831 h 1492"/>
                <a:gd name="T62" fmla="*/ 1104 w 2048"/>
                <a:gd name="T63" fmla="*/ 771 h 1492"/>
                <a:gd name="T64" fmla="*/ 1054 w 2048"/>
                <a:gd name="T65" fmla="*/ 553 h 1492"/>
                <a:gd name="T66" fmla="*/ 1134 w 2048"/>
                <a:gd name="T67" fmla="*/ 523 h 1492"/>
                <a:gd name="T68" fmla="*/ 1054 w 2048"/>
                <a:gd name="T69" fmla="*/ 493 h 1492"/>
                <a:gd name="T70" fmla="*/ 1104 w 2048"/>
                <a:gd name="T71" fmla="*/ 276 h 1492"/>
                <a:gd name="T72" fmla="*/ 1104 w 2048"/>
                <a:gd name="T73" fmla="*/ 216 h 1492"/>
                <a:gd name="T74" fmla="*/ 1054 w 2048"/>
                <a:gd name="T75" fmla="*/ 60 h 1492"/>
                <a:gd name="T76" fmla="*/ 1881 w 2048"/>
                <a:gd name="T77" fmla="*/ 1312 h 1492"/>
                <a:gd name="T78" fmla="*/ 1358 w 2048"/>
                <a:gd name="T79" fmla="*/ 1342 h 1492"/>
                <a:gd name="T80" fmla="*/ 1911 w 2048"/>
                <a:gd name="T81" fmla="*/ 1372 h 1492"/>
                <a:gd name="T82" fmla="*/ 1941 w 2048"/>
                <a:gd name="T83" fmla="*/ 180 h 1492"/>
                <a:gd name="T84" fmla="*/ 1988 w 2048"/>
                <a:gd name="T85" fmla="*/ 1432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48" h="1492">
                  <a:moveTo>
                    <a:pt x="1998" y="120"/>
                  </a:moveTo>
                  <a:cubicBezTo>
                    <a:pt x="1941" y="120"/>
                    <a:pt x="1941" y="120"/>
                    <a:pt x="1941" y="120"/>
                  </a:cubicBezTo>
                  <a:cubicBezTo>
                    <a:pt x="1941" y="30"/>
                    <a:pt x="1941" y="30"/>
                    <a:pt x="1941" y="30"/>
                  </a:cubicBezTo>
                  <a:cubicBezTo>
                    <a:pt x="1941" y="13"/>
                    <a:pt x="1927" y="0"/>
                    <a:pt x="1911" y="0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443" y="0"/>
                    <a:pt x="430" y="13"/>
                    <a:pt x="430" y="30"/>
                  </a:cubicBezTo>
                  <a:cubicBezTo>
                    <a:pt x="430" y="47"/>
                    <a:pt x="443" y="60"/>
                    <a:pt x="460" y="60"/>
                  </a:cubicBezTo>
                  <a:cubicBezTo>
                    <a:pt x="994" y="60"/>
                    <a:pt x="994" y="60"/>
                    <a:pt x="994" y="60"/>
                  </a:cubicBezTo>
                  <a:cubicBezTo>
                    <a:pt x="994" y="216"/>
                    <a:pt x="994" y="216"/>
                    <a:pt x="994" y="216"/>
                  </a:cubicBezTo>
                  <a:cubicBezTo>
                    <a:pt x="944" y="216"/>
                    <a:pt x="944" y="216"/>
                    <a:pt x="944" y="216"/>
                  </a:cubicBezTo>
                  <a:cubicBezTo>
                    <a:pt x="927" y="216"/>
                    <a:pt x="914" y="229"/>
                    <a:pt x="914" y="246"/>
                  </a:cubicBezTo>
                  <a:cubicBezTo>
                    <a:pt x="914" y="263"/>
                    <a:pt x="927" y="276"/>
                    <a:pt x="944" y="276"/>
                  </a:cubicBezTo>
                  <a:cubicBezTo>
                    <a:pt x="994" y="276"/>
                    <a:pt x="994" y="276"/>
                    <a:pt x="994" y="276"/>
                  </a:cubicBezTo>
                  <a:cubicBezTo>
                    <a:pt x="994" y="493"/>
                    <a:pt x="994" y="493"/>
                    <a:pt x="994" y="493"/>
                  </a:cubicBezTo>
                  <a:cubicBezTo>
                    <a:pt x="944" y="493"/>
                    <a:pt x="944" y="493"/>
                    <a:pt x="944" y="493"/>
                  </a:cubicBezTo>
                  <a:cubicBezTo>
                    <a:pt x="927" y="493"/>
                    <a:pt x="914" y="507"/>
                    <a:pt x="914" y="523"/>
                  </a:cubicBezTo>
                  <a:cubicBezTo>
                    <a:pt x="914" y="540"/>
                    <a:pt x="927" y="553"/>
                    <a:pt x="944" y="553"/>
                  </a:cubicBezTo>
                  <a:cubicBezTo>
                    <a:pt x="994" y="553"/>
                    <a:pt x="994" y="553"/>
                    <a:pt x="994" y="553"/>
                  </a:cubicBezTo>
                  <a:cubicBezTo>
                    <a:pt x="994" y="771"/>
                    <a:pt x="994" y="771"/>
                    <a:pt x="994" y="771"/>
                  </a:cubicBezTo>
                  <a:cubicBezTo>
                    <a:pt x="944" y="771"/>
                    <a:pt x="944" y="771"/>
                    <a:pt x="944" y="771"/>
                  </a:cubicBezTo>
                  <a:cubicBezTo>
                    <a:pt x="927" y="771"/>
                    <a:pt x="914" y="784"/>
                    <a:pt x="914" y="801"/>
                  </a:cubicBezTo>
                  <a:cubicBezTo>
                    <a:pt x="914" y="817"/>
                    <a:pt x="927" y="831"/>
                    <a:pt x="944" y="831"/>
                  </a:cubicBezTo>
                  <a:cubicBezTo>
                    <a:pt x="994" y="831"/>
                    <a:pt x="994" y="831"/>
                    <a:pt x="994" y="831"/>
                  </a:cubicBezTo>
                  <a:cubicBezTo>
                    <a:pt x="994" y="1048"/>
                    <a:pt x="994" y="1048"/>
                    <a:pt x="994" y="1048"/>
                  </a:cubicBezTo>
                  <a:cubicBezTo>
                    <a:pt x="944" y="1048"/>
                    <a:pt x="944" y="1048"/>
                    <a:pt x="944" y="1048"/>
                  </a:cubicBezTo>
                  <a:cubicBezTo>
                    <a:pt x="927" y="1048"/>
                    <a:pt x="914" y="1061"/>
                    <a:pt x="914" y="1078"/>
                  </a:cubicBezTo>
                  <a:cubicBezTo>
                    <a:pt x="914" y="1095"/>
                    <a:pt x="927" y="1108"/>
                    <a:pt x="944" y="1108"/>
                  </a:cubicBezTo>
                  <a:cubicBezTo>
                    <a:pt x="994" y="1108"/>
                    <a:pt x="994" y="1108"/>
                    <a:pt x="994" y="1108"/>
                  </a:cubicBezTo>
                  <a:cubicBezTo>
                    <a:pt x="994" y="1312"/>
                    <a:pt x="994" y="1312"/>
                    <a:pt x="994" y="1312"/>
                  </a:cubicBezTo>
                  <a:cubicBezTo>
                    <a:pt x="167" y="1312"/>
                    <a:pt x="167" y="1312"/>
                    <a:pt x="167" y="1312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320" y="60"/>
                    <a:pt x="320" y="60"/>
                    <a:pt x="320" y="60"/>
                  </a:cubicBezTo>
                  <a:cubicBezTo>
                    <a:pt x="337" y="60"/>
                    <a:pt x="350" y="47"/>
                    <a:pt x="350" y="30"/>
                  </a:cubicBezTo>
                  <a:cubicBezTo>
                    <a:pt x="350" y="13"/>
                    <a:pt x="337" y="0"/>
                    <a:pt x="320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1" y="0"/>
                    <a:pt x="107" y="13"/>
                    <a:pt x="107" y="30"/>
                  </a:cubicBezTo>
                  <a:cubicBezTo>
                    <a:pt x="107" y="120"/>
                    <a:pt x="107" y="120"/>
                    <a:pt x="107" y="120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22" y="120"/>
                    <a:pt x="0" y="142"/>
                    <a:pt x="0" y="170"/>
                  </a:cubicBezTo>
                  <a:cubicBezTo>
                    <a:pt x="0" y="1442"/>
                    <a:pt x="0" y="1442"/>
                    <a:pt x="0" y="1442"/>
                  </a:cubicBezTo>
                  <a:cubicBezTo>
                    <a:pt x="0" y="1470"/>
                    <a:pt x="22" y="1492"/>
                    <a:pt x="50" y="1492"/>
                  </a:cubicBezTo>
                  <a:cubicBezTo>
                    <a:pt x="1998" y="1492"/>
                    <a:pt x="1998" y="1492"/>
                    <a:pt x="1998" y="1492"/>
                  </a:cubicBezTo>
                  <a:cubicBezTo>
                    <a:pt x="2026" y="1492"/>
                    <a:pt x="2048" y="1470"/>
                    <a:pt x="2048" y="1442"/>
                  </a:cubicBezTo>
                  <a:cubicBezTo>
                    <a:pt x="2048" y="170"/>
                    <a:pt x="2048" y="170"/>
                    <a:pt x="2048" y="170"/>
                  </a:cubicBezTo>
                  <a:cubicBezTo>
                    <a:pt x="2048" y="142"/>
                    <a:pt x="2026" y="120"/>
                    <a:pt x="1998" y="120"/>
                  </a:cubicBezTo>
                  <a:close/>
                  <a:moveTo>
                    <a:pt x="1988" y="1432"/>
                  </a:moveTo>
                  <a:cubicBezTo>
                    <a:pt x="60" y="1432"/>
                    <a:pt x="60" y="1432"/>
                    <a:pt x="60" y="1432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342"/>
                    <a:pt x="107" y="1342"/>
                    <a:pt x="107" y="1342"/>
                  </a:cubicBezTo>
                  <a:cubicBezTo>
                    <a:pt x="107" y="1359"/>
                    <a:pt x="121" y="1372"/>
                    <a:pt x="137" y="1372"/>
                  </a:cubicBezTo>
                  <a:cubicBezTo>
                    <a:pt x="1248" y="1372"/>
                    <a:pt x="1248" y="1372"/>
                    <a:pt x="1248" y="1372"/>
                  </a:cubicBezTo>
                  <a:cubicBezTo>
                    <a:pt x="1265" y="1372"/>
                    <a:pt x="1278" y="1359"/>
                    <a:pt x="1278" y="1342"/>
                  </a:cubicBezTo>
                  <a:cubicBezTo>
                    <a:pt x="1278" y="1325"/>
                    <a:pt x="1265" y="1312"/>
                    <a:pt x="1248" y="1312"/>
                  </a:cubicBezTo>
                  <a:cubicBezTo>
                    <a:pt x="1054" y="1312"/>
                    <a:pt x="1054" y="1312"/>
                    <a:pt x="1054" y="1312"/>
                  </a:cubicBezTo>
                  <a:cubicBezTo>
                    <a:pt x="1054" y="1108"/>
                    <a:pt x="1054" y="1108"/>
                    <a:pt x="1054" y="1108"/>
                  </a:cubicBezTo>
                  <a:cubicBezTo>
                    <a:pt x="1104" y="1108"/>
                    <a:pt x="1104" y="1108"/>
                    <a:pt x="1104" y="1108"/>
                  </a:cubicBezTo>
                  <a:cubicBezTo>
                    <a:pt x="1121" y="1108"/>
                    <a:pt x="1134" y="1095"/>
                    <a:pt x="1134" y="1078"/>
                  </a:cubicBezTo>
                  <a:cubicBezTo>
                    <a:pt x="1134" y="1061"/>
                    <a:pt x="1121" y="1048"/>
                    <a:pt x="1104" y="1048"/>
                  </a:cubicBezTo>
                  <a:cubicBezTo>
                    <a:pt x="1054" y="1048"/>
                    <a:pt x="1054" y="1048"/>
                    <a:pt x="1054" y="1048"/>
                  </a:cubicBezTo>
                  <a:cubicBezTo>
                    <a:pt x="1054" y="831"/>
                    <a:pt x="1054" y="831"/>
                    <a:pt x="1054" y="831"/>
                  </a:cubicBezTo>
                  <a:cubicBezTo>
                    <a:pt x="1104" y="831"/>
                    <a:pt x="1104" y="831"/>
                    <a:pt x="1104" y="831"/>
                  </a:cubicBezTo>
                  <a:cubicBezTo>
                    <a:pt x="1121" y="831"/>
                    <a:pt x="1134" y="817"/>
                    <a:pt x="1134" y="801"/>
                  </a:cubicBezTo>
                  <a:cubicBezTo>
                    <a:pt x="1134" y="784"/>
                    <a:pt x="1121" y="771"/>
                    <a:pt x="1104" y="771"/>
                  </a:cubicBezTo>
                  <a:cubicBezTo>
                    <a:pt x="1054" y="771"/>
                    <a:pt x="1054" y="771"/>
                    <a:pt x="1054" y="771"/>
                  </a:cubicBezTo>
                  <a:cubicBezTo>
                    <a:pt x="1054" y="553"/>
                    <a:pt x="1054" y="553"/>
                    <a:pt x="1054" y="553"/>
                  </a:cubicBezTo>
                  <a:cubicBezTo>
                    <a:pt x="1104" y="553"/>
                    <a:pt x="1104" y="553"/>
                    <a:pt x="1104" y="553"/>
                  </a:cubicBezTo>
                  <a:cubicBezTo>
                    <a:pt x="1121" y="553"/>
                    <a:pt x="1134" y="540"/>
                    <a:pt x="1134" y="523"/>
                  </a:cubicBezTo>
                  <a:cubicBezTo>
                    <a:pt x="1134" y="507"/>
                    <a:pt x="1121" y="493"/>
                    <a:pt x="1104" y="493"/>
                  </a:cubicBezTo>
                  <a:cubicBezTo>
                    <a:pt x="1054" y="493"/>
                    <a:pt x="1054" y="493"/>
                    <a:pt x="1054" y="493"/>
                  </a:cubicBezTo>
                  <a:cubicBezTo>
                    <a:pt x="1054" y="276"/>
                    <a:pt x="1054" y="276"/>
                    <a:pt x="1054" y="276"/>
                  </a:cubicBezTo>
                  <a:cubicBezTo>
                    <a:pt x="1104" y="276"/>
                    <a:pt x="1104" y="276"/>
                    <a:pt x="1104" y="276"/>
                  </a:cubicBezTo>
                  <a:cubicBezTo>
                    <a:pt x="1121" y="276"/>
                    <a:pt x="1134" y="263"/>
                    <a:pt x="1134" y="246"/>
                  </a:cubicBezTo>
                  <a:cubicBezTo>
                    <a:pt x="1134" y="229"/>
                    <a:pt x="1121" y="216"/>
                    <a:pt x="1104" y="216"/>
                  </a:cubicBezTo>
                  <a:cubicBezTo>
                    <a:pt x="1054" y="216"/>
                    <a:pt x="1054" y="216"/>
                    <a:pt x="1054" y="216"/>
                  </a:cubicBezTo>
                  <a:cubicBezTo>
                    <a:pt x="1054" y="60"/>
                    <a:pt x="1054" y="60"/>
                    <a:pt x="1054" y="60"/>
                  </a:cubicBezTo>
                  <a:cubicBezTo>
                    <a:pt x="1881" y="60"/>
                    <a:pt x="1881" y="60"/>
                    <a:pt x="1881" y="60"/>
                  </a:cubicBezTo>
                  <a:cubicBezTo>
                    <a:pt x="1881" y="1312"/>
                    <a:pt x="1881" y="1312"/>
                    <a:pt x="1881" y="1312"/>
                  </a:cubicBezTo>
                  <a:cubicBezTo>
                    <a:pt x="1388" y="1312"/>
                    <a:pt x="1388" y="1312"/>
                    <a:pt x="1388" y="1312"/>
                  </a:cubicBezTo>
                  <a:cubicBezTo>
                    <a:pt x="1371" y="1312"/>
                    <a:pt x="1358" y="1325"/>
                    <a:pt x="1358" y="1342"/>
                  </a:cubicBezTo>
                  <a:cubicBezTo>
                    <a:pt x="1358" y="1359"/>
                    <a:pt x="1371" y="1372"/>
                    <a:pt x="1388" y="1372"/>
                  </a:cubicBezTo>
                  <a:cubicBezTo>
                    <a:pt x="1911" y="1372"/>
                    <a:pt x="1911" y="1372"/>
                    <a:pt x="1911" y="1372"/>
                  </a:cubicBezTo>
                  <a:cubicBezTo>
                    <a:pt x="1927" y="1372"/>
                    <a:pt x="1941" y="1359"/>
                    <a:pt x="1941" y="1342"/>
                  </a:cubicBezTo>
                  <a:cubicBezTo>
                    <a:pt x="1941" y="180"/>
                    <a:pt x="1941" y="180"/>
                    <a:pt x="1941" y="180"/>
                  </a:cubicBezTo>
                  <a:cubicBezTo>
                    <a:pt x="1988" y="180"/>
                    <a:pt x="1988" y="180"/>
                    <a:pt x="1988" y="180"/>
                  </a:cubicBezTo>
                  <a:lnTo>
                    <a:pt x="1988" y="1432"/>
                  </a:ln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2" name="Freeform 110"/>
            <p:cNvSpPr>
              <a:spLocks noEditPoints="1"/>
            </p:cNvSpPr>
            <p:nvPr/>
          </p:nvSpPr>
          <p:spPr bwMode="auto">
            <a:xfrm>
              <a:off x="5173" y="1915"/>
              <a:ext cx="98" cy="97"/>
            </a:xfrm>
            <a:custGeom>
              <a:avLst/>
              <a:gdLst>
                <a:gd name="T0" fmla="*/ 278 w 557"/>
                <a:gd name="T1" fmla="*/ 0 h 557"/>
                <a:gd name="T2" fmla="*/ 0 w 557"/>
                <a:gd name="T3" fmla="*/ 278 h 557"/>
                <a:gd name="T4" fmla="*/ 278 w 557"/>
                <a:gd name="T5" fmla="*/ 557 h 557"/>
                <a:gd name="T6" fmla="*/ 557 w 557"/>
                <a:gd name="T7" fmla="*/ 278 h 557"/>
                <a:gd name="T8" fmla="*/ 278 w 557"/>
                <a:gd name="T9" fmla="*/ 0 h 557"/>
                <a:gd name="T10" fmla="*/ 278 w 557"/>
                <a:gd name="T11" fmla="*/ 496 h 557"/>
                <a:gd name="T12" fmla="*/ 60 w 557"/>
                <a:gd name="T13" fmla="*/ 278 h 557"/>
                <a:gd name="T14" fmla="*/ 278 w 557"/>
                <a:gd name="T15" fmla="*/ 60 h 557"/>
                <a:gd name="T16" fmla="*/ 497 w 557"/>
                <a:gd name="T17" fmla="*/ 278 h 557"/>
                <a:gd name="T18" fmla="*/ 278 w 557"/>
                <a:gd name="T19" fmla="*/ 496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7" h="557">
                  <a:moveTo>
                    <a:pt x="278" y="0"/>
                  </a:moveTo>
                  <a:cubicBezTo>
                    <a:pt x="125" y="0"/>
                    <a:pt x="0" y="125"/>
                    <a:pt x="0" y="278"/>
                  </a:cubicBezTo>
                  <a:cubicBezTo>
                    <a:pt x="0" y="432"/>
                    <a:pt x="125" y="557"/>
                    <a:pt x="278" y="557"/>
                  </a:cubicBezTo>
                  <a:cubicBezTo>
                    <a:pt x="432" y="557"/>
                    <a:pt x="557" y="432"/>
                    <a:pt x="557" y="278"/>
                  </a:cubicBezTo>
                  <a:cubicBezTo>
                    <a:pt x="557" y="125"/>
                    <a:pt x="432" y="0"/>
                    <a:pt x="278" y="0"/>
                  </a:cubicBezTo>
                  <a:close/>
                  <a:moveTo>
                    <a:pt x="278" y="496"/>
                  </a:moveTo>
                  <a:cubicBezTo>
                    <a:pt x="158" y="496"/>
                    <a:pt x="60" y="399"/>
                    <a:pt x="60" y="278"/>
                  </a:cubicBezTo>
                  <a:cubicBezTo>
                    <a:pt x="60" y="158"/>
                    <a:pt x="158" y="60"/>
                    <a:pt x="278" y="60"/>
                  </a:cubicBezTo>
                  <a:cubicBezTo>
                    <a:pt x="399" y="60"/>
                    <a:pt x="497" y="158"/>
                    <a:pt x="497" y="278"/>
                  </a:cubicBezTo>
                  <a:cubicBezTo>
                    <a:pt x="497" y="399"/>
                    <a:pt x="399" y="496"/>
                    <a:pt x="278" y="496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3" name="Freeform 111"/>
            <p:cNvSpPr>
              <a:spLocks/>
            </p:cNvSpPr>
            <p:nvPr/>
          </p:nvSpPr>
          <p:spPr bwMode="auto">
            <a:xfrm>
              <a:off x="5200" y="1948"/>
              <a:ext cx="48" cy="33"/>
            </a:xfrm>
            <a:custGeom>
              <a:avLst/>
              <a:gdLst>
                <a:gd name="T0" fmla="*/ 220 w 274"/>
                <a:gd name="T1" fmla="*/ 12 h 190"/>
                <a:gd name="T2" fmla="*/ 115 w 274"/>
                <a:gd name="T3" fmla="*/ 117 h 190"/>
                <a:gd name="T4" fmla="*/ 54 w 274"/>
                <a:gd name="T5" fmla="*/ 57 h 190"/>
                <a:gd name="T6" fmla="*/ 12 w 274"/>
                <a:gd name="T7" fmla="*/ 57 h 190"/>
                <a:gd name="T8" fmla="*/ 12 w 274"/>
                <a:gd name="T9" fmla="*/ 99 h 190"/>
                <a:gd name="T10" fmla="*/ 93 w 274"/>
                <a:gd name="T11" fmla="*/ 181 h 190"/>
                <a:gd name="T12" fmla="*/ 115 w 274"/>
                <a:gd name="T13" fmla="*/ 190 h 190"/>
                <a:gd name="T14" fmla="*/ 136 w 274"/>
                <a:gd name="T15" fmla="*/ 181 h 190"/>
                <a:gd name="T16" fmla="*/ 262 w 274"/>
                <a:gd name="T17" fmla="*/ 54 h 190"/>
                <a:gd name="T18" fmla="*/ 262 w 274"/>
                <a:gd name="T19" fmla="*/ 12 h 190"/>
                <a:gd name="T20" fmla="*/ 220 w 274"/>
                <a:gd name="T21" fmla="*/ 1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4" h="190">
                  <a:moveTo>
                    <a:pt x="220" y="12"/>
                  </a:moveTo>
                  <a:cubicBezTo>
                    <a:pt x="115" y="117"/>
                    <a:pt x="115" y="117"/>
                    <a:pt x="115" y="117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42" y="45"/>
                    <a:pt x="23" y="45"/>
                    <a:pt x="12" y="57"/>
                  </a:cubicBezTo>
                  <a:cubicBezTo>
                    <a:pt x="0" y="68"/>
                    <a:pt x="0" y="87"/>
                    <a:pt x="12" y="99"/>
                  </a:cubicBezTo>
                  <a:cubicBezTo>
                    <a:pt x="93" y="181"/>
                    <a:pt x="93" y="181"/>
                    <a:pt x="93" y="181"/>
                  </a:cubicBezTo>
                  <a:cubicBezTo>
                    <a:pt x="99" y="187"/>
                    <a:pt x="107" y="190"/>
                    <a:pt x="115" y="190"/>
                  </a:cubicBezTo>
                  <a:cubicBezTo>
                    <a:pt x="122" y="190"/>
                    <a:pt x="130" y="187"/>
                    <a:pt x="136" y="181"/>
                  </a:cubicBezTo>
                  <a:cubicBezTo>
                    <a:pt x="262" y="54"/>
                    <a:pt x="262" y="54"/>
                    <a:pt x="262" y="54"/>
                  </a:cubicBezTo>
                  <a:cubicBezTo>
                    <a:pt x="274" y="42"/>
                    <a:pt x="274" y="24"/>
                    <a:pt x="262" y="12"/>
                  </a:cubicBezTo>
                  <a:cubicBezTo>
                    <a:pt x="251" y="0"/>
                    <a:pt x="232" y="0"/>
                    <a:pt x="220" y="12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4" name="Freeform 112"/>
            <p:cNvSpPr>
              <a:spLocks/>
            </p:cNvSpPr>
            <p:nvPr/>
          </p:nvSpPr>
          <p:spPr bwMode="auto">
            <a:xfrm>
              <a:off x="5335" y="1912"/>
              <a:ext cx="97" cy="97"/>
            </a:xfrm>
            <a:custGeom>
              <a:avLst/>
              <a:gdLst>
                <a:gd name="T0" fmla="*/ 279 w 552"/>
                <a:gd name="T1" fmla="*/ 556 h 556"/>
                <a:gd name="T2" fmla="*/ 544 w 552"/>
                <a:gd name="T3" fmla="*/ 363 h 556"/>
                <a:gd name="T4" fmla="*/ 524 w 552"/>
                <a:gd name="T5" fmla="*/ 325 h 556"/>
                <a:gd name="T6" fmla="*/ 486 w 552"/>
                <a:gd name="T7" fmla="*/ 345 h 556"/>
                <a:gd name="T8" fmla="*/ 279 w 552"/>
                <a:gd name="T9" fmla="*/ 496 h 556"/>
                <a:gd name="T10" fmla="*/ 60 w 552"/>
                <a:gd name="T11" fmla="*/ 278 h 556"/>
                <a:gd name="T12" fmla="*/ 279 w 552"/>
                <a:gd name="T13" fmla="*/ 60 h 556"/>
                <a:gd name="T14" fmla="*/ 489 w 552"/>
                <a:gd name="T15" fmla="*/ 222 h 556"/>
                <a:gd name="T16" fmla="*/ 526 w 552"/>
                <a:gd name="T17" fmla="*/ 243 h 556"/>
                <a:gd name="T18" fmla="*/ 547 w 552"/>
                <a:gd name="T19" fmla="*/ 206 h 556"/>
                <a:gd name="T20" fmla="*/ 279 w 552"/>
                <a:gd name="T21" fmla="*/ 0 h 556"/>
                <a:gd name="T22" fmla="*/ 0 w 552"/>
                <a:gd name="T23" fmla="*/ 278 h 556"/>
                <a:gd name="T24" fmla="*/ 279 w 552"/>
                <a:gd name="T25" fmla="*/ 556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2" h="556">
                  <a:moveTo>
                    <a:pt x="279" y="556"/>
                  </a:moveTo>
                  <a:cubicBezTo>
                    <a:pt x="400" y="556"/>
                    <a:pt x="507" y="479"/>
                    <a:pt x="544" y="363"/>
                  </a:cubicBezTo>
                  <a:cubicBezTo>
                    <a:pt x="549" y="347"/>
                    <a:pt x="540" y="330"/>
                    <a:pt x="524" y="325"/>
                  </a:cubicBezTo>
                  <a:cubicBezTo>
                    <a:pt x="508" y="320"/>
                    <a:pt x="492" y="329"/>
                    <a:pt x="486" y="345"/>
                  </a:cubicBezTo>
                  <a:cubicBezTo>
                    <a:pt x="457" y="436"/>
                    <a:pt x="374" y="496"/>
                    <a:pt x="279" y="496"/>
                  </a:cubicBezTo>
                  <a:cubicBezTo>
                    <a:pt x="158" y="496"/>
                    <a:pt x="60" y="399"/>
                    <a:pt x="60" y="278"/>
                  </a:cubicBezTo>
                  <a:cubicBezTo>
                    <a:pt x="60" y="158"/>
                    <a:pt x="158" y="60"/>
                    <a:pt x="279" y="60"/>
                  </a:cubicBezTo>
                  <a:cubicBezTo>
                    <a:pt x="377" y="60"/>
                    <a:pt x="464" y="127"/>
                    <a:pt x="489" y="222"/>
                  </a:cubicBezTo>
                  <a:cubicBezTo>
                    <a:pt x="494" y="238"/>
                    <a:pt x="510" y="247"/>
                    <a:pt x="526" y="243"/>
                  </a:cubicBezTo>
                  <a:cubicBezTo>
                    <a:pt x="542" y="239"/>
                    <a:pt x="552" y="222"/>
                    <a:pt x="547" y="206"/>
                  </a:cubicBezTo>
                  <a:cubicBezTo>
                    <a:pt x="515" y="85"/>
                    <a:pt x="404" y="0"/>
                    <a:pt x="279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432"/>
                    <a:pt x="125" y="556"/>
                    <a:pt x="279" y="556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5" name="Freeform 113"/>
            <p:cNvSpPr>
              <a:spLocks/>
            </p:cNvSpPr>
            <p:nvPr/>
          </p:nvSpPr>
          <p:spPr bwMode="auto">
            <a:xfrm>
              <a:off x="5367" y="1941"/>
              <a:ext cx="37" cy="37"/>
            </a:xfrm>
            <a:custGeom>
              <a:avLst/>
              <a:gdLst>
                <a:gd name="T0" fmla="*/ 198 w 210"/>
                <a:gd name="T1" fmla="*/ 12 h 208"/>
                <a:gd name="T2" fmla="*/ 156 w 210"/>
                <a:gd name="T3" fmla="*/ 12 h 208"/>
                <a:gd name="T4" fmla="*/ 105 w 210"/>
                <a:gd name="T5" fmla="*/ 63 h 208"/>
                <a:gd name="T6" fmla="*/ 54 w 210"/>
                <a:gd name="T7" fmla="*/ 12 h 208"/>
                <a:gd name="T8" fmla="*/ 11 w 210"/>
                <a:gd name="T9" fmla="*/ 12 h 208"/>
                <a:gd name="T10" fmla="*/ 11 w 210"/>
                <a:gd name="T11" fmla="*/ 54 h 208"/>
                <a:gd name="T12" fmla="*/ 62 w 210"/>
                <a:gd name="T13" fmla="*/ 105 h 208"/>
                <a:gd name="T14" fmla="*/ 11 w 210"/>
                <a:gd name="T15" fmla="*/ 156 h 208"/>
                <a:gd name="T16" fmla="*/ 11 w 210"/>
                <a:gd name="T17" fmla="*/ 199 h 208"/>
                <a:gd name="T18" fmla="*/ 33 w 210"/>
                <a:gd name="T19" fmla="*/ 208 h 208"/>
                <a:gd name="T20" fmla="*/ 54 w 210"/>
                <a:gd name="T21" fmla="*/ 199 h 208"/>
                <a:gd name="T22" fmla="*/ 105 w 210"/>
                <a:gd name="T23" fmla="*/ 148 h 208"/>
                <a:gd name="T24" fmla="*/ 156 w 210"/>
                <a:gd name="T25" fmla="*/ 199 h 208"/>
                <a:gd name="T26" fmla="*/ 177 w 210"/>
                <a:gd name="T27" fmla="*/ 208 h 208"/>
                <a:gd name="T28" fmla="*/ 198 w 210"/>
                <a:gd name="T29" fmla="*/ 199 h 208"/>
                <a:gd name="T30" fmla="*/ 198 w 210"/>
                <a:gd name="T31" fmla="*/ 156 h 208"/>
                <a:gd name="T32" fmla="*/ 147 w 210"/>
                <a:gd name="T33" fmla="*/ 105 h 208"/>
                <a:gd name="T34" fmla="*/ 198 w 210"/>
                <a:gd name="T35" fmla="*/ 54 h 208"/>
                <a:gd name="T36" fmla="*/ 198 w 210"/>
                <a:gd name="T37" fmla="*/ 1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08">
                  <a:moveTo>
                    <a:pt x="198" y="12"/>
                  </a:moveTo>
                  <a:cubicBezTo>
                    <a:pt x="187" y="0"/>
                    <a:pt x="168" y="0"/>
                    <a:pt x="156" y="12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42" y="0"/>
                    <a:pt x="23" y="0"/>
                    <a:pt x="11" y="12"/>
                  </a:cubicBezTo>
                  <a:cubicBezTo>
                    <a:pt x="0" y="24"/>
                    <a:pt x="0" y="43"/>
                    <a:pt x="11" y="54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0" y="168"/>
                    <a:pt x="0" y="187"/>
                    <a:pt x="11" y="199"/>
                  </a:cubicBezTo>
                  <a:cubicBezTo>
                    <a:pt x="17" y="205"/>
                    <a:pt x="25" y="208"/>
                    <a:pt x="33" y="208"/>
                  </a:cubicBezTo>
                  <a:cubicBezTo>
                    <a:pt x="40" y="208"/>
                    <a:pt x="48" y="205"/>
                    <a:pt x="54" y="199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156" y="199"/>
                    <a:pt x="156" y="199"/>
                    <a:pt x="156" y="199"/>
                  </a:cubicBezTo>
                  <a:cubicBezTo>
                    <a:pt x="162" y="205"/>
                    <a:pt x="169" y="208"/>
                    <a:pt x="177" y="208"/>
                  </a:cubicBezTo>
                  <a:cubicBezTo>
                    <a:pt x="185" y="208"/>
                    <a:pt x="192" y="205"/>
                    <a:pt x="198" y="199"/>
                  </a:cubicBezTo>
                  <a:cubicBezTo>
                    <a:pt x="210" y="187"/>
                    <a:pt x="210" y="168"/>
                    <a:pt x="198" y="156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210" y="43"/>
                    <a:pt x="210" y="24"/>
                    <a:pt x="198" y="12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6" name="Freeform 114"/>
            <p:cNvSpPr>
              <a:spLocks/>
            </p:cNvSpPr>
            <p:nvPr/>
          </p:nvSpPr>
          <p:spPr bwMode="auto">
            <a:xfrm>
              <a:off x="5184" y="2026"/>
              <a:ext cx="76" cy="10"/>
            </a:xfrm>
            <a:custGeom>
              <a:avLst/>
              <a:gdLst>
                <a:gd name="T0" fmla="*/ 402 w 432"/>
                <a:gd name="T1" fmla="*/ 0 h 60"/>
                <a:gd name="T2" fmla="*/ 30 w 432"/>
                <a:gd name="T3" fmla="*/ 0 h 60"/>
                <a:gd name="T4" fmla="*/ 0 w 432"/>
                <a:gd name="T5" fmla="*/ 30 h 60"/>
                <a:gd name="T6" fmla="*/ 30 w 432"/>
                <a:gd name="T7" fmla="*/ 60 h 60"/>
                <a:gd name="T8" fmla="*/ 402 w 432"/>
                <a:gd name="T9" fmla="*/ 60 h 60"/>
                <a:gd name="T10" fmla="*/ 432 w 432"/>
                <a:gd name="T11" fmla="*/ 30 h 60"/>
                <a:gd name="T12" fmla="*/ 402 w 43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60">
                  <a:moveTo>
                    <a:pt x="402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0"/>
                    <a:pt x="30" y="60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419" y="60"/>
                    <a:pt x="432" y="47"/>
                    <a:pt x="432" y="30"/>
                  </a:cubicBezTo>
                  <a:cubicBezTo>
                    <a:pt x="432" y="13"/>
                    <a:pt x="419" y="0"/>
                    <a:pt x="402" y="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7" name="Freeform 115"/>
            <p:cNvSpPr>
              <a:spLocks/>
            </p:cNvSpPr>
            <p:nvPr/>
          </p:nvSpPr>
          <p:spPr bwMode="auto">
            <a:xfrm>
              <a:off x="5184" y="2045"/>
              <a:ext cx="76" cy="10"/>
            </a:xfrm>
            <a:custGeom>
              <a:avLst/>
              <a:gdLst>
                <a:gd name="T0" fmla="*/ 402 w 432"/>
                <a:gd name="T1" fmla="*/ 0 h 60"/>
                <a:gd name="T2" fmla="*/ 30 w 432"/>
                <a:gd name="T3" fmla="*/ 0 h 60"/>
                <a:gd name="T4" fmla="*/ 0 w 432"/>
                <a:gd name="T5" fmla="*/ 30 h 60"/>
                <a:gd name="T6" fmla="*/ 30 w 432"/>
                <a:gd name="T7" fmla="*/ 60 h 60"/>
                <a:gd name="T8" fmla="*/ 402 w 432"/>
                <a:gd name="T9" fmla="*/ 60 h 60"/>
                <a:gd name="T10" fmla="*/ 432 w 432"/>
                <a:gd name="T11" fmla="*/ 30 h 60"/>
                <a:gd name="T12" fmla="*/ 402 w 43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60">
                  <a:moveTo>
                    <a:pt x="402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0"/>
                    <a:pt x="30" y="60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419" y="60"/>
                    <a:pt x="432" y="47"/>
                    <a:pt x="432" y="30"/>
                  </a:cubicBezTo>
                  <a:cubicBezTo>
                    <a:pt x="432" y="13"/>
                    <a:pt x="419" y="0"/>
                    <a:pt x="402" y="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8" name="Freeform 116"/>
            <p:cNvSpPr>
              <a:spLocks/>
            </p:cNvSpPr>
            <p:nvPr/>
          </p:nvSpPr>
          <p:spPr bwMode="auto">
            <a:xfrm>
              <a:off x="5184" y="2064"/>
              <a:ext cx="76" cy="10"/>
            </a:xfrm>
            <a:custGeom>
              <a:avLst/>
              <a:gdLst>
                <a:gd name="T0" fmla="*/ 402 w 432"/>
                <a:gd name="T1" fmla="*/ 0 h 60"/>
                <a:gd name="T2" fmla="*/ 30 w 432"/>
                <a:gd name="T3" fmla="*/ 0 h 60"/>
                <a:gd name="T4" fmla="*/ 0 w 432"/>
                <a:gd name="T5" fmla="*/ 30 h 60"/>
                <a:gd name="T6" fmla="*/ 30 w 432"/>
                <a:gd name="T7" fmla="*/ 60 h 60"/>
                <a:gd name="T8" fmla="*/ 402 w 432"/>
                <a:gd name="T9" fmla="*/ 60 h 60"/>
                <a:gd name="T10" fmla="*/ 432 w 432"/>
                <a:gd name="T11" fmla="*/ 30 h 60"/>
                <a:gd name="T12" fmla="*/ 402 w 43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60">
                  <a:moveTo>
                    <a:pt x="402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0"/>
                    <a:pt x="30" y="60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419" y="60"/>
                    <a:pt x="432" y="47"/>
                    <a:pt x="432" y="30"/>
                  </a:cubicBezTo>
                  <a:cubicBezTo>
                    <a:pt x="432" y="13"/>
                    <a:pt x="419" y="0"/>
                    <a:pt x="402" y="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9" name="Freeform 117"/>
            <p:cNvSpPr>
              <a:spLocks/>
            </p:cNvSpPr>
            <p:nvPr/>
          </p:nvSpPr>
          <p:spPr bwMode="auto">
            <a:xfrm>
              <a:off x="5184" y="2082"/>
              <a:ext cx="76" cy="11"/>
            </a:xfrm>
            <a:custGeom>
              <a:avLst/>
              <a:gdLst>
                <a:gd name="T0" fmla="*/ 402 w 432"/>
                <a:gd name="T1" fmla="*/ 0 h 60"/>
                <a:gd name="T2" fmla="*/ 30 w 432"/>
                <a:gd name="T3" fmla="*/ 0 h 60"/>
                <a:gd name="T4" fmla="*/ 0 w 432"/>
                <a:gd name="T5" fmla="*/ 30 h 60"/>
                <a:gd name="T6" fmla="*/ 30 w 432"/>
                <a:gd name="T7" fmla="*/ 60 h 60"/>
                <a:gd name="T8" fmla="*/ 402 w 432"/>
                <a:gd name="T9" fmla="*/ 60 h 60"/>
                <a:gd name="T10" fmla="*/ 432 w 432"/>
                <a:gd name="T11" fmla="*/ 30 h 60"/>
                <a:gd name="T12" fmla="*/ 402 w 43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60">
                  <a:moveTo>
                    <a:pt x="402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0"/>
                    <a:pt x="30" y="60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419" y="60"/>
                    <a:pt x="432" y="47"/>
                    <a:pt x="432" y="30"/>
                  </a:cubicBezTo>
                  <a:cubicBezTo>
                    <a:pt x="432" y="13"/>
                    <a:pt x="419" y="0"/>
                    <a:pt x="402" y="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0" name="Freeform 118"/>
            <p:cNvSpPr>
              <a:spLocks/>
            </p:cNvSpPr>
            <p:nvPr/>
          </p:nvSpPr>
          <p:spPr bwMode="auto">
            <a:xfrm>
              <a:off x="5346" y="2026"/>
              <a:ext cx="76" cy="10"/>
            </a:xfrm>
            <a:custGeom>
              <a:avLst/>
              <a:gdLst>
                <a:gd name="T0" fmla="*/ 402 w 432"/>
                <a:gd name="T1" fmla="*/ 0 h 60"/>
                <a:gd name="T2" fmla="*/ 30 w 432"/>
                <a:gd name="T3" fmla="*/ 0 h 60"/>
                <a:gd name="T4" fmla="*/ 0 w 432"/>
                <a:gd name="T5" fmla="*/ 30 h 60"/>
                <a:gd name="T6" fmla="*/ 30 w 432"/>
                <a:gd name="T7" fmla="*/ 60 h 60"/>
                <a:gd name="T8" fmla="*/ 402 w 432"/>
                <a:gd name="T9" fmla="*/ 60 h 60"/>
                <a:gd name="T10" fmla="*/ 432 w 432"/>
                <a:gd name="T11" fmla="*/ 30 h 60"/>
                <a:gd name="T12" fmla="*/ 402 w 43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60">
                  <a:moveTo>
                    <a:pt x="402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418" y="60"/>
                    <a:pt x="432" y="47"/>
                    <a:pt x="432" y="30"/>
                  </a:cubicBezTo>
                  <a:cubicBezTo>
                    <a:pt x="432" y="13"/>
                    <a:pt x="418" y="0"/>
                    <a:pt x="402" y="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1" name="Freeform 119"/>
            <p:cNvSpPr>
              <a:spLocks/>
            </p:cNvSpPr>
            <p:nvPr/>
          </p:nvSpPr>
          <p:spPr bwMode="auto">
            <a:xfrm>
              <a:off x="5346" y="2045"/>
              <a:ext cx="76" cy="10"/>
            </a:xfrm>
            <a:custGeom>
              <a:avLst/>
              <a:gdLst>
                <a:gd name="T0" fmla="*/ 402 w 432"/>
                <a:gd name="T1" fmla="*/ 0 h 60"/>
                <a:gd name="T2" fmla="*/ 30 w 432"/>
                <a:gd name="T3" fmla="*/ 0 h 60"/>
                <a:gd name="T4" fmla="*/ 0 w 432"/>
                <a:gd name="T5" fmla="*/ 30 h 60"/>
                <a:gd name="T6" fmla="*/ 30 w 432"/>
                <a:gd name="T7" fmla="*/ 60 h 60"/>
                <a:gd name="T8" fmla="*/ 402 w 432"/>
                <a:gd name="T9" fmla="*/ 60 h 60"/>
                <a:gd name="T10" fmla="*/ 432 w 432"/>
                <a:gd name="T11" fmla="*/ 30 h 60"/>
                <a:gd name="T12" fmla="*/ 402 w 43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60">
                  <a:moveTo>
                    <a:pt x="402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418" y="60"/>
                    <a:pt x="432" y="47"/>
                    <a:pt x="432" y="30"/>
                  </a:cubicBezTo>
                  <a:cubicBezTo>
                    <a:pt x="432" y="13"/>
                    <a:pt x="418" y="0"/>
                    <a:pt x="402" y="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2" name="Freeform 120"/>
            <p:cNvSpPr>
              <a:spLocks/>
            </p:cNvSpPr>
            <p:nvPr/>
          </p:nvSpPr>
          <p:spPr bwMode="auto">
            <a:xfrm>
              <a:off x="5346" y="2064"/>
              <a:ext cx="76" cy="10"/>
            </a:xfrm>
            <a:custGeom>
              <a:avLst/>
              <a:gdLst>
                <a:gd name="T0" fmla="*/ 402 w 432"/>
                <a:gd name="T1" fmla="*/ 0 h 60"/>
                <a:gd name="T2" fmla="*/ 30 w 432"/>
                <a:gd name="T3" fmla="*/ 0 h 60"/>
                <a:gd name="T4" fmla="*/ 0 w 432"/>
                <a:gd name="T5" fmla="*/ 30 h 60"/>
                <a:gd name="T6" fmla="*/ 30 w 432"/>
                <a:gd name="T7" fmla="*/ 60 h 60"/>
                <a:gd name="T8" fmla="*/ 402 w 432"/>
                <a:gd name="T9" fmla="*/ 60 h 60"/>
                <a:gd name="T10" fmla="*/ 432 w 432"/>
                <a:gd name="T11" fmla="*/ 30 h 60"/>
                <a:gd name="T12" fmla="*/ 402 w 43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60">
                  <a:moveTo>
                    <a:pt x="402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418" y="60"/>
                    <a:pt x="432" y="47"/>
                    <a:pt x="432" y="30"/>
                  </a:cubicBezTo>
                  <a:cubicBezTo>
                    <a:pt x="432" y="13"/>
                    <a:pt x="418" y="0"/>
                    <a:pt x="402" y="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3" name="Freeform 121"/>
            <p:cNvSpPr>
              <a:spLocks/>
            </p:cNvSpPr>
            <p:nvPr/>
          </p:nvSpPr>
          <p:spPr bwMode="auto">
            <a:xfrm>
              <a:off x="5346" y="2082"/>
              <a:ext cx="76" cy="11"/>
            </a:xfrm>
            <a:custGeom>
              <a:avLst/>
              <a:gdLst>
                <a:gd name="T0" fmla="*/ 432 w 432"/>
                <a:gd name="T1" fmla="*/ 30 h 60"/>
                <a:gd name="T2" fmla="*/ 402 w 432"/>
                <a:gd name="T3" fmla="*/ 0 h 60"/>
                <a:gd name="T4" fmla="*/ 30 w 432"/>
                <a:gd name="T5" fmla="*/ 0 h 60"/>
                <a:gd name="T6" fmla="*/ 0 w 432"/>
                <a:gd name="T7" fmla="*/ 30 h 60"/>
                <a:gd name="T8" fmla="*/ 30 w 432"/>
                <a:gd name="T9" fmla="*/ 60 h 60"/>
                <a:gd name="T10" fmla="*/ 402 w 432"/>
                <a:gd name="T11" fmla="*/ 60 h 60"/>
                <a:gd name="T12" fmla="*/ 432 w 432"/>
                <a:gd name="T13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60">
                  <a:moveTo>
                    <a:pt x="432" y="30"/>
                  </a:moveTo>
                  <a:cubicBezTo>
                    <a:pt x="432" y="13"/>
                    <a:pt x="418" y="0"/>
                    <a:pt x="40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418" y="60"/>
                    <a:pt x="432" y="47"/>
                    <a:pt x="432" y="3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44" name="Скругленный прямоугольник 243"/>
          <p:cNvSpPr/>
          <p:nvPr/>
        </p:nvSpPr>
        <p:spPr>
          <a:xfrm>
            <a:off x="6777139" y="1369488"/>
            <a:ext cx="135895" cy="480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245" name="Скругленный прямоугольник 244"/>
          <p:cNvSpPr/>
          <p:nvPr/>
        </p:nvSpPr>
        <p:spPr>
          <a:xfrm>
            <a:off x="6778261" y="1441340"/>
            <a:ext cx="135895" cy="48000"/>
          </a:xfrm>
          <a:prstGeom prst="roundRect">
            <a:avLst/>
          </a:prstGeom>
          <a:solidFill>
            <a:srgbClr val="76AB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246" name="Скругленный прямоугольник 245"/>
          <p:cNvSpPr/>
          <p:nvPr/>
        </p:nvSpPr>
        <p:spPr>
          <a:xfrm>
            <a:off x="6782679" y="1513192"/>
            <a:ext cx="135895" cy="48000"/>
          </a:xfrm>
          <a:prstGeom prst="roundRect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247" name="Скругленный прямоугольник 246"/>
          <p:cNvSpPr/>
          <p:nvPr/>
        </p:nvSpPr>
        <p:spPr>
          <a:xfrm>
            <a:off x="6954702" y="1411077"/>
            <a:ext cx="135895" cy="48000"/>
          </a:xfrm>
          <a:prstGeom prst="roundRect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248" name="Скругленный прямоугольник 247"/>
          <p:cNvSpPr/>
          <p:nvPr/>
        </p:nvSpPr>
        <p:spPr>
          <a:xfrm>
            <a:off x="6956674" y="1487993"/>
            <a:ext cx="135895" cy="48000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164" name="TextBox 163"/>
          <p:cNvSpPr txBox="1"/>
          <p:nvPr/>
        </p:nvSpPr>
        <p:spPr>
          <a:xfrm>
            <a:off x="8398435" y="2812090"/>
            <a:ext cx="1653388" cy="95410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1500" dirty="0" smtClean="0">
                <a:latin typeface="Cambria" panose="02040503050406030204" pitchFamily="18" charset="0"/>
                <a:ea typeface="Cambria" panose="02040503050406030204" pitchFamily="18" charset="0"/>
              </a:rPr>
              <a:t>from</a:t>
            </a:r>
            <a:r>
              <a:rPr lang="uz-Cyrl-UZ" sz="2400" dirty="0" smtClean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1 </a:t>
            </a:r>
            <a:r>
              <a:rPr lang="uz-Cyrl-UZ" sz="24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60</a:t>
            </a:r>
            <a:r>
              <a:rPr lang="ru-RU" sz="24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0 </a:t>
            </a:r>
            <a:r>
              <a:rPr lang="en-US" sz="1500" dirty="0" smtClean="0">
                <a:latin typeface="Cambria" panose="02040503050406030204" pitchFamily="18" charset="0"/>
                <a:ea typeface="Cambria" panose="02040503050406030204" pitchFamily="18" charset="0"/>
              </a:rPr>
              <a:t>observation units</a:t>
            </a:r>
            <a:endParaRPr lang="ru-RU" sz="15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8398435" y="4834181"/>
            <a:ext cx="1583220" cy="127726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uz-Cyrl-UZ" sz="27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95 </a:t>
            </a:r>
            <a:r>
              <a:rPr lang="en-US" sz="1600" dirty="0" smtClean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comparable items were </a:t>
            </a:r>
            <a:r>
              <a:rPr lang="ru-RU" sz="1600" dirty="0" err="1" smtClean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selected</a:t>
            </a:r>
            <a:r>
              <a:rPr lang="ru-RU" sz="1600" dirty="0" smtClean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1F1F1F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" name="Заголовок 9">
            <a:extLst>
              <a:ext uri="{FF2B5EF4-FFF2-40B4-BE49-F238E27FC236}">
                <a16:creationId xmlns:a16="http://schemas.microsoft.com/office/drawing/2014/main" id="{93F43AD0-0793-47D4-8C67-DA676A0506EC}"/>
              </a:ext>
            </a:extLst>
          </p:cNvPr>
          <p:cNvSpPr txBox="1">
            <a:spLocks/>
          </p:cNvSpPr>
          <p:nvPr/>
        </p:nvSpPr>
        <p:spPr>
          <a:xfrm>
            <a:off x="2494039" y="139306"/>
            <a:ext cx="8984363" cy="339392"/>
          </a:xfrm>
          <a:prstGeom prst="rect">
            <a:avLst/>
          </a:prstGeom>
        </p:spPr>
        <p:txBody>
          <a:bodyPr vert="horz" lIns="29032" tIns="14516" rIns="29032" bIns="14516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>
                <a:solidFill>
                  <a:prstClr val="white"/>
                </a:solidFill>
                <a:latin typeface="Montserrat" panose="00000500000000000000" pitchFamily="2" charset="-52"/>
              </a:rPr>
              <a:t>Integration with the tax authorities ' database</a:t>
            </a:r>
            <a:endParaRPr lang="ru" sz="2000" b="1" dirty="0">
              <a:solidFill>
                <a:prstClr val="white"/>
              </a:solidFill>
              <a:latin typeface="Montserrat" panose="00000500000000000000" pitchFamily="2" charset="-52"/>
            </a:endParaRPr>
          </a:p>
        </p:txBody>
      </p:sp>
      <p:pic>
        <p:nvPicPr>
          <p:cNvPr id="167" name="Рисунок 166">
            <a:extLst>
              <a:ext uri="{FF2B5EF4-FFF2-40B4-BE49-F238E27FC236}">
                <a16:creationId xmlns:a16="http://schemas.microsoft.com/office/drawing/2014/main" id="{71002E7E-507B-90B2-9259-DB717E65E2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3082"/>
            <a:ext cx="12192000" cy="569588"/>
          </a:xfrm>
          <a:prstGeom prst="rect">
            <a:avLst/>
          </a:prstGeom>
        </p:spPr>
      </p:pic>
      <p:sp>
        <p:nvSpPr>
          <p:cNvPr id="174" name="object 13"/>
          <p:cNvSpPr txBox="1"/>
          <p:nvPr/>
        </p:nvSpPr>
        <p:spPr>
          <a:xfrm>
            <a:off x="3860954" y="155268"/>
            <a:ext cx="6966347" cy="254386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algn="ctr"/>
            <a:r>
              <a:rPr lang="uz-Cyrl-UZ" sz="16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altLang="zh-CN" sz="16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INTEGRATION WITH THE TAX AUTHORITIES ' DATABASE</a:t>
            </a:r>
            <a:endParaRPr lang="ru-RU" sz="16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75" name="object 13">
            <a:extLst>
              <a:ext uri="{FF2B5EF4-FFF2-40B4-BE49-F238E27FC236}">
                <a16:creationId xmlns:a16="http://schemas.microsoft.com/office/drawing/2014/main" id="{12E4CD9D-5993-9DD0-9274-349303C1B5F4}"/>
              </a:ext>
            </a:extLst>
          </p:cNvPr>
          <p:cNvSpPr txBox="1"/>
          <p:nvPr/>
        </p:nvSpPr>
        <p:spPr>
          <a:xfrm>
            <a:off x="11442264" y="126342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uz-Cyrl-UZ" sz="2000" b="1" spc="70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8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176" name="Picture 2" descr="\\302-10\почта гкс\UZSTAT Logo(yangi).png">
            <a:extLst>
              <a:ext uri="{FF2B5EF4-FFF2-40B4-BE49-F238E27FC236}">
                <a16:creationId xmlns:a16="http://schemas.microsoft.com/office/drawing/2014/main" id="{3BFAA710-2DB1-4C4A-A9AF-596242C1E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1" y="82668"/>
            <a:ext cx="378884" cy="378884"/>
          </a:xfrm>
          <a:prstGeom prst="rect">
            <a:avLst/>
          </a:prstGeom>
          <a:noFill/>
        </p:spPr>
      </p:pic>
      <p:sp>
        <p:nvSpPr>
          <p:cNvPr id="168" name="Прямоугольник 167"/>
          <p:cNvSpPr/>
          <p:nvPr/>
        </p:nvSpPr>
        <p:spPr>
          <a:xfrm>
            <a:off x="658737" y="6807"/>
            <a:ext cx="2600761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343254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defRPr/>
            </a:pP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NATIONAL STATISTICS COMMITTEE </a:t>
            </a:r>
            <a:b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OF THE REPUBLIC OF UZBEKISTAN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425919" y="1915487"/>
            <a:ext cx="168455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&gt;</a:t>
            </a:r>
            <a:r>
              <a:rPr lang="ru-RU" sz="28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2 700 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commodity items</a:t>
            </a:r>
            <a:endParaRPr lang="ru-RU" dirty="0">
              <a:ln w="317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62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Скругленный прямоугольник 64"/>
          <p:cNvSpPr/>
          <p:nvPr/>
        </p:nvSpPr>
        <p:spPr>
          <a:xfrm>
            <a:off x="234902" y="3075234"/>
            <a:ext cx="11679410" cy="3666650"/>
          </a:xfrm>
          <a:prstGeom prst="roundRect">
            <a:avLst>
              <a:gd name="adj" fmla="val 4637"/>
            </a:avLst>
          </a:prstGeom>
          <a:solidFill>
            <a:srgbClr val="FFF7E1">
              <a:alpha val="31765"/>
            </a:srgb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234950" y="654656"/>
            <a:ext cx="11679410" cy="2323251"/>
          </a:xfrm>
          <a:prstGeom prst="roundRect">
            <a:avLst>
              <a:gd name="adj" fmla="val 5793"/>
            </a:avLst>
          </a:prstGeom>
          <a:solidFill>
            <a:srgbClr val="BDFFFF">
              <a:alpha val="31765"/>
            </a:srgb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1"/>
            <a:ext cx="12192001" cy="576000"/>
          </a:xfrm>
          <a:prstGeom prst="rect">
            <a:avLst/>
          </a:prstGeom>
        </p:spPr>
      </p:pic>
      <p:sp>
        <p:nvSpPr>
          <p:cNvPr id="19" name="object 13"/>
          <p:cNvSpPr txBox="1"/>
          <p:nvPr/>
        </p:nvSpPr>
        <p:spPr>
          <a:xfrm>
            <a:off x="3855583" y="133579"/>
            <a:ext cx="5942840" cy="254386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INTEGRATION WITH THE TAX AUTHORITIES ' DATABASE</a:t>
            </a:r>
            <a:endParaRPr lang="ru-RU" sz="16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" name="object 13">
            <a:extLst>
              <a:ext uri="{FF2B5EF4-FFF2-40B4-BE49-F238E27FC236}">
                <a16:creationId xmlns:a16="http://schemas.microsoft.com/office/drawing/2014/main" id="{5402B710-D801-0624-D4A5-C3E5288AF4B6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uz-Cyrl-UZ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9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54" name="Picture 2" descr="\\302-10\почта гкс\UZSTAT Logo(yangi).png">
            <a:extLst>
              <a:ext uri="{FF2B5EF4-FFF2-40B4-BE49-F238E27FC236}">
                <a16:creationId xmlns:a16="http://schemas.microsoft.com/office/drawing/2014/main" id="{8086933F-738A-4192-8263-6D04B0558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463" y="84645"/>
            <a:ext cx="378884" cy="378884"/>
          </a:xfrm>
          <a:prstGeom prst="rect">
            <a:avLst/>
          </a:prstGeom>
          <a:noFill/>
        </p:spPr>
      </p:pic>
      <p:sp>
        <p:nvSpPr>
          <p:cNvPr id="88" name="Скругленный прямоугольник 87"/>
          <p:cNvSpPr/>
          <p:nvPr/>
        </p:nvSpPr>
        <p:spPr>
          <a:xfrm>
            <a:off x="340029" y="756608"/>
            <a:ext cx="3377956" cy="2078486"/>
          </a:xfrm>
          <a:prstGeom prst="roundRect">
            <a:avLst>
              <a:gd name="adj" fmla="val 7152"/>
            </a:avLst>
          </a:prstGeom>
          <a:solidFill>
            <a:schemeClr val="bg1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2400"/>
              </a:spcBef>
            </a:pPr>
            <a:endParaRPr lang="ru-RU" sz="2400" b="1" dirty="0">
              <a:solidFill>
                <a:srgbClr val="00B05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ru-RU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  <a:p>
            <a:endParaRPr lang="en-US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  <a:p>
            <a:r>
              <a:rPr lang="ru-RU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ICPU-unified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electronic national catalog of goods and services</a:t>
            </a:r>
            <a:endParaRPr lang="uz-Cyrl-UZ" sz="1600" b="1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</p:txBody>
      </p:sp>
      <p:sp>
        <p:nvSpPr>
          <p:cNvPr id="11" name="Шеврон 70">
            <a:extLst>
              <a:ext uri="{FF2B5EF4-FFF2-40B4-BE49-F238E27FC236}">
                <a16:creationId xmlns:a16="http://schemas.microsoft.com/office/drawing/2014/main" id="{CA5AD6B7-4870-2A9C-9E22-70EA1FB36A15}"/>
              </a:ext>
            </a:extLst>
          </p:cNvPr>
          <p:cNvSpPr/>
          <p:nvPr/>
        </p:nvSpPr>
        <p:spPr>
          <a:xfrm>
            <a:off x="4040319" y="926358"/>
            <a:ext cx="360485" cy="441812"/>
          </a:xfrm>
          <a:prstGeom prst="chevron">
            <a:avLst>
              <a:gd name="adj" fmla="val 50549"/>
            </a:avLst>
          </a:prstGeom>
          <a:solidFill>
            <a:schemeClr val="bg1"/>
          </a:solidFill>
          <a:ln w="6350"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Шеврон 70">
            <a:extLst>
              <a:ext uri="{FF2B5EF4-FFF2-40B4-BE49-F238E27FC236}">
                <a16:creationId xmlns:a16="http://schemas.microsoft.com/office/drawing/2014/main" id="{6EDC71A2-78F8-8AFB-61B9-56C845071740}"/>
              </a:ext>
            </a:extLst>
          </p:cNvPr>
          <p:cNvSpPr/>
          <p:nvPr/>
        </p:nvSpPr>
        <p:spPr>
          <a:xfrm>
            <a:off x="4027910" y="1832133"/>
            <a:ext cx="360485" cy="441812"/>
          </a:xfrm>
          <a:prstGeom prst="chevron">
            <a:avLst>
              <a:gd name="adj" fmla="val 50549"/>
            </a:avLst>
          </a:prstGeom>
          <a:solidFill>
            <a:schemeClr val="bg1"/>
          </a:solidFill>
          <a:ln w="6350"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Шеврон 70">
            <a:extLst>
              <a:ext uri="{FF2B5EF4-FFF2-40B4-BE49-F238E27FC236}">
                <a16:creationId xmlns:a16="http://schemas.microsoft.com/office/drawing/2014/main" id="{2B7D92BC-B6AD-3153-4C3B-575AF4D804F2}"/>
              </a:ext>
            </a:extLst>
          </p:cNvPr>
          <p:cNvSpPr/>
          <p:nvPr/>
        </p:nvSpPr>
        <p:spPr>
          <a:xfrm rot="10614991">
            <a:off x="7823854" y="1837194"/>
            <a:ext cx="360485" cy="441812"/>
          </a:xfrm>
          <a:prstGeom prst="chevron">
            <a:avLst>
              <a:gd name="adj" fmla="val 50549"/>
            </a:avLst>
          </a:prstGeom>
          <a:solidFill>
            <a:schemeClr val="bg1"/>
          </a:solidFill>
          <a:ln w="6350"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Заголовок 9">
            <a:extLst>
              <a:ext uri="{FF2B5EF4-FFF2-40B4-BE49-F238E27FC236}">
                <a16:creationId xmlns:a16="http://schemas.microsoft.com/office/drawing/2014/main" id="{CBA6B456-2C08-E405-FE0D-71C3E4D49876}"/>
              </a:ext>
            </a:extLst>
          </p:cNvPr>
          <p:cNvSpPr txBox="1">
            <a:spLocks/>
          </p:cNvSpPr>
          <p:nvPr/>
        </p:nvSpPr>
        <p:spPr>
          <a:xfrm>
            <a:off x="281899" y="3161230"/>
            <a:ext cx="4531644" cy="504998"/>
          </a:xfrm>
          <a:prstGeom prst="round2DiagRect">
            <a:avLst>
              <a:gd name="adj1" fmla="val 31999"/>
              <a:gd name="adj2" fmla="val 0"/>
            </a:avLst>
          </a:prstGeom>
          <a:gradFill flip="none" rotWithShape="1">
            <a:gsLst>
              <a:gs pos="100000">
                <a:schemeClr val="accent1">
                  <a:lumMod val="75000"/>
                </a:schemeClr>
              </a:gs>
              <a:gs pos="100000">
                <a:schemeClr val="accent5">
                  <a:lumMod val="0"/>
                  <a:lumOff val="100000"/>
                </a:schemeClr>
              </a:gs>
              <a:gs pos="15000">
                <a:schemeClr val="accent1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vert="horz" lIns="0" tIns="0" rIns="0" bIns="0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600"/>
              </a:spcBef>
            </a:pPr>
            <a:r>
              <a:rPr lang="ru-RU" sz="16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Identification code </a:t>
            </a:r>
            <a:br>
              <a:rPr lang="ru-RU" sz="16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for products and services (</a:t>
            </a:r>
            <a:r>
              <a:rPr lang="uz-Cyrl-UZ" sz="16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ICPU</a:t>
            </a:r>
            <a:r>
              <a:rPr lang="ru-RU" sz="16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) example</a:t>
            </a:r>
            <a:endParaRPr lang="uz-Cyrl-UZ" sz="1600" b="1" dirty="0">
              <a:solidFill>
                <a:schemeClr val="bg1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125" name="Заголовок 9">
            <a:extLst>
              <a:ext uri="{FF2B5EF4-FFF2-40B4-BE49-F238E27FC236}">
                <a16:creationId xmlns:a16="http://schemas.microsoft.com/office/drawing/2014/main" id="{0974369C-EA1F-9BAE-E5FB-419C3553605D}"/>
              </a:ext>
            </a:extLst>
          </p:cNvPr>
          <p:cNvSpPr txBox="1">
            <a:spLocks/>
          </p:cNvSpPr>
          <p:nvPr/>
        </p:nvSpPr>
        <p:spPr>
          <a:xfrm>
            <a:off x="7263444" y="3128714"/>
            <a:ext cx="4502986" cy="528885"/>
          </a:xfrm>
          <a:prstGeom prst="round2DiagRect">
            <a:avLst>
              <a:gd name="adj1" fmla="val 31999"/>
              <a:gd name="adj2" fmla="val 0"/>
            </a:avLst>
          </a:prstGeom>
          <a:gradFill>
            <a:gsLst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  <a:gs pos="15000">
                <a:schemeClr val="accent6">
                  <a:lumMod val="75000"/>
                </a:schemeClr>
              </a:gs>
            </a:gsLst>
            <a:path path="circle">
              <a:fillToRect r="100000" b="100000"/>
            </a:path>
          </a:gradFill>
        </p:spPr>
        <p:txBody>
          <a:bodyPr vert="horz" lIns="0" tIns="0" rIns="0" bIns="0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Coverage of COICOPC categories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02C5A80-1D01-6303-BD00-8ED078F98C24}"/>
              </a:ext>
            </a:extLst>
          </p:cNvPr>
          <p:cNvSpPr txBox="1"/>
          <p:nvPr/>
        </p:nvSpPr>
        <p:spPr>
          <a:xfrm>
            <a:off x="4452585" y="1180467"/>
            <a:ext cx="310550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T</a:t>
            </a:r>
            <a:r>
              <a:rPr lang="uz-Cyrl-UZ" sz="2800" b="1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ransition</a:t>
            </a:r>
            <a:r>
              <a:rPr lang="en-US" sz="2800" b="1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al </a:t>
            </a:r>
            <a:r>
              <a:rPr lang="ru-RU" sz="2800" b="1" dirty="0" err="1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keys</a:t>
            </a:r>
            <a:r>
              <a:rPr lang="en-US" sz="2800" b="1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have been developed</a:t>
            </a:r>
            <a:endParaRPr lang="ru-RU" sz="2800" b="1" dirty="0" smtClean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8454609" y="753731"/>
            <a:ext cx="3377956" cy="2078486"/>
          </a:xfrm>
          <a:prstGeom prst="roundRect">
            <a:avLst>
              <a:gd name="adj" fmla="val 7152"/>
            </a:avLst>
          </a:prstGeom>
          <a:solidFill>
            <a:schemeClr val="bg1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2400"/>
              </a:spcBef>
            </a:pPr>
            <a:endParaRPr lang="ru-RU" sz="2400" b="1" dirty="0">
              <a:solidFill>
                <a:srgbClr val="00B05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  <a:p>
            <a:pPr>
              <a:spcBef>
                <a:spcPts val="600"/>
              </a:spcBef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COICOPC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- 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Classifier of individual consumption by goals of the Republic of Uzbekistan 2018</a:t>
            </a:r>
            <a:endParaRPr lang="uz-Cyrl-UZ" sz="15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3" name="Шеврон 70">
            <a:extLst>
              <a:ext uri="{FF2B5EF4-FFF2-40B4-BE49-F238E27FC236}">
                <a16:creationId xmlns:a16="http://schemas.microsoft.com/office/drawing/2014/main" id="{2B7D92BC-B6AD-3153-4C3B-575AF4D804F2}"/>
              </a:ext>
            </a:extLst>
          </p:cNvPr>
          <p:cNvSpPr/>
          <p:nvPr/>
        </p:nvSpPr>
        <p:spPr>
          <a:xfrm rot="10800000">
            <a:off x="7795097" y="937175"/>
            <a:ext cx="360485" cy="441812"/>
          </a:xfrm>
          <a:prstGeom prst="chevron">
            <a:avLst>
              <a:gd name="adj" fmla="val 50549"/>
            </a:avLst>
          </a:prstGeom>
          <a:solidFill>
            <a:schemeClr val="bg1"/>
          </a:solidFill>
          <a:ln w="6350"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 descr="\\302-10\почта гкс\UZSTAT Logo(yangi).png">
            <a:extLst>
              <a:ext uri="{FF2B5EF4-FFF2-40B4-BE49-F238E27FC236}">
                <a16:creationId xmlns:a16="http://schemas.microsoft.com/office/drawing/2014/main" id="{099996D0-741D-3B82-7AC1-C324A9E0A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37443" y="828812"/>
            <a:ext cx="659330" cy="659330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42258" y="4061012"/>
            <a:ext cx="1417747" cy="1417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8" name="Группа 57"/>
          <p:cNvGrpSpPr/>
          <p:nvPr/>
        </p:nvGrpSpPr>
        <p:grpSpPr>
          <a:xfrm>
            <a:off x="283773" y="3881804"/>
            <a:ext cx="4657725" cy="2535863"/>
            <a:chOff x="138476" y="1524414"/>
            <a:chExt cx="4649286" cy="3323917"/>
          </a:xfrm>
        </p:grpSpPr>
        <p:cxnSp>
          <p:nvCxnSpPr>
            <p:cNvPr id="59" name="Соединительная линия уступом 58"/>
            <p:cNvCxnSpPr/>
            <p:nvPr/>
          </p:nvCxnSpPr>
          <p:spPr>
            <a:xfrm rot="16200000" flipV="1">
              <a:off x="-5324" y="2253069"/>
              <a:ext cx="2180108" cy="1502486"/>
            </a:xfrm>
            <a:prstGeom prst="bentConnector3">
              <a:avLst>
                <a:gd name="adj1" fmla="val 14329"/>
              </a:avLst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Прямоугольник с двумя скругленными противолежащими углами 59"/>
            <p:cNvSpPr/>
            <p:nvPr/>
          </p:nvSpPr>
          <p:spPr>
            <a:xfrm flipH="1">
              <a:off x="138476" y="1524414"/>
              <a:ext cx="2329262" cy="328508"/>
            </a:xfrm>
            <a:prstGeom prst="round2DiagRect">
              <a:avLst>
                <a:gd name="adj1" fmla="val 29674"/>
                <a:gd name="adj2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1" name="Соединительная линия уступом 60"/>
            <p:cNvCxnSpPr/>
            <p:nvPr/>
          </p:nvCxnSpPr>
          <p:spPr>
            <a:xfrm rot="16200000" flipV="1">
              <a:off x="460551" y="2584063"/>
              <a:ext cx="1869180" cy="1594890"/>
            </a:xfrm>
            <a:prstGeom prst="bentConnector3">
              <a:avLst>
                <a:gd name="adj1" fmla="val 34373"/>
              </a:avLst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Прямоугольник с двумя скругленными противолежащими углами 61"/>
            <p:cNvSpPr/>
            <p:nvPr/>
          </p:nvSpPr>
          <p:spPr>
            <a:xfrm flipH="1">
              <a:off x="465647" y="2009414"/>
              <a:ext cx="2894487" cy="328509"/>
            </a:xfrm>
            <a:prstGeom prst="round2DiagRect">
              <a:avLst>
                <a:gd name="adj1" fmla="val 29674"/>
                <a:gd name="adj2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3" name="Соединительная линия уступом 62"/>
            <p:cNvCxnSpPr/>
            <p:nvPr/>
          </p:nvCxnSpPr>
          <p:spPr>
            <a:xfrm rot="16200000" flipV="1">
              <a:off x="1461061" y="3037556"/>
              <a:ext cx="1409902" cy="1147181"/>
            </a:xfrm>
            <a:prstGeom prst="bentConnector3">
              <a:avLst>
                <a:gd name="adj1" fmla="val 50000"/>
              </a:avLst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Прямоугольник с двумя скругленными противолежащими углами 65"/>
            <p:cNvSpPr/>
            <p:nvPr/>
          </p:nvSpPr>
          <p:spPr>
            <a:xfrm flipH="1">
              <a:off x="743703" y="2499262"/>
              <a:ext cx="1425065" cy="328509"/>
            </a:xfrm>
            <a:prstGeom prst="round2DiagRect">
              <a:avLst>
                <a:gd name="adj1" fmla="val 29674"/>
                <a:gd name="adj2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7" name="Соединительная линия уступом 66"/>
            <p:cNvCxnSpPr/>
            <p:nvPr/>
          </p:nvCxnSpPr>
          <p:spPr>
            <a:xfrm rot="16200000" flipV="1">
              <a:off x="2247554" y="3223223"/>
              <a:ext cx="1405675" cy="767192"/>
            </a:xfrm>
            <a:prstGeom prst="bentConnector3">
              <a:avLst>
                <a:gd name="adj1" fmla="val 54996"/>
              </a:avLst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Прямоугольник с двумя скругленными противолежащими углами 67"/>
            <p:cNvSpPr/>
            <p:nvPr/>
          </p:nvSpPr>
          <p:spPr>
            <a:xfrm flipH="1">
              <a:off x="2240171" y="2509754"/>
              <a:ext cx="767124" cy="328509"/>
            </a:xfrm>
            <a:prstGeom prst="round2DiagRect">
              <a:avLst>
                <a:gd name="adj1" fmla="val 29674"/>
                <a:gd name="adj2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9" name="Соединительная линия уступом 68"/>
            <p:cNvCxnSpPr/>
            <p:nvPr/>
          </p:nvCxnSpPr>
          <p:spPr>
            <a:xfrm rot="16200000" flipV="1">
              <a:off x="3019376" y="3561350"/>
              <a:ext cx="1408555" cy="148701"/>
            </a:xfrm>
            <a:prstGeom prst="bentConnector3">
              <a:avLst>
                <a:gd name="adj1" fmla="val 50000"/>
              </a:avLst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Прямоугольник с двумя скругленными противолежащими углами 69"/>
            <p:cNvSpPr/>
            <p:nvPr/>
          </p:nvSpPr>
          <p:spPr>
            <a:xfrm flipH="1">
              <a:off x="3090383" y="2525857"/>
              <a:ext cx="817320" cy="328509"/>
            </a:xfrm>
            <a:prstGeom prst="round2DiagRect">
              <a:avLst>
                <a:gd name="adj1" fmla="val 29674"/>
                <a:gd name="adj2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1" name="Соединительная линия уступом 70"/>
            <p:cNvCxnSpPr/>
            <p:nvPr/>
          </p:nvCxnSpPr>
          <p:spPr>
            <a:xfrm rot="5400000" flipH="1" flipV="1">
              <a:off x="3780176" y="3433571"/>
              <a:ext cx="1414932" cy="350127"/>
            </a:xfrm>
            <a:prstGeom prst="bentConnector3">
              <a:avLst>
                <a:gd name="adj1" fmla="val 50000"/>
              </a:avLst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185789" y="1527591"/>
              <a:ext cx="1896443" cy="230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9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COCOA AND its products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46658" y="2036546"/>
              <a:ext cx="2921393" cy="283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CHOCOLATE AND OTHER PRODUCTS CONTAINING COCOA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91407" y="2444907"/>
              <a:ext cx="1576126" cy="445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CHOCOLATE AND CHOCOLATE PRODUCTS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082232" y="2455464"/>
              <a:ext cx="1067146" cy="445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b="1" dirty="0" smtClean="0">
                  <a:solidFill>
                    <a:schemeClr val="bg1"/>
                  </a:solidFill>
                  <a:latin typeface="Arial Narrow" panose="020B0606020202030204" pitchFamily="34" charset="0"/>
                </a:rPr>
                <a:t>CHOCOLATE  </a:t>
              </a:r>
              <a:r>
                <a:rPr lang="ru-RU" sz="8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/>
              </a:r>
              <a:br>
                <a:rPr lang="ru-RU" sz="8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</a:br>
              <a:r>
                <a:rPr lang="ru-RU" sz="8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WITH NUTS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137968" y="2557202"/>
              <a:ext cx="722150" cy="283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SNICKERS</a:t>
              </a:r>
              <a:endParaRPr lang="ru-RU" sz="800" b="1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78" name="Прямоугольник с двумя скругленными противолежащими углами 77"/>
            <p:cNvSpPr/>
            <p:nvPr/>
          </p:nvSpPr>
          <p:spPr>
            <a:xfrm flipH="1">
              <a:off x="3970442" y="2546682"/>
              <a:ext cx="817320" cy="328509"/>
            </a:xfrm>
            <a:prstGeom prst="round2DiagRect">
              <a:avLst>
                <a:gd name="adj1" fmla="val 29674"/>
                <a:gd name="adj2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030671" y="2552193"/>
              <a:ext cx="722150" cy="303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WEIGHT:95g</a:t>
              </a:r>
              <a:r>
                <a:rPr lang="ru-RU" sz="9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 </a:t>
              </a:r>
              <a:r>
                <a:rPr lang="ru-RU" sz="800" b="1" dirty="0" err="1">
                  <a:solidFill>
                    <a:schemeClr val="bg1"/>
                  </a:solidFill>
                  <a:latin typeface="Arial Narrow" panose="020B0606020202030204" pitchFamily="34" charset="0"/>
                </a:rPr>
                <a:t>gr</a:t>
              </a:r>
              <a:endParaRPr lang="ru-RU" sz="900" b="1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grpSp>
          <p:nvGrpSpPr>
            <p:cNvPr id="80" name="Группа 60"/>
            <p:cNvGrpSpPr/>
            <p:nvPr/>
          </p:nvGrpSpPr>
          <p:grpSpPr>
            <a:xfrm>
              <a:off x="1268097" y="4102342"/>
              <a:ext cx="574226" cy="213756"/>
              <a:chOff x="1203443" y="4938275"/>
              <a:chExt cx="388975" cy="105350"/>
            </a:xfrm>
          </p:grpSpPr>
          <p:cxnSp>
            <p:nvCxnSpPr>
              <p:cNvPr id="122" name="Прямая соединительная линия 121"/>
              <p:cNvCxnSpPr/>
              <p:nvPr/>
            </p:nvCxnSpPr>
            <p:spPr>
              <a:xfrm>
                <a:off x="1203443" y="5040450"/>
                <a:ext cx="38897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Прямая соединительная линия 122"/>
              <p:cNvCxnSpPr/>
              <p:nvPr/>
            </p:nvCxnSpPr>
            <p:spPr>
              <a:xfrm flipH="1" flipV="1">
                <a:off x="1207360" y="4940299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Прямая соединительная линия 125"/>
              <p:cNvCxnSpPr/>
              <p:nvPr/>
            </p:nvCxnSpPr>
            <p:spPr>
              <a:xfrm flipH="1" flipV="1">
                <a:off x="1588382" y="4938275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Box 82"/>
            <p:cNvSpPr txBox="1"/>
            <p:nvPr/>
          </p:nvSpPr>
          <p:spPr>
            <a:xfrm>
              <a:off x="1273387" y="4062196"/>
              <a:ext cx="556849" cy="283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tx2"/>
                  </a:solidFill>
                  <a:latin typeface="Arial Narrow" panose="020B0606020202030204" pitchFamily="34" charset="0"/>
                </a:rPr>
                <a:t>Group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761281" y="4306084"/>
              <a:ext cx="501070" cy="283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tx2"/>
                  </a:solidFill>
                  <a:latin typeface="Arial Narrow" panose="020B0606020202030204" pitchFamily="34" charset="0"/>
                </a:rPr>
                <a:t>Class</a:t>
              </a:r>
            </a:p>
          </p:txBody>
        </p:sp>
        <p:grpSp>
          <p:nvGrpSpPr>
            <p:cNvPr id="87" name="Группа 83"/>
            <p:cNvGrpSpPr/>
            <p:nvPr/>
          </p:nvGrpSpPr>
          <p:grpSpPr>
            <a:xfrm>
              <a:off x="1533311" y="4360542"/>
              <a:ext cx="658470" cy="456864"/>
              <a:chOff x="1143198" y="4936392"/>
              <a:chExt cx="446045" cy="225167"/>
            </a:xfrm>
          </p:grpSpPr>
          <p:cxnSp>
            <p:nvCxnSpPr>
              <p:cNvPr id="112" name="Прямая соединительная линия 111"/>
              <p:cNvCxnSpPr/>
              <p:nvPr/>
            </p:nvCxnSpPr>
            <p:spPr>
              <a:xfrm>
                <a:off x="1143198" y="5161479"/>
                <a:ext cx="44162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Прямая соединительная линия 112"/>
              <p:cNvCxnSpPr/>
              <p:nvPr/>
            </p:nvCxnSpPr>
            <p:spPr>
              <a:xfrm flipH="1" flipV="1">
                <a:off x="1143458" y="5058233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Прямая соединительная линия 113"/>
              <p:cNvCxnSpPr/>
              <p:nvPr/>
            </p:nvCxnSpPr>
            <p:spPr>
              <a:xfrm flipH="1" flipV="1">
                <a:off x="1588382" y="5057758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Прямая соединительная линия 115"/>
              <p:cNvCxnSpPr/>
              <p:nvPr/>
            </p:nvCxnSpPr>
            <p:spPr>
              <a:xfrm>
                <a:off x="1340670" y="5037564"/>
                <a:ext cx="24841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Прямая соединительная линия 117"/>
              <p:cNvCxnSpPr/>
              <p:nvPr/>
            </p:nvCxnSpPr>
            <p:spPr>
              <a:xfrm flipH="1" flipV="1">
                <a:off x="1345682" y="4940919"/>
                <a:ext cx="861" cy="934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Прямая соединительная линия 118"/>
              <p:cNvCxnSpPr/>
              <p:nvPr/>
            </p:nvCxnSpPr>
            <p:spPr>
              <a:xfrm flipH="1" flipV="1">
                <a:off x="1587449" y="4936392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Группа 92"/>
            <p:cNvGrpSpPr/>
            <p:nvPr/>
          </p:nvGrpSpPr>
          <p:grpSpPr>
            <a:xfrm>
              <a:off x="2224301" y="4359629"/>
              <a:ext cx="520704" cy="213756"/>
              <a:chOff x="1203443" y="4938275"/>
              <a:chExt cx="388975" cy="105350"/>
            </a:xfrm>
          </p:grpSpPr>
          <p:cxnSp>
            <p:nvCxnSpPr>
              <p:cNvPr id="107" name="Прямая соединительная линия 106"/>
              <p:cNvCxnSpPr/>
              <p:nvPr/>
            </p:nvCxnSpPr>
            <p:spPr>
              <a:xfrm>
                <a:off x="1203443" y="5040450"/>
                <a:ext cx="38897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Прямая соединительная линия 108"/>
              <p:cNvCxnSpPr/>
              <p:nvPr/>
            </p:nvCxnSpPr>
            <p:spPr>
              <a:xfrm flipH="1" flipV="1">
                <a:off x="1207360" y="4940299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Прямая соединительная линия 109"/>
              <p:cNvCxnSpPr/>
              <p:nvPr/>
            </p:nvCxnSpPr>
            <p:spPr>
              <a:xfrm flipH="1" flipV="1">
                <a:off x="1588382" y="4938275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0" name="TextBox 89"/>
            <p:cNvSpPr txBox="1"/>
            <p:nvPr/>
          </p:nvSpPr>
          <p:spPr>
            <a:xfrm>
              <a:off x="2207555" y="4307921"/>
              <a:ext cx="584823" cy="283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tx2"/>
                  </a:solidFill>
                  <a:latin typeface="Arial Narrow" panose="020B0606020202030204" pitchFamily="34" charset="0"/>
                </a:rPr>
                <a:t>Position</a:t>
              </a:r>
            </a:p>
          </p:txBody>
        </p:sp>
        <p:grpSp>
          <p:nvGrpSpPr>
            <p:cNvPr id="91" name="Группа 97"/>
            <p:cNvGrpSpPr/>
            <p:nvPr/>
          </p:nvGrpSpPr>
          <p:grpSpPr>
            <a:xfrm>
              <a:off x="2761658" y="4354570"/>
              <a:ext cx="578330" cy="213756"/>
              <a:chOff x="1203443" y="4938275"/>
              <a:chExt cx="388975" cy="105350"/>
            </a:xfrm>
          </p:grpSpPr>
          <p:cxnSp>
            <p:nvCxnSpPr>
              <p:cNvPr id="104" name="Прямая соединительная линия 103"/>
              <p:cNvCxnSpPr/>
              <p:nvPr/>
            </p:nvCxnSpPr>
            <p:spPr>
              <a:xfrm>
                <a:off x="1203443" y="5040450"/>
                <a:ext cx="38897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Прямая соединительная линия 104"/>
              <p:cNvCxnSpPr/>
              <p:nvPr/>
            </p:nvCxnSpPr>
            <p:spPr>
              <a:xfrm flipH="1" flipV="1">
                <a:off x="1207360" y="4940299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Прямая соединительная линия 105"/>
              <p:cNvCxnSpPr/>
              <p:nvPr/>
            </p:nvCxnSpPr>
            <p:spPr>
              <a:xfrm flipH="1" flipV="1">
                <a:off x="1588382" y="4938275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TextBox 91"/>
            <p:cNvSpPr txBox="1"/>
            <p:nvPr/>
          </p:nvSpPr>
          <p:spPr>
            <a:xfrm>
              <a:off x="2661412" y="4308553"/>
              <a:ext cx="807795" cy="283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 err="1" smtClean="0">
                  <a:solidFill>
                    <a:schemeClr val="tx2"/>
                  </a:solidFill>
                  <a:latin typeface="Arial Narrow" panose="020B0606020202030204" pitchFamily="34" charset="0"/>
                </a:rPr>
                <a:t>Sub</a:t>
              </a:r>
              <a:r>
                <a:rPr lang="ru-RU" sz="800" dirty="0" smtClean="0">
                  <a:solidFill>
                    <a:schemeClr val="tx2"/>
                  </a:solidFill>
                  <a:latin typeface="Arial Narrow" panose="020B0606020202030204" pitchFamily="34" charset="0"/>
                </a:rPr>
                <a:t>-</a:t>
              </a:r>
              <a:r>
                <a:rPr lang="en-US" sz="800" dirty="0" smtClean="0">
                  <a:solidFill>
                    <a:schemeClr val="tx2"/>
                  </a:solidFill>
                  <a:latin typeface="Arial Narrow" panose="020B0606020202030204" pitchFamily="34" charset="0"/>
                </a:rPr>
                <a:t>position</a:t>
              </a:r>
              <a:endParaRPr lang="ru-RU" sz="800" dirty="0">
                <a:solidFill>
                  <a:schemeClr val="tx2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286700" y="4339903"/>
              <a:ext cx="569254" cy="283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tx2"/>
                  </a:solidFill>
                  <a:latin typeface="Arial Narrow" panose="020B0606020202030204" pitchFamily="34" charset="0"/>
                </a:rPr>
                <a:t>Brand</a:t>
              </a:r>
            </a:p>
          </p:txBody>
        </p:sp>
        <p:grpSp>
          <p:nvGrpSpPr>
            <p:cNvPr id="94" name="Группа 103"/>
            <p:cNvGrpSpPr/>
            <p:nvPr/>
          </p:nvGrpSpPr>
          <p:grpSpPr>
            <a:xfrm>
              <a:off x="3360135" y="4355176"/>
              <a:ext cx="442459" cy="213756"/>
              <a:chOff x="1203443" y="4938275"/>
              <a:chExt cx="388975" cy="105350"/>
            </a:xfrm>
          </p:grpSpPr>
          <p:cxnSp>
            <p:nvCxnSpPr>
              <p:cNvPr id="101" name="Прямая соединительная линия 100"/>
              <p:cNvCxnSpPr/>
              <p:nvPr/>
            </p:nvCxnSpPr>
            <p:spPr>
              <a:xfrm>
                <a:off x="1203443" y="5040450"/>
                <a:ext cx="38897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Прямая соединительная линия 101"/>
              <p:cNvCxnSpPr/>
              <p:nvPr/>
            </p:nvCxnSpPr>
            <p:spPr>
              <a:xfrm flipH="1" flipV="1">
                <a:off x="1207360" y="4940299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Прямая соединительная линия 102"/>
              <p:cNvCxnSpPr/>
              <p:nvPr/>
            </p:nvCxnSpPr>
            <p:spPr>
              <a:xfrm flipH="1" flipV="1">
                <a:off x="1588382" y="4938275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Группа 107"/>
            <p:cNvGrpSpPr/>
            <p:nvPr/>
          </p:nvGrpSpPr>
          <p:grpSpPr>
            <a:xfrm>
              <a:off x="3813952" y="4353438"/>
              <a:ext cx="503852" cy="213756"/>
              <a:chOff x="1203443" y="4938275"/>
              <a:chExt cx="388975" cy="105350"/>
            </a:xfrm>
          </p:grpSpPr>
          <p:cxnSp>
            <p:nvCxnSpPr>
              <p:cNvPr id="98" name="Прямая соединительная линия 97"/>
              <p:cNvCxnSpPr/>
              <p:nvPr/>
            </p:nvCxnSpPr>
            <p:spPr>
              <a:xfrm>
                <a:off x="1203443" y="5040450"/>
                <a:ext cx="38897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Прямая соединительная линия 98"/>
              <p:cNvCxnSpPr/>
              <p:nvPr/>
            </p:nvCxnSpPr>
            <p:spPr>
              <a:xfrm flipH="1" flipV="1">
                <a:off x="1207360" y="4940299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Прямая соединительная линия 99"/>
              <p:cNvCxnSpPr/>
              <p:nvPr/>
            </p:nvCxnSpPr>
            <p:spPr>
              <a:xfrm flipH="1" flipV="1">
                <a:off x="1588382" y="4938275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TextBox 95"/>
            <p:cNvSpPr txBox="1"/>
            <p:nvPr/>
          </p:nvSpPr>
          <p:spPr>
            <a:xfrm>
              <a:off x="3762204" y="4325244"/>
              <a:ext cx="607114" cy="283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tx2"/>
                  </a:solidFill>
                  <a:latin typeface="Arial Narrow" panose="020B0606020202030204" pitchFamily="34" charset="0"/>
                </a:rPr>
                <a:t>Attribute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476340" y="4564700"/>
              <a:ext cx="786011" cy="283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tx2"/>
                  </a:solidFill>
                  <a:latin typeface="Arial Narrow" panose="020B0606020202030204" pitchFamily="34" charset="0"/>
                </a:rPr>
                <a:t>HS Code</a:t>
              </a:r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1470607" y="5599896"/>
            <a:ext cx="3187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0</a:t>
            </a:r>
            <a:r>
              <a:rPr lang="ru-RU" sz="1600" dirty="0">
                <a:solidFill>
                  <a:srgbClr val="494FBD"/>
                </a:solidFill>
                <a:latin typeface="Arial Black" panose="020B0A04020102020204" pitchFamily="34" charset="0"/>
              </a:rPr>
              <a:t>18 06  </a:t>
            </a:r>
            <a:r>
              <a:rPr lang="ru-RU" sz="160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001 </a:t>
            </a:r>
            <a:r>
              <a:rPr lang="ru-RU" sz="105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160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001</a:t>
            </a:r>
            <a:r>
              <a:rPr lang="ru-RU" sz="40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          </a:t>
            </a:r>
            <a:r>
              <a:rPr lang="ru-RU" sz="160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001</a:t>
            </a:r>
            <a:r>
              <a:rPr lang="ru-RU" sz="80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   </a:t>
            </a:r>
            <a:r>
              <a:rPr lang="ru-RU" sz="160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001</a:t>
            </a:r>
          </a:p>
        </p:txBody>
      </p:sp>
      <p:sp>
        <p:nvSpPr>
          <p:cNvPr id="132" name="Скругленный прямоугольник 100">
            <a:extLst>
              <a:ext uri="{FF2B5EF4-FFF2-40B4-BE49-F238E27FC236}">
                <a16:creationId xmlns:a16="http://schemas.microsoft.com/office/drawing/2014/main" id="{892AA124-9F23-7DB9-3EB9-336BC95A53F8}"/>
              </a:ext>
            </a:extLst>
          </p:cNvPr>
          <p:cNvSpPr/>
          <p:nvPr/>
        </p:nvSpPr>
        <p:spPr>
          <a:xfrm>
            <a:off x="7445394" y="3898451"/>
            <a:ext cx="4152788" cy="731697"/>
          </a:xfrm>
          <a:prstGeom prst="roundRect">
            <a:avLst/>
          </a:prstGeom>
          <a:solidFill>
            <a:schemeClr val="bg1"/>
          </a:solidFill>
          <a:ln w="63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tlCol="0" anchor="t"/>
          <a:lstStyle/>
          <a:p>
            <a:pPr marL="88900" algn="ctr"/>
            <a:endParaRPr lang="ru-RU" sz="1600" b="1" dirty="0" smtClean="0">
              <a:solidFill>
                <a:srgbClr val="0070C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88900" algn="ctr"/>
            <a:r>
              <a:rPr lang="ru-RU" sz="1600" b="1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FOOD PRODUCTS</a:t>
            </a:r>
            <a:endParaRPr lang="ru-RU" sz="16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3" name="Скругленный прямоугольник 100">
            <a:extLst>
              <a:ext uri="{FF2B5EF4-FFF2-40B4-BE49-F238E27FC236}">
                <a16:creationId xmlns:a16="http://schemas.microsoft.com/office/drawing/2014/main" id="{892AA124-9F23-7DB9-3EB9-336BC95A53F8}"/>
              </a:ext>
            </a:extLst>
          </p:cNvPr>
          <p:cNvSpPr/>
          <p:nvPr/>
        </p:nvSpPr>
        <p:spPr>
          <a:xfrm>
            <a:off x="7409531" y="4875604"/>
            <a:ext cx="4152788" cy="731697"/>
          </a:xfrm>
          <a:prstGeom prst="roundRect">
            <a:avLst/>
          </a:prstGeom>
          <a:solidFill>
            <a:schemeClr val="bg1"/>
          </a:solidFill>
          <a:ln w="63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tlCol="0" anchor="t"/>
          <a:lstStyle/>
          <a:p>
            <a:pPr algn="ctr"/>
            <a:endParaRPr lang="ru-RU" sz="600" b="1" dirty="0" smtClean="0">
              <a:solidFill>
                <a:srgbClr val="0070C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ALCOHOLIC BEVERAGES, TOBACCO PRODUCTS</a:t>
            </a:r>
          </a:p>
        </p:txBody>
      </p:sp>
      <p:sp>
        <p:nvSpPr>
          <p:cNvPr id="134" name="Скругленный прямоугольник 100">
            <a:extLst>
              <a:ext uri="{FF2B5EF4-FFF2-40B4-BE49-F238E27FC236}">
                <a16:creationId xmlns:a16="http://schemas.microsoft.com/office/drawing/2014/main" id="{892AA124-9F23-7DB9-3EB9-336BC95A53F8}"/>
              </a:ext>
            </a:extLst>
          </p:cNvPr>
          <p:cNvSpPr/>
          <p:nvPr/>
        </p:nvSpPr>
        <p:spPr>
          <a:xfrm>
            <a:off x="7409536" y="5790004"/>
            <a:ext cx="4152788" cy="731697"/>
          </a:xfrm>
          <a:prstGeom prst="roundRect">
            <a:avLst/>
          </a:prstGeom>
          <a:solidFill>
            <a:schemeClr val="bg1"/>
          </a:solidFill>
          <a:ln w="63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tlCol="0" anchor="t"/>
          <a:lstStyle/>
          <a:p>
            <a:pPr marL="88900" algn="ctr"/>
            <a:endParaRPr lang="ru-RU" sz="600" b="1" dirty="0" smtClean="0">
              <a:solidFill>
                <a:srgbClr val="0070C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88900" algn="ctr"/>
            <a:r>
              <a:rPr lang="ru-RU" sz="1600" b="1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HOUSEHOLD ITEMS, HOUSEHOLD APPLIANCES</a:t>
            </a:r>
          </a:p>
          <a:p>
            <a:pPr marL="88900" algn="ctr"/>
            <a:endParaRPr lang="ru-RU" sz="1600" b="1" dirty="0">
              <a:solidFill>
                <a:srgbClr val="0070C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5" name="Стрелка вниз 134"/>
          <p:cNvSpPr/>
          <p:nvPr/>
        </p:nvSpPr>
        <p:spPr>
          <a:xfrm>
            <a:off x="11035551" y="4572002"/>
            <a:ext cx="349624" cy="360000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Стрелка вниз 135"/>
          <p:cNvSpPr/>
          <p:nvPr/>
        </p:nvSpPr>
        <p:spPr>
          <a:xfrm>
            <a:off x="11071406" y="5558121"/>
            <a:ext cx="349624" cy="324000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658737" y="6807"/>
            <a:ext cx="2600761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343254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defRPr/>
            </a:pP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NATIONAL STATISTICS COMMITTEE </a:t>
            </a:r>
            <a:b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lang="en-US" sz="1000" b="1" dirty="0">
                <a:solidFill>
                  <a:srgbClr val="E7E6E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OF THE REPUBLIC OF UZBEKISTAN</a:t>
            </a:r>
          </a:p>
        </p:txBody>
      </p:sp>
      <p:pic>
        <p:nvPicPr>
          <p:cNvPr id="84" name="Picture 2" descr="Опубликован рейтинг упоминаемости государственных комитетов Узбекистана в  Интернете">
            <a:extLst>
              <a:ext uri="{FF2B5EF4-FFF2-40B4-BE49-F238E27FC236}">
                <a16:creationId xmlns:a16="http://schemas.microsoft.com/office/drawing/2014/main" id="{419A78F6-FDF0-EA55-8546-5329B65C21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96" b="26277"/>
          <a:stretch/>
        </p:blipFill>
        <p:spPr bwMode="auto">
          <a:xfrm>
            <a:off x="959988" y="847565"/>
            <a:ext cx="2220882" cy="72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51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7180</TotalTime>
  <Words>858</Words>
  <Application>Microsoft Office PowerPoint</Application>
  <PresentationFormat>Широкоэкранный</PresentationFormat>
  <Paragraphs>220</Paragraphs>
  <Slides>14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9" baseType="lpstr">
      <vt:lpstr>Algerian</vt:lpstr>
      <vt:lpstr>Arial</vt:lpstr>
      <vt:lpstr>Arial Black</vt:lpstr>
      <vt:lpstr>Arial Narrow</vt:lpstr>
      <vt:lpstr>Calibri</vt:lpstr>
      <vt:lpstr>Calibri Light</vt:lpstr>
      <vt:lpstr>Cambria</vt:lpstr>
      <vt:lpstr>等线</vt:lpstr>
      <vt:lpstr>Montserrat</vt:lpstr>
      <vt:lpstr>Open Sans</vt:lpstr>
      <vt:lpstr>Roboto Black</vt:lpstr>
      <vt:lpstr>Roboto Cn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Yandex.Translate</dc:creator>
  <dc:description>Translated with Yandex.Translate</dc:description>
  <cp:lastModifiedBy>1-o'rinbosar</cp:lastModifiedBy>
  <cp:revision>660</cp:revision>
  <cp:lastPrinted>2025-08-21T06:53:57Z</cp:lastPrinted>
  <dcterms:created xsi:type="dcterms:W3CDTF">2025-05-12T14:54:12Z</dcterms:created>
  <dcterms:modified xsi:type="dcterms:W3CDTF">2025-11-06T11:53:27Z</dcterms:modified>
</cp:coreProperties>
</file>